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91"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90"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04"/>
    <p:restoredTop sz="94022"/>
  </p:normalViewPr>
  <p:slideViewPr>
    <p:cSldViewPr snapToGrid="0">
      <p:cViewPr varScale="1">
        <p:scale>
          <a:sx n="83" d="100"/>
          <a:sy n="83" d="100"/>
        </p:scale>
        <p:origin x="200" y="184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425" y="-54090"/>
            <a:ext cx="12318830" cy="6966177"/>
          </a:xfrm>
          <a:prstGeom prst="rect">
            <a:avLst/>
          </a:prstGeom>
          <a:noFill/>
          <a:ln>
            <a:noFill/>
          </a:ln>
        </p:spPr>
      </p:pic>
      <p:sp>
        <p:nvSpPr>
          <p:cNvPr id="49" name="Google Shape;49;p1"/>
          <p:cNvSpPr txBox="1"/>
          <p:nvPr/>
        </p:nvSpPr>
        <p:spPr>
          <a:xfrm>
            <a:off x="343091" y="5823013"/>
            <a:ext cx="4217985"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cap="none" dirty="0">
                <a:solidFill>
                  <a:schemeClr val="dk1"/>
                </a:solidFill>
                <a:latin typeface="Arial"/>
                <a:ea typeface="Arial"/>
                <a:cs typeface="Arial"/>
                <a:sym typeface="Arial"/>
              </a:rPr>
              <a:t>LESSON </a:t>
            </a:r>
            <a:r>
              <a:rPr lang="en-US" sz="2400" b="1" dirty="0">
                <a:solidFill>
                  <a:schemeClr val="dk1"/>
                </a:solidFill>
              </a:rPr>
              <a:t>9</a:t>
            </a:r>
            <a:r>
              <a:rPr lang="en-US" sz="2400" b="1" i="0" u="none" strike="noStrike" cap="none" dirty="0">
                <a:solidFill>
                  <a:schemeClr val="dk1"/>
                </a:solidFill>
                <a:latin typeface="Arial"/>
                <a:ea typeface="Arial"/>
                <a:cs typeface="Arial"/>
                <a:sym typeface="Arial"/>
              </a:rPr>
              <a:t>:  </a:t>
            </a:r>
            <a:r>
              <a:rPr lang="en-US" sz="2400" b="1" dirty="0">
                <a:solidFill>
                  <a:schemeClr val="dk1"/>
                </a:solidFill>
              </a:rPr>
              <a:t>NOVEMBER 1</a:t>
            </a:r>
            <a:endParaRPr sz="2400" b="1"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ctr"/>
            <a:r>
              <a:rPr lang="en-US" sz="3600" i="1" dirty="0">
                <a:effectLst/>
                <a:latin typeface="Arial" panose="020B0604020202020204" pitchFamily="34" charset="0"/>
              </a:rPr>
              <a:t>Better a poor man who lives with integrity than a rich man who distorts right and wrong.         (Proverbs 28:6)</a:t>
            </a:r>
            <a:endParaRPr lang="en-US" sz="36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3108543"/>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A prominent true story of parental conviction and courage can be found in the case of Nichole Schubert. Schubert is a Washington-state mother who made national headlines in 2022 after sharing a potentially tragic event that involved her son. In 2019, she turned her 17-year-old son into the police after discovering he was planning a mass shooting at his high school.</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1157" y="1027791"/>
            <a:ext cx="10279306" cy="2246769"/>
          </a:xfrm>
          <a:prstGeom prst="rect">
            <a:avLst/>
          </a:prstGeom>
          <a:noFill/>
        </p:spPr>
        <p:txBody>
          <a:bodyPr wrap="square" rtlCol="0">
            <a:spAutoFit/>
          </a:bodyPr>
          <a:lstStyle/>
          <a:p>
            <a:pPr algn="just"/>
            <a:r>
              <a:rPr lang="en-US" sz="2800" dirty="0">
                <a:effectLst/>
                <a:latin typeface="Arial" panose="020B0604020202020204" pitchFamily="34" charset="0"/>
              </a:rPr>
              <a:t>There is no perfect parent or child. Nor is there an evidence-based parenting model where one size fits all. Raising children is challenging, expensive, and can be exhausting. However, this does not validate turning a blind eye to a young person headed in the wrong direction.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245922"/>
            <a:ext cx="10559143" cy="1384954"/>
          </a:xfrm>
          <a:prstGeom prst="rect">
            <a:avLst/>
          </a:prstGeom>
          <a:noFill/>
          <a:ln>
            <a:noFill/>
          </a:ln>
        </p:spPr>
        <p:txBody>
          <a:bodyPr spcFirstLastPara="1" wrap="square" lIns="91425" tIns="45700" rIns="91425" bIns="45700" anchor="t" anchorCtr="0">
            <a:spAutoFit/>
          </a:bodyPr>
          <a:lstStyle/>
          <a:p>
            <a:pPr marL="458788" indent="-458788" algn="just"/>
            <a:r>
              <a:rPr lang="en-US" sz="2800" dirty="0">
                <a:effectLst/>
                <a:latin typeface="Arial" panose="020B0604020202020204" pitchFamily="34" charset="0"/>
              </a:rPr>
              <a:t>1.	Discuss with others the importance of loving parenting techniques that not only nurtures a child but also incorporate discipline and accountability.</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8">
            <a:extLst>
              <a:ext uri="{FF2B5EF4-FFF2-40B4-BE49-F238E27FC236}">
                <a16:creationId xmlns:a16="http://schemas.microsoft.com/office/drawing/2014/main" id="{884A5B3B-5386-BA7D-A044-4A4C4021C71C}"/>
              </a:ext>
            </a:extLst>
          </p:cNvPr>
          <p:cNvSpPr txBox="1"/>
          <p:nvPr/>
        </p:nvSpPr>
        <p:spPr>
          <a:xfrm>
            <a:off x="798286" y="1245922"/>
            <a:ext cx="10559143" cy="1815841"/>
          </a:xfrm>
          <a:prstGeom prst="rect">
            <a:avLst/>
          </a:prstGeom>
          <a:noFill/>
          <a:ln>
            <a:noFill/>
          </a:ln>
        </p:spPr>
        <p:txBody>
          <a:bodyPr spcFirstLastPara="1" wrap="square" lIns="91425" tIns="45700" rIns="91425" bIns="45700" anchor="t" anchorCtr="0">
            <a:spAutoFit/>
          </a:bodyPr>
          <a:lstStyle/>
          <a:p>
            <a:pPr marL="458788" indent="-458788" algn="just"/>
            <a:r>
              <a:rPr lang="en-US" sz="2800" dirty="0">
                <a:effectLst/>
                <a:latin typeface="Arial" panose="020B0604020202020204" pitchFamily="34" charset="0"/>
              </a:rPr>
              <a:t>2.	Under what circumstances would you report the illegal actions (past, present, or expected future) of your child or other close relatives. Discuss how church officials should handle this type of situation. </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730811" y="925713"/>
            <a:ext cx="10730378" cy="3662501"/>
          </a:xfrm>
          <a:prstGeom prst="rect">
            <a:avLst/>
          </a:prstGeom>
          <a:noFill/>
          <a:ln>
            <a:noFill/>
          </a:ln>
        </p:spPr>
        <p:txBody>
          <a:bodyPr spcFirstLastPara="1" wrap="square" lIns="91425" tIns="45700" rIns="91425" bIns="45700" anchor="t" anchorCtr="0">
            <a:spAutoFit/>
          </a:bodyPr>
          <a:lstStyle/>
          <a:p>
            <a:pPr algn="ctr"/>
            <a:r>
              <a:rPr lang="en-US" sz="7200" b="1" dirty="0">
                <a:effectLst/>
                <a:latin typeface="Arial" panose="020B0604020202020204" pitchFamily="34" charset="0"/>
              </a:rPr>
              <a:t>The</a:t>
            </a:r>
            <a:r>
              <a:rPr lang="en-US" sz="7200" b="1" dirty="0">
                <a:latin typeface="Arial" panose="020B0604020202020204" pitchFamily="34" charset="0"/>
              </a:rPr>
              <a:t> </a:t>
            </a:r>
            <a:r>
              <a:rPr lang="en-US" sz="7200" b="1" dirty="0">
                <a:effectLst/>
                <a:latin typeface="Arial" panose="020B0604020202020204" pitchFamily="34" charset="0"/>
              </a:rPr>
              <a:t>Lord</a:t>
            </a:r>
            <a:r>
              <a:rPr lang="en-US" sz="7200" b="1" dirty="0">
                <a:latin typeface="Arial" panose="020B0604020202020204" pitchFamily="34" charset="0"/>
              </a:rPr>
              <a:t> </a:t>
            </a:r>
            <a:r>
              <a:rPr lang="en-US" sz="7200" b="1" dirty="0">
                <a:effectLst/>
                <a:latin typeface="Arial" panose="020B0604020202020204" pitchFamily="34" charset="0"/>
              </a:rPr>
              <a:t>Calls Samuel</a:t>
            </a:r>
          </a:p>
          <a:p>
            <a:endParaRPr lang="en-US" sz="2000" b="1" dirty="0">
              <a:solidFill>
                <a:schemeClr val="dk2"/>
              </a:solidFill>
              <a:latin typeface="+mj-lt"/>
              <a:ea typeface="Quattrocento Sans"/>
              <a:cs typeface="Quattrocento Sans"/>
              <a:sym typeface="Quattrocento Sans"/>
            </a:endParaRPr>
          </a:p>
          <a:p>
            <a:r>
              <a:rPr lang="en-US" sz="2800" b="1" dirty="0">
                <a:effectLst/>
                <a:latin typeface="Arial" panose="020B0604020202020204" pitchFamily="34" charset="0"/>
                <a:cs typeface="Arial" panose="020B0604020202020204" pitchFamily="34" charset="0"/>
              </a:rPr>
              <a:t>Focus Scripture: </a:t>
            </a:r>
            <a:r>
              <a:rPr lang="en-US" sz="2800" dirty="0">
                <a:effectLst/>
                <a:latin typeface="Arial" panose="020B0604020202020204" pitchFamily="34" charset="0"/>
                <a:cs typeface="Arial" panose="020B0604020202020204" pitchFamily="34" charset="0"/>
              </a:rPr>
              <a:t>1 Samuel 3:8-20</a:t>
            </a:r>
          </a:p>
          <a:p>
            <a:endParaRPr lang="en-US" sz="2800" dirty="0">
              <a:effectLst/>
              <a:latin typeface="Arial" panose="020B0604020202020204" pitchFamily="34" charset="0"/>
              <a:cs typeface="Arial" panose="020B0604020202020204" pitchFamily="34" charset="0"/>
            </a:endParaRPr>
          </a:p>
          <a:p>
            <a:pPr algn="ctr"/>
            <a:r>
              <a:rPr lang="en-US" sz="2800" b="1" i="1" dirty="0">
                <a:effectLst/>
                <a:latin typeface="Arial" panose="020B0604020202020204" pitchFamily="34" charset="0"/>
                <a:cs typeface="Arial" panose="020B0604020202020204" pitchFamily="34" charset="0"/>
              </a:rPr>
              <a:t>Key Verse:</a:t>
            </a:r>
            <a:r>
              <a:rPr lang="en-US" sz="2800" dirty="0">
                <a:effectLst/>
                <a:latin typeface="Arial" panose="020B0604020202020204" pitchFamily="34" charset="0"/>
                <a:cs typeface="Arial" panose="020B0604020202020204" pitchFamily="34" charset="0"/>
              </a:rPr>
              <a:t> Eli said to Samuel, “Go, lie down, and if he calls you, you shall say, ‘Speak, Lord, for your servant is listening.’” 1 Samuel 3:9a</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16428" y="728134"/>
            <a:ext cx="10559143" cy="5262939"/>
          </a:xfrm>
          <a:prstGeom prst="rect">
            <a:avLst/>
          </a:prstGeom>
          <a:noFill/>
          <a:ln>
            <a:noFill/>
          </a:ln>
        </p:spPr>
        <p:txBody>
          <a:bodyPr spcFirstLastPara="1" wrap="square" lIns="91425" tIns="45700" rIns="91425" bIns="45700" anchor="t" anchorCtr="0">
            <a:spAutoFit/>
          </a:bodyPr>
          <a:lstStyle/>
          <a:p>
            <a:pPr algn="just"/>
            <a:r>
              <a:rPr lang="en-US" sz="2400" b="1" dirty="0">
                <a:effectLst/>
                <a:latin typeface="Arial" panose="020B0604020202020204" pitchFamily="34" charset="0"/>
              </a:rPr>
              <a:t>Closing Hymn: </a:t>
            </a:r>
            <a:r>
              <a:rPr lang="en-US" sz="2400" dirty="0">
                <a:effectLst/>
                <a:latin typeface="Arial" panose="020B0604020202020204" pitchFamily="34" charset="0"/>
              </a:rPr>
              <a:t>AMEC Hymnal #364, “My Hope Is Built”</a:t>
            </a:r>
          </a:p>
          <a:p>
            <a:pPr algn="just"/>
            <a:endParaRPr lang="en-US" sz="2400" dirty="0">
              <a:effectLst/>
              <a:latin typeface="Arial" panose="020B0604020202020204" pitchFamily="34" charset="0"/>
            </a:endParaRPr>
          </a:p>
          <a:p>
            <a:pPr algn="just"/>
            <a:r>
              <a:rPr lang="en-US" sz="2400" b="1" dirty="0">
                <a:effectLst/>
                <a:latin typeface="Arial" panose="020B0604020202020204" pitchFamily="34" charset="0"/>
              </a:rPr>
              <a:t>Closing Prayer: </a:t>
            </a:r>
            <a:r>
              <a:rPr lang="en-US" sz="2400" dirty="0">
                <a:effectLst/>
                <a:latin typeface="Arial" panose="020B0604020202020204" pitchFamily="34" charset="0"/>
              </a:rPr>
              <a:t>Here we are, Lord, standing in the need of prayer. We pray, Lord, for our children, their children, and the children of generations to come. Guide us, Lord, in the way we should go in providing sound and effective support to our young people. May they feel the love that is needed for security and confidence. May they understand and embrace the teachings that lead to strong virtues of compassion, love, integrity, and self-control. May the fruits of the Spirit rain upon them and each guardian, teacher, mentor, and community member so that the oversight of children is done in love. May your hand be upon them to provide for them and protect them. And may your Spirit breathe the gift of wisdom, insight, and courage to steer the children along the right path. We commit them to you and pray your blessings, in Jesus’ holy name. Amen. </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356831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5" y="1213267"/>
            <a:ext cx="10220400" cy="5170606"/>
          </a:xfrm>
          <a:prstGeom prst="rect">
            <a:avLst/>
          </a:prstGeom>
          <a:noFill/>
          <a:ln>
            <a:noFill/>
          </a:ln>
        </p:spPr>
        <p:txBody>
          <a:bodyPr spcFirstLastPara="1" wrap="square" lIns="91425" tIns="45700" rIns="91425" bIns="45700" anchor="t" anchorCtr="0">
            <a:spAutoFit/>
          </a:bodyPr>
          <a:lstStyle/>
          <a:p>
            <a:pPr marL="458788" indent="-458788" algn="just"/>
            <a:r>
              <a:rPr lang="en-US" sz="2200" dirty="0">
                <a:solidFill>
                  <a:schemeClr val="bg2"/>
                </a:solidFill>
                <a:effectLst/>
                <a:latin typeface="Arial" panose="020B0604020202020204" pitchFamily="34" charset="0"/>
              </a:rPr>
              <a:t>8 The Lord called Samuel again, a third time. And he got up and went to Eli and said, “Here I am, for you called me.” Then Eli perceived that the Lord was calling the boy.</a:t>
            </a:r>
          </a:p>
          <a:p>
            <a:pPr marL="458788" indent="-458788" algn="just"/>
            <a:r>
              <a:rPr lang="en-US" sz="2200" dirty="0">
                <a:solidFill>
                  <a:schemeClr val="bg2"/>
                </a:solidFill>
                <a:effectLst/>
                <a:latin typeface="Arial" panose="020B0604020202020204" pitchFamily="34" charset="0"/>
              </a:rPr>
              <a:t>9 Therefore Eli said to Samuel, “Go, lie down, and if he calls you, you shall say, ‘Speak, Lord, for your servant is listening.’” So Samuel went and lay down in his place.</a:t>
            </a:r>
          </a:p>
          <a:p>
            <a:pPr marL="458788" indent="-458788" algn="just"/>
            <a:r>
              <a:rPr lang="en-US" sz="2200" dirty="0">
                <a:solidFill>
                  <a:schemeClr val="bg2"/>
                </a:solidFill>
                <a:effectLst/>
                <a:latin typeface="Arial" panose="020B0604020202020204" pitchFamily="34" charset="0"/>
              </a:rPr>
              <a:t>10 Now the Lord came and stood there, calling as before, “Samuel! Samuel!” And Samuel said, “Speak, for your servant is listening.”</a:t>
            </a:r>
          </a:p>
          <a:p>
            <a:pPr marL="458788" indent="-458788" algn="just"/>
            <a:r>
              <a:rPr lang="en-US" sz="2200" dirty="0">
                <a:solidFill>
                  <a:schemeClr val="bg2"/>
                </a:solidFill>
                <a:effectLst/>
                <a:latin typeface="Arial" panose="020B0604020202020204" pitchFamily="34" charset="0"/>
              </a:rPr>
              <a:t>11 Then the Lord said to Samuel, “See, I am about to do something in Israel that will make both ears of anyone who hears of it tingle.</a:t>
            </a:r>
          </a:p>
          <a:p>
            <a:pPr marL="458788" indent="-458788" algn="just"/>
            <a:r>
              <a:rPr lang="en-US" sz="2200" dirty="0">
                <a:solidFill>
                  <a:schemeClr val="bg2"/>
                </a:solidFill>
                <a:effectLst/>
                <a:latin typeface="Arial" panose="020B0604020202020204" pitchFamily="34" charset="0"/>
              </a:rPr>
              <a:t>12 On that day I will fulfill against Eli all that I have spoken concerning his house, from beginning to end.</a:t>
            </a:r>
          </a:p>
          <a:p>
            <a:pPr marL="458788" indent="-458788" algn="just"/>
            <a:r>
              <a:rPr lang="en-US" sz="2200" dirty="0">
                <a:solidFill>
                  <a:schemeClr val="bg2"/>
                </a:solidFill>
                <a:effectLst/>
                <a:latin typeface="Arial" panose="020B0604020202020204" pitchFamily="34" charset="0"/>
              </a:rPr>
              <a:t>13 For I have told him that I am about to punish his house forever for the iniquity that he knew, because his sons were blaspheming God, and he did not restrain them.</a:t>
            </a:r>
          </a:p>
        </p:txBody>
      </p:sp>
      <p:sp>
        <p:nvSpPr>
          <p:cNvPr id="61" name="Google Shape;61;p3"/>
          <p:cNvSpPr txBox="1"/>
          <p:nvPr/>
        </p:nvSpPr>
        <p:spPr>
          <a:xfrm>
            <a:off x="654906" y="628969"/>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rPr>
              <a:t>1 Samuel 3:8-20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935434EB-C5A5-7063-EA8A-17092F45E1CA}"/>
              </a:ext>
            </a:extLst>
          </p:cNvPr>
          <p:cNvSpPr txBox="1"/>
          <p:nvPr/>
        </p:nvSpPr>
        <p:spPr>
          <a:xfrm>
            <a:off x="981445" y="743277"/>
            <a:ext cx="10220400" cy="4093388"/>
          </a:xfrm>
          <a:prstGeom prst="rect">
            <a:avLst/>
          </a:prstGeom>
          <a:noFill/>
          <a:ln>
            <a:noFill/>
          </a:ln>
        </p:spPr>
        <p:txBody>
          <a:bodyPr spcFirstLastPara="1" wrap="square" lIns="91425" tIns="45700" rIns="91425" bIns="45700" anchor="t" anchorCtr="0">
            <a:spAutoFit/>
          </a:bodyPr>
          <a:lstStyle/>
          <a:p>
            <a:pPr marL="458788" indent="-458788" algn="just"/>
            <a:r>
              <a:rPr lang="en-US" sz="2000" dirty="0">
                <a:solidFill>
                  <a:schemeClr val="bg2"/>
                </a:solidFill>
                <a:effectLst/>
                <a:latin typeface="Arial" panose="020B0604020202020204" pitchFamily="34" charset="0"/>
              </a:rPr>
              <a:t>14 Therefore I swear to the house of Eli that the iniquity of Eli’s house shall not be expiated by sacrifice or offering forever.”</a:t>
            </a:r>
          </a:p>
          <a:p>
            <a:pPr marL="458788" indent="-458788" algn="just"/>
            <a:r>
              <a:rPr lang="en-US" sz="2000" dirty="0">
                <a:solidFill>
                  <a:schemeClr val="bg2"/>
                </a:solidFill>
                <a:effectLst/>
                <a:latin typeface="Arial" panose="020B0604020202020204" pitchFamily="34" charset="0"/>
              </a:rPr>
              <a:t>15 Samuel lay there until morning; then he opened the doors of the house of the Lord. Samuel was afraid to tell the vision to Eli.</a:t>
            </a:r>
          </a:p>
          <a:p>
            <a:pPr marL="458788" indent="-458788" algn="just"/>
            <a:r>
              <a:rPr lang="en-US" sz="2000" dirty="0">
                <a:solidFill>
                  <a:schemeClr val="bg2"/>
                </a:solidFill>
                <a:effectLst/>
                <a:latin typeface="Arial" panose="020B0604020202020204" pitchFamily="34" charset="0"/>
              </a:rPr>
              <a:t>16 But Eli called Samuel and said, “Samuel, my son.” He said, “Here I am.”</a:t>
            </a:r>
          </a:p>
          <a:p>
            <a:pPr marL="458788" indent="-458788" algn="just"/>
            <a:r>
              <a:rPr lang="en-US" sz="2000" dirty="0">
                <a:solidFill>
                  <a:schemeClr val="bg2"/>
                </a:solidFill>
                <a:effectLst/>
                <a:latin typeface="Arial" panose="020B0604020202020204" pitchFamily="34" charset="0"/>
              </a:rPr>
              <a:t>17 Eli said, “What was it that he told you? Do not hide it from me. May God do so to you and more also, if you hide anything from me of all that he told you.”</a:t>
            </a:r>
          </a:p>
          <a:p>
            <a:pPr marL="458788" indent="-458788" algn="just"/>
            <a:r>
              <a:rPr lang="en-US" sz="2000" dirty="0">
                <a:solidFill>
                  <a:schemeClr val="bg2"/>
                </a:solidFill>
                <a:effectLst/>
                <a:latin typeface="Arial" panose="020B0604020202020204" pitchFamily="34" charset="0"/>
              </a:rPr>
              <a:t>18 So Samuel told him everything and hid nothing from him. Then he said, “It is the Lord; let him do what seems good to him.”</a:t>
            </a:r>
          </a:p>
          <a:p>
            <a:pPr marL="458788" indent="-458788" algn="just"/>
            <a:r>
              <a:rPr lang="en-US" sz="2000" dirty="0">
                <a:solidFill>
                  <a:schemeClr val="bg2"/>
                </a:solidFill>
                <a:effectLst/>
                <a:latin typeface="Arial" panose="020B0604020202020204" pitchFamily="34" charset="0"/>
              </a:rPr>
              <a:t>19 As Samuel grew up, the Lord was with him and let none of his words fall to the ground.</a:t>
            </a:r>
          </a:p>
          <a:p>
            <a:pPr marL="458788" indent="-458788" algn="just"/>
            <a:r>
              <a:rPr lang="en-US" sz="2000" dirty="0">
                <a:solidFill>
                  <a:schemeClr val="bg2"/>
                </a:solidFill>
                <a:effectLst/>
                <a:latin typeface="Arial" panose="020B0604020202020204" pitchFamily="34" charset="0"/>
              </a:rPr>
              <a:t>20 And all Israel from Dan to Beer-</a:t>
            </a:r>
            <a:r>
              <a:rPr lang="en-US" sz="2000" dirty="0" err="1">
                <a:solidFill>
                  <a:schemeClr val="bg2"/>
                </a:solidFill>
                <a:effectLst/>
                <a:latin typeface="Arial" panose="020B0604020202020204" pitchFamily="34" charset="0"/>
              </a:rPr>
              <a:t>sheba</a:t>
            </a:r>
            <a:r>
              <a:rPr lang="en-US" sz="2000" dirty="0">
                <a:solidFill>
                  <a:schemeClr val="bg2"/>
                </a:solidFill>
                <a:effectLst/>
                <a:latin typeface="Arial" panose="020B0604020202020204" pitchFamily="34" charset="0"/>
              </a:rPr>
              <a:t> knew that Samuel was a trustworthy prophet of the Lord.</a:t>
            </a:r>
          </a:p>
        </p:txBody>
      </p:sp>
    </p:spTree>
    <p:extLst>
      <p:ext uri="{BB962C8B-B14F-4D97-AF65-F5344CB8AC3E}">
        <p14:creationId xmlns:p14="http://schemas.microsoft.com/office/powerpoint/2010/main" val="242541032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932815" y="663271"/>
            <a:ext cx="10613282" cy="4216499"/>
          </a:xfrm>
          <a:prstGeom prst="rect">
            <a:avLst/>
          </a:prstGeom>
          <a:noFill/>
          <a:ln>
            <a:noFill/>
          </a:ln>
        </p:spPr>
        <p:txBody>
          <a:bodyPr spcFirstLastPara="1" wrap="square" lIns="91425" tIns="45700" rIns="91425" bIns="45700" anchor="t" anchorCtr="0">
            <a:spAutoFit/>
          </a:bodyPr>
          <a:lstStyle/>
          <a:p>
            <a:pPr marR="0" lvl="0" algn="ctr" rtl="0">
              <a:spcBef>
                <a:spcPts val="0"/>
              </a:spcBef>
              <a:spcAft>
                <a:spcPts val="0"/>
              </a:spcAft>
            </a:pPr>
            <a:r>
              <a:rPr lang="en-US" sz="4400" b="1" dirty="0">
                <a:solidFill>
                  <a:schemeClr val="dk2"/>
                </a:solidFill>
                <a:latin typeface="+mj-lt"/>
                <a:ea typeface="Quattrocento Sans"/>
                <a:cs typeface="Quattrocento Sans"/>
                <a:sym typeface="Quattrocento Sans"/>
              </a:rPr>
              <a:t>Key Terms</a:t>
            </a:r>
          </a:p>
          <a:p>
            <a:pPr marL="457200" indent="-457200" algn="just">
              <a:buFont typeface="Arial" panose="020B0604020202020204" pitchFamily="34" charset="0"/>
              <a:buChar char="•"/>
            </a:pPr>
            <a:r>
              <a:rPr lang="en-US" sz="2800" b="1" dirty="0">
                <a:effectLst/>
                <a:latin typeface="Arial" panose="020B0604020202020204" pitchFamily="34" charset="0"/>
              </a:rPr>
              <a:t>Samuel</a:t>
            </a:r>
            <a:r>
              <a:rPr lang="en-US" sz="2800" dirty="0">
                <a:effectLst/>
                <a:latin typeface="Arial" panose="020B0604020202020204" pitchFamily="34" charset="0"/>
              </a:rPr>
              <a:t> – The name </a:t>
            </a:r>
            <a:r>
              <a:rPr lang="en-US" sz="2800" i="1" dirty="0">
                <a:effectLst/>
                <a:latin typeface="Arial" panose="020B0604020202020204" pitchFamily="34" charset="0"/>
              </a:rPr>
              <a:t>Samuel</a:t>
            </a:r>
            <a:r>
              <a:rPr lang="en-US" sz="2800" dirty="0">
                <a:effectLst/>
                <a:latin typeface="Arial" panose="020B0604020202020204" pitchFamily="34" charset="0"/>
              </a:rPr>
              <a:t> most commonly means </a:t>
            </a:r>
            <a:r>
              <a:rPr lang="en-US" sz="2800" i="1" dirty="0">
                <a:effectLst/>
                <a:latin typeface="Arial" panose="020B0604020202020204" pitchFamily="34" charset="0"/>
              </a:rPr>
              <a:t>God has heard</a:t>
            </a:r>
            <a:r>
              <a:rPr lang="en-US" sz="2800" dirty="0">
                <a:effectLst/>
                <a:latin typeface="Arial" panose="020B0604020202020204" pitchFamily="34" charset="0"/>
              </a:rPr>
              <a:t> or </a:t>
            </a:r>
            <a:r>
              <a:rPr lang="en-US" sz="2800" i="1" dirty="0">
                <a:effectLst/>
                <a:latin typeface="Arial" panose="020B0604020202020204" pitchFamily="34" charset="0"/>
              </a:rPr>
              <a:t>Name of God</a:t>
            </a:r>
            <a:r>
              <a:rPr lang="en-US" sz="2800" dirty="0">
                <a:effectLst/>
                <a:latin typeface="Arial" panose="020B0604020202020204" pitchFamily="34" charset="0"/>
              </a:rPr>
              <a:t> in the Bible. It is derived from the Hebrew name </a:t>
            </a:r>
            <a:r>
              <a:rPr lang="en-US" sz="2800" i="1" dirty="0" err="1">
                <a:effectLst/>
                <a:latin typeface="Arial" panose="020B0604020202020204" pitchFamily="34" charset="0"/>
              </a:rPr>
              <a:t>Shemu’el</a:t>
            </a:r>
            <a:r>
              <a:rPr lang="en-US" sz="2800" dirty="0">
                <a:effectLst/>
                <a:latin typeface="Arial" panose="020B0604020202020204" pitchFamily="34" charset="0"/>
              </a:rPr>
              <a:t>, which is a theophoric name combining a reference to the divine.</a:t>
            </a:r>
          </a:p>
          <a:p>
            <a:pPr marL="457200" indent="-457200" algn="just">
              <a:buFont typeface="Arial" panose="020B0604020202020204" pitchFamily="34" charset="0"/>
              <a:buChar char="•"/>
            </a:pPr>
            <a:r>
              <a:rPr lang="en-US" sz="2800" b="1" dirty="0">
                <a:effectLst/>
                <a:latin typeface="Arial" panose="020B0604020202020204" pitchFamily="34" charset="0"/>
              </a:rPr>
              <a:t>Blasphemy</a:t>
            </a:r>
            <a:r>
              <a:rPr lang="en-US" sz="2800" dirty="0">
                <a:effectLst/>
                <a:latin typeface="Arial" panose="020B0604020202020204" pitchFamily="34" charset="0"/>
              </a:rPr>
              <a:t> – The act of insulting or showing contempt or lack of reverence for God or to something sacred.</a:t>
            </a:r>
          </a:p>
          <a:p>
            <a:pPr marL="457200" indent="-457200" algn="just">
              <a:buFont typeface="Arial" panose="020B0604020202020204" pitchFamily="34" charset="0"/>
              <a:buChar char="•"/>
            </a:pPr>
            <a:r>
              <a:rPr lang="en-US" sz="2800" b="1" dirty="0">
                <a:effectLst/>
                <a:latin typeface="Arial" panose="020B0604020202020204" pitchFamily="34" charset="0"/>
              </a:rPr>
              <a:t>Shiloh</a:t>
            </a:r>
            <a:r>
              <a:rPr lang="en-US" sz="2800" dirty="0">
                <a:effectLst/>
                <a:latin typeface="Arial" panose="020B0604020202020204" pitchFamily="34" charset="0"/>
              </a:rPr>
              <a:t> – Shiloh is a Hebrew name primarily interpreted as place of </a:t>
            </a:r>
            <a:r>
              <a:rPr lang="en-US" sz="2800" i="1" dirty="0">
                <a:effectLst/>
                <a:latin typeface="Arial" panose="020B0604020202020204" pitchFamily="34" charset="0"/>
              </a:rPr>
              <a:t>peace</a:t>
            </a:r>
            <a:r>
              <a:rPr lang="en-US" sz="2800" dirty="0">
                <a:effectLst/>
                <a:latin typeface="Arial" panose="020B0604020202020204" pitchFamily="34" charset="0"/>
              </a:rPr>
              <a:t>, </a:t>
            </a:r>
            <a:r>
              <a:rPr lang="en-US" sz="2800" i="1" dirty="0">
                <a:effectLst/>
                <a:latin typeface="Arial" panose="020B0604020202020204" pitchFamily="34" charset="0"/>
              </a:rPr>
              <a:t>tranquility</a:t>
            </a:r>
            <a:r>
              <a:rPr lang="en-US" sz="2800" dirty="0">
                <a:effectLst/>
                <a:latin typeface="Arial" panose="020B0604020202020204" pitchFamily="34" charset="0"/>
              </a:rPr>
              <a:t>, or </a:t>
            </a:r>
            <a:r>
              <a:rPr lang="en-US" sz="2800" i="1" dirty="0">
                <a:effectLst/>
                <a:latin typeface="Arial" panose="020B0604020202020204" pitchFamily="34" charset="0"/>
              </a:rPr>
              <a:t>he to whom it belongs</a:t>
            </a:r>
            <a:r>
              <a:rPr lang="en-US" sz="2800" dirty="0">
                <a:effectLst/>
                <a:latin typeface="Arial" panose="020B0604020202020204" pitchFamily="34" charset="0"/>
              </a:rPr>
              <a:t>.</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804709"/>
            <a:ext cx="10559100" cy="1815841"/>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books of Samuel transition Israel’s narrative to the return of God’s spiritual presence among the people. Samuel’s life integrated the numerous gifts and callings of prophet, priest, judge, and the original maker of kings to the people of Israel. </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677333" y="858762"/>
            <a:ext cx="10825200" cy="2677616"/>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texts comprised of 1 Samuel chapters 3 and 4 mark a significant transition in Israel’s spiritual history, highlighting the emergence of Samuel as a pivotal leader. Raised in the tabernacle under the priest, Eli, Samuel performs priestly duties, bridging the gap between God and the people. In chapter 3, the narrative centers on Samuel’s calling, where God speaks to him directly. </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96300</TotalTime>
  <Words>1074</Words>
  <Application>Microsoft Macintosh PowerPoint</Application>
  <PresentationFormat>Widescreen</PresentationFormat>
  <Paragraphs>37</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100</cp:revision>
  <dcterms:created xsi:type="dcterms:W3CDTF">2018-05-04T03:01:22Z</dcterms:created>
  <dcterms:modified xsi:type="dcterms:W3CDTF">2026-08-31T16:20:17Z</dcterms:modified>
</cp:coreProperties>
</file>