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89"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80"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226"/>
    <p:restoredTop sz="94141"/>
  </p:normalViewPr>
  <p:slideViewPr>
    <p:cSldViewPr snapToGrid="0">
      <p:cViewPr varScale="1">
        <p:scale>
          <a:sx n="80" d="100"/>
          <a:sy n="80" d="100"/>
        </p:scale>
        <p:origin x="208" y="192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 y="-54090"/>
            <a:ext cx="12318830" cy="6966177"/>
          </a:xfrm>
          <a:prstGeom prst="rect">
            <a:avLst/>
          </a:prstGeom>
          <a:noFill/>
          <a:ln>
            <a:noFill/>
          </a:ln>
        </p:spPr>
      </p:pic>
      <p:sp>
        <p:nvSpPr>
          <p:cNvPr id="49" name="Google Shape;49;p1"/>
          <p:cNvSpPr txBox="1"/>
          <p:nvPr/>
        </p:nvSpPr>
        <p:spPr>
          <a:xfrm>
            <a:off x="236027" y="5811683"/>
            <a:ext cx="421798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mj-lt"/>
                <a:ea typeface="Arial"/>
                <a:cs typeface="Arial"/>
                <a:sym typeface="Arial"/>
              </a:rPr>
              <a:t>LESSON </a:t>
            </a:r>
            <a:r>
              <a:rPr lang="en-US" sz="2400" b="1" dirty="0">
                <a:solidFill>
                  <a:schemeClr val="dk1"/>
                </a:solidFill>
                <a:latin typeface="+mj-lt"/>
              </a:rPr>
              <a:t>8</a:t>
            </a:r>
            <a:r>
              <a:rPr lang="en-US" sz="2400" b="1" i="0" u="none" strike="noStrike" cap="none" dirty="0">
                <a:solidFill>
                  <a:schemeClr val="dk1"/>
                </a:solidFill>
                <a:latin typeface="+mj-lt"/>
                <a:ea typeface="Arial"/>
                <a:cs typeface="Arial"/>
                <a:sym typeface="Arial"/>
              </a:rPr>
              <a:t>: OCTOBER 25</a:t>
            </a:r>
            <a:endParaRPr sz="2400" b="1" dirty="0">
              <a:solidFill>
                <a:schemeClr val="dk1"/>
              </a:solidFill>
              <a:latin typeface="+mj-lt"/>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ctr"/>
            <a:r>
              <a:rPr lang="en-US" sz="2800" i="1" dirty="0">
                <a:effectLst/>
                <a:latin typeface="Arial" panose="020B0604020202020204" pitchFamily="34" charset="0"/>
              </a:rPr>
              <a:t>Listen, my son, to your father’s instruction and do not forsake your mother’s teaching. (Proverbs 1:8 NRSV)</a:t>
            </a:r>
            <a:endParaRPr lang="en-US" sz="28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3108543"/>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A literature review conducted by the U.S. Department of Health and Human Services (2012) revealed that a “lack of guidance” is often measured through neglect and living arrangements. For example, approximately 4% of U.S. children (nearly 3 million) live in homes with no parent present, with over half residing with a grandparent. About 18.2 million children (1 in 4) live without a biological, step, or adoptive father in the home.</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667" y="832416"/>
            <a:ext cx="10183712" cy="3416320"/>
          </a:xfrm>
          <a:prstGeom prst="rect">
            <a:avLst/>
          </a:prstGeom>
          <a:noFill/>
        </p:spPr>
        <p:txBody>
          <a:bodyPr wrap="square" rtlCol="0">
            <a:spAutoFit/>
          </a:bodyPr>
          <a:lstStyle/>
          <a:p>
            <a:pPr algn="just"/>
            <a:r>
              <a:rPr lang="en-US" sz="3600" dirty="0">
                <a:solidFill>
                  <a:srgbClr val="222222"/>
                </a:solidFill>
                <a:effectLst/>
                <a:latin typeface="Arial" panose="020B0604020202020204" pitchFamily="34" charset="0"/>
              </a:rPr>
              <a:t>Children today live in a complex world with a myriad of information at their fingertips. Yet, the Bible has become less utilized as an influencer of human behavior. The church must be intentional in sharing the wise counsel and instruction that comes from the Word of God.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082637"/>
            <a:ext cx="10559143" cy="1384954"/>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1.	How can the church bridge the gap between young people and adults, incorporating an intergenerational ministry that builds on the strengths and talent of all ages? </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816428" y="1197709"/>
            <a:ext cx="10559143" cy="1384954"/>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2.	What role can you play as a believer in Jesus Christ in mentoring and instructing young people in your church, family, and/or community?</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925713"/>
            <a:ext cx="10825200" cy="3939500"/>
          </a:xfrm>
          <a:prstGeom prst="rect">
            <a:avLst/>
          </a:prstGeom>
          <a:noFill/>
          <a:ln>
            <a:noFill/>
          </a:ln>
        </p:spPr>
        <p:txBody>
          <a:bodyPr spcFirstLastPara="1" wrap="square" lIns="91425" tIns="45700" rIns="91425" bIns="45700" anchor="t" anchorCtr="0">
            <a:spAutoFit/>
          </a:bodyPr>
          <a:lstStyle/>
          <a:p>
            <a:pPr algn="ctr"/>
            <a:r>
              <a:rPr lang="en-US" sz="6000" b="1" dirty="0">
                <a:effectLst/>
                <a:latin typeface="Arial" panose="020B0604020202020204" pitchFamily="34" charset="0"/>
              </a:rPr>
              <a:t>God’s</a:t>
            </a:r>
            <a:r>
              <a:rPr lang="en-US" sz="6000" b="1" dirty="0">
                <a:latin typeface="Arial" panose="020B0604020202020204" pitchFamily="34" charset="0"/>
              </a:rPr>
              <a:t> </a:t>
            </a:r>
            <a:r>
              <a:rPr lang="en-US" sz="6000" b="1" dirty="0">
                <a:effectLst/>
                <a:latin typeface="Arial" panose="020B0604020202020204" pitchFamily="34" charset="0"/>
              </a:rPr>
              <a:t>Works</a:t>
            </a:r>
            <a:r>
              <a:rPr lang="en-US" sz="6000" b="1" dirty="0">
                <a:latin typeface="Arial" panose="020B0604020202020204" pitchFamily="34" charset="0"/>
              </a:rPr>
              <a:t> </a:t>
            </a:r>
            <a:r>
              <a:rPr lang="en-US" sz="6000" b="1" dirty="0">
                <a:effectLst/>
                <a:latin typeface="Arial" panose="020B0604020202020204" pitchFamily="34" charset="0"/>
              </a:rPr>
              <a:t>Are</a:t>
            </a:r>
            <a:r>
              <a:rPr lang="en-US" sz="6000" b="1" dirty="0">
                <a:latin typeface="Arial" panose="020B0604020202020204" pitchFamily="34" charset="0"/>
              </a:rPr>
              <a:t> </a:t>
            </a:r>
            <a:r>
              <a:rPr lang="en-US" sz="6000" b="1" dirty="0">
                <a:effectLst/>
                <a:latin typeface="Arial" panose="020B0604020202020204" pitchFamily="34" charset="0"/>
              </a:rPr>
              <a:t>Not Forgotten</a:t>
            </a:r>
          </a:p>
          <a:p>
            <a:pPr algn="ctr"/>
            <a:endParaRPr lang="en-US" sz="1800" dirty="0">
              <a:effectLst/>
              <a:latin typeface="Arial" panose="020B0604020202020204" pitchFamily="34" charset="0"/>
              <a:cs typeface="Arial" panose="020B0604020202020204" pitchFamily="34" charset="0"/>
            </a:endParaRPr>
          </a:p>
          <a:p>
            <a:r>
              <a:rPr lang="en-US" sz="2800" b="1"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rPr>
              <a:t>Judges 17:1-6; 18:18-19, 27</a:t>
            </a:r>
            <a:br>
              <a:rPr lang="en-US" sz="2800" dirty="0">
                <a:effectLst/>
                <a:latin typeface="Arial" panose="020B0604020202020204" pitchFamily="34" charset="0"/>
              </a:rPr>
            </a:br>
            <a:endParaRPr lang="en-US" sz="2800" dirty="0">
              <a:effectLst/>
              <a:latin typeface="Arial" panose="020B0604020202020204" pitchFamily="34" charset="0"/>
            </a:endParaRPr>
          </a:p>
          <a:p>
            <a:pPr algn="ctr"/>
            <a:r>
              <a:rPr lang="en-US" sz="2800" b="1" dirty="0">
                <a:effectLst/>
                <a:latin typeface="Arial" panose="020B0604020202020204" pitchFamily="34" charset="0"/>
              </a:rPr>
              <a:t>Key Verse: </a:t>
            </a:r>
            <a:r>
              <a:rPr lang="en-US" sz="2800" dirty="0">
                <a:effectLst/>
                <a:latin typeface="Arial" panose="020B0604020202020204" pitchFamily="34" charset="0"/>
              </a:rPr>
              <a:t>In those days there was no king in Israel; all the people did what was right in their own eyes. Judges 17:6</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16428" y="641047"/>
            <a:ext cx="10559143" cy="4832052"/>
          </a:xfrm>
          <a:prstGeom prst="rect">
            <a:avLst/>
          </a:prstGeom>
          <a:noFill/>
          <a:ln>
            <a:noFill/>
          </a:ln>
        </p:spPr>
        <p:txBody>
          <a:bodyPr spcFirstLastPara="1" wrap="square" lIns="91425" tIns="45700" rIns="91425" bIns="45700" anchor="t" anchorCtr="0">
            <a:spAutoFit/>
          </a:bodyPr>
          <a:lstStyle/>
          <a:p>
            <a:r>
              <a:rPr lang="en-US" sz="2800" b="1" dirty="0">
                <a:effectLst/>
                <a:latin typeface="Arial" panose="020B0604020202020204" pitchFamily="34" charset="0"/>
              </a:rPr>
              <a:t>Closing Song: </a:t>
            </a:r>
            <a:r>
              <a:rPr lang="en-US" sz="2800" dirty="0">
                <a:effectLst/>
                <a:latin typeface="Arial" panose="020B0604020202020204" pitchFamily="34" charset="0"/>
              </a:rPr>
              <a:t>“Great is Your Mercy” by Donnie McClurkin</a:t>
            </a:r>
          </a:p>
          <a:p>
            <a:endParaRPr lang="en-US" sz="2800" dirty="0">
              <a:effectLst/>
              <a:latin typeface="Arial" panose="020B0604020202020204" pitchFamily="34" charset="0"/>
            </a:endParaRPr>
          </a:p>
          <a:p>
            <a:pPr algn="just"/>
            <a:r>
              <a:rPr lang="en-US" sz="2800" b="1" dirty="0">
                <a:effectLst/>
                <a:latin typeface="Arial" panose="020B0604020202020204" pitchFamily="34" charset="0"/>
              </a:rPr>
              <a:t>Closing Prayer: </a:t>
            </a:r>
            <a:r>
              <a:rPr lang="en-US" sz="2800" dirty="0">
                <a:effectLst/>
                <a:latin typeface="Arial" panose="020B0604020202020204" pitchFamily="34" charset="0"/>
              </a:rPr>
              <a:t>Gracious and merciful heavenly Father, in whom all creation was made, all thoughts and deeds are known, we pray in unity for a clean heart and to renew a right spirit within us and others. Purge us, Lord, that we follow you and resist the temptations in this world. Give us strength to have love in our hearts and to remove the idolatry in our lives of greed and coveting of our neighbors. May your Holy Spirit fall fresh upon us and renew our strength to fight every spiritual battle and come out victorious. In the mighty name of Jesus Christ, we pray. Amen. </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4" y="1025366"/>
            <a:ext cx="10220400" cy="5262939"/>
          </a:xfrm>
          <a:prstGeom prst="rect">
            <a:avLst/>
          </a:prstGeom>
          <a:noFill/>
          <a:ln>
            <a:noFill/>
          </a:ln>
        </p:spPr>
        <p:txBody>
          <a:bodyPr spcFirstLastPara="1" wrap="square" lIns="91425" tIns="45700" rIns="91425" bIns="45700" anchor="t" anchorCtr="0">
            <a:spAutoFit/>
          </a:bodyPr>
          <a:lstStyle/>
          <a:p>
            <a:pPr marL="460375" indent="-460375" algn="ctr"/>
            <a:r>
              <a:rPr lang="en-US" sz="2400" dirty="0">
                <a:solidFill>
                  <a:schemeClr val="bg2"/>
                </a:solidFill>
                <a:effectLst/>
                <a:latin typeface="Arial" panose="020B0604020202020204" pitchFamily="34" charset="0"/>
              </a:rPr>
              <a:t>Judges 17:1-6</a:t>
            </a:r>
          </a:p>
          <a:p>
            <a:pPr marL="460375" indent="-460375" algn="just"/>
            <a:r>
              <a:rPr lang="en-US" sz="2400" dirty="0">
                <a:solidFill>
                  <a:schemeClr val="bg2"/>
                </a:solidFill>
                <a:effectLst/>
                <a:latin typeface="Arial" panose="020B0604020202020204" pitchFamily="34" charset="0"/>
              </a:rPr>
              <a:t>1 	There was a man in the hill country of Ephraim whose name was Micah.</a:t>
            </a:r>
          </a:p>
          <a:p>
            <a:pPr marL="460375" indent="-460375" algn="just"/>
            <a:r>
              <a:rPr lang="en-US" sz="2400" dirty="0">
                <a:solidFill>
                  <a:schemeClr val="bg2"/>
                </a:solidFill>
                <a:effectLst/>
                <a:latin typeface="Arial" panose="020B0604020202020204" pitchFamily="34" charset="0"/>
              </a:rPr>
              <a:t>2 	He said to his mother, “The eleven hundred pieces of silver that were taken from you, about which you uttered a curse and even spoke it in my hearing—that silver is in my possession; I took it, but now I will return it to you.” And his mother said, “May my son be blessed by the Lord!”</a:t>
            </a:r>
          </a:p>
          <a:p>
            <a:pPr marL="460375" indent="-460375" algn="just"/>
            <a:r>
              <a:rPr lang="en-US" sz="2400" dirty="0">
                <a:solidFill>
                  <a:schemeClr val="bg2"/>
                </a:solidFill>
                <a:effectLst/>
                <a:latin typeface="Arial" panose="020B0604020202020204" pitchFamily="34" charset="0"/>
              </a:rPr>
              <a:t>3 	Then he returned the eleven hundred pieces of silver to his mother, and his mother said, “I consecrate the silver to the Lord from my hand for my son, to make an idol of cast metal.”</a:t>
            </a:r>
          </a:p>
          <a:p>
            <a:pPr marL="460375" indent="-460375" algn="just"/>
            <a:r>
              <a:rPr lang="en-US" sz="2400" dirty="0">
                <a:solidFill>
                  <a:schemeClr val="bg2"/>
                </a:solidFill>
                <a:effectLst/>
                <a:latin typeface="Arial" panose="020B0604020202020204" pitchFamily="34" charset="0"/>
              </a:rPr>
              <a:t>4 	So when he returned the money to his mother, his mother took two hundred pieces of silver and gave it to the silversmith, who made it into an idol of cast metal, and it was in the house of Micah.</a:t>
            </a:r>
          </a:p>
        </p:txBody>
      </p:sp>
      <p:sp>
        <p:nvSpPr>
          <p:cNvPr id="61" name="Google Shape;61;p3"/>
          <p:cNvSpPr txBox="1"/>
          <p:nvPr/>
        </p:nvSpPr>
        <p:spPr>
          <a:xfrm>
            <a:off x="654905" y="517557"/>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cs typeface="Arial" panose="020B0604020202020204" pitchFamily="34" charset="0"/>
              </a:rPr>
              <a:t>Judges 17:1-6; 18:18-19, 27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9846A058-C29F-2006-47D5-5A121E92A1F7}"/>
              </a:ext>
            </a:extLst>
          </p:cNvPr>
          <p:cNvSpPr txBox="1"/>
          <p:nvPr/>
        </p:nvSpPr>
        <p:spPr>
          <a:xfrm>
            <a:off x="981444" y="612864"/>
            <a:ext cx="10220400" cy="4401164"/>
          </a:xfrm>
          <a:prstGeom prst="rect">
            <a:avLst/>
          </a:prstGeom>
          <a:noFill/>
          <a:ln>
            <a:noFill/>
          </a:ln>
        </p:spPr>
        <p:txBody>
          <a:bodyPr spcFirstLastPara="1" wrap="square" lIns="91425" tIns="45700" rIns="91425" bIns="45700" anchor="t" anchorCtr="0">
            <a:spAutoFit/>
          </a:bodyPr>
          <a:lstStyle/>
          <a:p>
            <a:pPr marL="460375" indent="-460375" algn="just"/>
            <a:r>
              <a:rPr lang="en-US" sz="2000" dirty="0">
                <a:solidFill>
                  <a:schemeClr val="bg2"/>
                </a:solidFill>
                <a:effectLst/>
                <a:latin typeface="Arial" panose="020B0604020202020204" pitchFamily="34" charset="0"/>
              </a:rPr>
              <a:t>5 	This man Micah had a shrine, and he made an ephod and teraphim and installed one of his sons, who became his priest.</a:t>
            </a:r>
          </a:p>
          <a:p>
            <a:pPr marL="460375" indent="-460375" algn="just"/>
            <a:r>
              <a:rPr lang="en-US" sz="2000" dirty="0">
                <a:solidFill>
                  <a:schemeClr val="bg2"/>
                </a:solidFill>
                <a:effectLst/>
                <a:latin typeface="Arial" panose="020B0604020202020204" pitchFamily="34" charset="0"/>
              </a:rPr>
              <a:t>6	In those days there was no king in Israel; all the people did what was right in their own eyes.</a:t>
            </a:r>
          </a:p>
          <a:p>
            <a:pPr marL="460375" indent="-460375" algn="ctr"/>
            <a:r>
              <a:rPr lang="en-US" sz="2000" dirty="0">
                <a:solidFill>
                  <a:schemeClr val="bg2"/>
                </a:solidFill>
                <a:effectLst/>
                <a:latin typeface="Arial" panose="020B0604020202020204" pitchFamily="34" charset="0"/>
              </a:rPr>
              <a:t>18:18-19</a:t>
            </a:r>
          </a:p>
          <a:p>
            <a:pPr marL="460375" indent="-460375" algn="just"/>
            <a:r>
              <a:rPr lang="en-US" sz="2000" dirty="0">
                <a:solidFill>
                  <a:schemeClr val="bg2"/>
                </a:solidFill>
                <a:effectLst/>
                <a:latin typeface="Arial" panose="020B0604020202020204" pitchFamily="34" charset="0"/>
              </a:rPr>
              <a:t>18	When the men went into Micah’s house and took the idol of cast metal, the ephod, and the teraphim, the priest said to them, “What are you doing?”</a:t>
            </a:r>
          </a:p>
          <a:p>
            <a:pPr marL="460375" indent="-460375" algn="just"/>
            <a:r>
              <a:rPr lang="en-US" sz="2000" dirty="0">
                <a:solidFill>
                  <a:schemeClr val="bg2"/>
                </a:solidFill>
                <a:effectLst/>
                <a:latin typeface="Arial" panose="020B0604020202020204" pitchFamily="34" charset="0"/>
              </a:rPr>
              <a:t>19	They said to him, “Keep quiet! Put your hand over your mouth, and come with us, and be to us a father and a priest. Is it better for you to be priest to the house of one person or to be priest to a tribe and clan in Israel?”</a:t>
            </a:r>
          </a:p>
          <a:p>
            <a:pPr marL="460375" indent="-460375" algn="ctr"/>
            <a:r>
              <a:rPr lang="en-US" sz="2000" dirty="0">
                <a:solidFill>
                  <a:schemeClr val="bg2"/>
                </a:solidFill>
                <a:effectLst/>
                <a:latin typeface="Arial" panose="020B0604020202020204" pitchFamily="34" charset="0"/>
              </a:rPr>
              <a:t>27</a:t>
            </a:r>
          </a:p>
          <a:p>
            <a:pPr marL="460375" indent="-460375" algn="just"/>
            <a:r>
              <a:rPr lang="en-US" sz="2000" dirty="0">
                <a:solidFill>
                  <a:schemeClr val="bg2"/>
                </a:solidFill>
                <a:effectLst/>
                <a:latin typeface="Arial" panose="020B0604020202020204" pitchFamily="34" charset="0"/>
              </a:rPr>
              <a:t>27	The Danites, having taken what Micah had made and the priest who belonged to him, came to </a:t>
            </a:r>
            <a:r>
              <a:rPr lang="en-US" sz="2000" dirty="0" err="1">
                <a:solidFill>
                  <a:schemeClr val="bg2"/>
                </a:solidFill>
                <a:effectLst/>
                <a:latin typeface="Arial" panose="020B0604020202020204" pitchFamily="34" charset="0"/>
              </a:rPr>
              <a:t>Laish</a:t>
            </a:r>
            <a:r>
              <a:rPr lang="en-US" sz="2000" dirty="0">
                <a:solidFill>
                  <a:schemeClr val="bg2"/>
                </a:solidFill>
                <a:effectLst/>
                <a:latin typeface="Arial" panose="020B0604020202020204" pitchFamily="34" charset="0"/>
              </a:rPr>
              <a:t>, to a people quiet and unsuspecting, put them to the sword, and burned down the city.</a:t>
            </a:r>
          </a:p>
        </p:txBody>
      </p:sp>
    </p:spTree>
    <p:extLst>
      <p:ext uri="{BB962C8B-B14F-4D97-AF65-F5344CB8AC3E}">
        <p14:creationId xmlns:p14="http://schemas.microsoft.com/office/powerpoint/2010/main" val="404757313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930900"/>
            <a:ext cx="10613282" cy="52013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dirty="0">
                <a:solidFill>
                  <a:schemeClr val="dk2"/>
                </a:solidFill>
                <a:latin typeface="+mj-lt"/>
                <a:ea typeface="Quattrocento Sans"/>
                <a:cs typeface="Quattrocento Sans"/>
                <a:sym typeface="Quattrocento Sans"/>
              </a:rPr>
              <a:t>Key Terms</a:t>
            </a:r>
          </a:p>
          <a:p>
            <a:pPr marL="571500" indent="-571500" algn="just">
              <a:buFont typeface="Arial" panose="020B0604020202020204" pitchFamily="34" charset="0"/>
              <a:buChar char="•"/>
            </a:pPr>
            <a:r>
              <a:rPr lang="en-US" sz="2400" b="1" dirty="0">
                <a:effectLst/>
                <a:latin typeface="Arial" panose="020B0604020202020204" pitchFamily="34" charset="0"/>
              </a:rPr>
              <a:t>Shekel</a:t>
            </a:r>
            <a:r>
              <a:rPr lang="en-US" sz="2400" dirty="0">
                <a:effectLst/>
                <a:latin typeface="Arial" panose="020B0604020202020204" pitchFamily="34" charset="0"/>
              </a:rPr>
              <a:t> – An ancient Hebrew unit of weight, roughly 9-17 grams, used to measure precious metals (silver or gold) for commerce and temple contributions.1100 shekels equates to about 28 pounds or about 13 kilograms.</a:t>
            </a:r>
          </a:p>
          <a:p>
            <a:pPr marL="571500" indent="-571500" algn="just">
              <a:buFont typeface="Arial" panose="020B0604020202020204" pitchFamily="34" charset="0"/>
              <a:buChar char="•"/>
            </a:pPr>
            <a:r>
              <a:rPr lang="en-US" sz="2400" b="1" dirty="0">
                <a:effectLst/>
                <a:latin typeface="Arial" panose="020B0604020202020204" pitchFamily="34" charset="0"/>
              </a:rPr>
              <a:t>Ephod</a:t>
            </a:r>
            <a:r>
              <a:rPr lang="en-US" sz="2400" dirty="0">
                <a:effectLst/>
                <a:latin typeface="Arial" panose="020B0604020202020204" pitchFamily="34" charset="0"/>
              </a:rPr>
              <a:t> – A sacred, ceremonial, apron-like garment worn by the Levitical high priest, made of gold, blue, purple, scarlet, and fine linen. In this passage it is also considered a type of image or item carried, not worn, and placed with an idol. </a:t>
            </a:r>
          </a:p>
          <a:p>
            <a:pPr marL="571500" indent="-571500" algn="just">
              <a:buFont typeface="Arial" panose="020B0604020202020204" pitchFamily="34" charset="0"/>
              <a:buChar char="•"/>
            </a:pPr>
            <a:r>
              <a:rPr lang="en-US" sz="2400" b="1" dirty="0">
                <a:effectLst/>
                <a:latin typeface="Arial" panose="020B0604020202020204" pitchFamily="34" charset="0"/>
              </a:rPr>
              <a:t>Teraphim</a:t>
            </a:r>
            <a:r>
              <a:rPr lang="en-US" sz="2400" dirty="0">
                <a:effectLst/>
                <a:latin typeface="Arial" panose="020B0604020202020204" pitchFamily="34" charset="0"/>
              </a:rPr>
              <a:t> – Comes from the Hebrew word </a:t>
            </a:r>
            <a:r>
              <a:rPr lang="en-US" sz="2400" i="1" dirty="0" err="1">
                <a:effectLst/>
                <a:latin typeface="Arial" panose="020B0604020202020204" pitchFamily="34" charset="0"/>
              </a:rPr>
              <a:t>hatterapim</a:t>
            </a:r>
            <a:r>
              <a:rPr lang="en-US" sz="2400" dirty="0">
                <a:effectLst/>
                <a:latin typeface="Arial" panose="020B0604020202020204" pitchFamily="34" charset="0"/>
              </a:rPr>
              <a:t> and usually refers to household or family gods, idols, or cultic images representing pagan or ancestral worship practices; usually accompanied by an ephod in the home. </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2246729"/>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remainder of Judges illustrates the growing disregard of God’s laws among the Israelite people. During this time, Israel’s government was decentralized, enabling each tribe to manage affairs by its own chiefs. Local communities were empowered to conduct their own affairs, as stated in verse 6.</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677333" y="858762"/>
            <a:ext cx="10825200" cy="4401164"/>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This story begins with an individual named Micah, which means, “Who is like Yahweh</a:t>
            </a:r>
            <a:r>
              <a:rPr lang="en-US" sz="2800" i="1" dirty="0">
                <a:effectLst/>
                <a:latin typeface="Arial" panose="020B0604020202020204" pitchFamily="34" charset="0"/>
              </a:rPr>
              <a:t>?”</a:t>
            </a:r>
            <a:r>
              <a:rPr lang="en-US" sz="2800" dirty="0">
                <a:effectLst/>
                <a:latin typeface="Arial" panose="020B0604020202020204" pitchFamily="34" charset="0"/>
              </a:rPr>
              <a:t> The term and name, </a:t>
            </a:r>
            <a:r>
              <a:rPr lang="en-US" sz="2800" i="1" dirty="0">
                <a:effectLst/>
                <a:latin typeface="Arial" panose="020B0604020202020204" pitchFamily="34" charset="0"/>
              </a:rPr>
              <a:t>Micah</a:t>
            </a:r>
            <a:r>
              <a:rPr lang="en-US" sz="2800" dirty="0">
                <a:effectLst/>
                <a:latin typeface="Arial" panose="020B0604020202020204" pitchFamily="34" charset="0"/>
              </a:rPr>
              <a:t>, poses a rhetorical question that can only be answered in the negative. There is none like the Lord. The text proceeds to illustrate that this character returns from a place of great significance for the Israelite people. Micah comes from the hill country of Ephraim, also called Mount Ephraim, which was a meaningful location for ancient Israel. It is noted as the spiritual and political heartland before the rise of Jerusalem. This region is known for the burial place of major figures, including Joshua (Joshua 24:30 and Judges 2:9). </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96504</TotalTime>
  <Words>1110</Words>
  <Application>Microsoft Macintosh PowerPoint</Application>
  <PresentationFormat>Widescreen</PresentationFormat>
  <Paragraphs>35</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103</cp:revision>
  <dcterms:created xsi:type="dcterms:W3CDTF">2018-05-04T03:01:22Z</dcterms:created>
  <dcterms:modified xsi:type="dcterms:W3CDTF">2026-09-01T00:28:39Z</dcterms:modified>
</cp:coreProperties>
</file>