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4"/>
  </p:notesMasterIdLst>
  <p:sldIdLst>
    <p:sldId id="256" r:id="rId2"/>
    <p:sldId id="257" r:id="rId3"/>
    <p:sldId id="258" r:id="rId4"/>
    <p:sldId id="290" r:id="rId5"/>
    <p:sldId id="261" r:id="rId6"/>
    <p:sldId id="262" r:id="rId7"/>
    <p:sldId id="263" r:id="rId8"/>
    <p:sldId id="265" r:id="rId9"/>
    <p:sldId id="266" r:id="rId10"/>
    <p:sldId id="269" r:id="rId11"/>
    <p:sldId id="270" r:id="rId12"/>
    <p:sldId id="271" r:id="rId13"/>
    <p:sldId id="272" r:id="rId14"/>
    <p:sldId id="273" r:id="rId15"/>
    <p:sldId id="281" r:id="rId16"/>
    <p:sldId id="274" r:id="rId17"/>
    <p:sldId id="275" r:id="rId18"/>
    <p:sldId id="287" r:id="rId19"/>
    <p:sldId id="288" r:id="rId20"/>
    <p:sldId id="284" r:id="rId21"/>
    <p:sldId id="278" r:id="rId22"/>
    <p:sldId id="280" r:id="rId23"/>
  </p:sldIdLst>
  <p:sldSz cx="12192000" cy="6858000"/>
  <p:notesSz cx="6858000" cy="9144000"/>
  <p:embeddedFontLst>
    <p:embeddedFont>
      <p:font typeface="Open Sans" panose="020B0606030504020204" pitchFamily="34" charset="0"/>
      <p:regular r:id="rId25"/>
      <p:bold r:id="rId26"/>
      <p:italic r:id="rId27"/>
      <p:boldItalic r:id="rId28"/>
    </p:embeddedFont>
    <p:embeddedFont>
      <p:font typeface="Quattrocento Sans" panose="020B0502050000020003" pitchFamily="34"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0" roundtripDataSignature="AMtx7mhDgLAbPcmCwyEEni42OW4utQFES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83"/>
    <p:restoredTop sz="93921"/>
  </p:normalViewPr>
  <p:slideViewPr>
    <p:cSldViewPr snapToGrid="0">
      <p:cViewPr varScale="1">
        <p:scale>
          <a:sx n="102" d="100"/>
          <a:sy n="102" d="100"/>
        </p:scale>
        <p:origin x="208" y="1416"/>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21" Type="http://schemas.openxmlformats.org/officeDocument/2006/relationships/slide" Target="slides/slide20.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40"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63028081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
        <p:cNvGrpSpPr/>
        <p:nvPr/>
      </p:nvGrpSpPr>
      <p:grpSpPr>
        <a:xfrm>
          <a:off x="0" y="0"/>
          <a:ext cx="0" cy="0"/>
          <a:chOff x="0" y="0"/>
          <a:chExt cx="0" cy="0"/>
        </a:xfrm>
      </p:grpSpPr>
      <p:sp>
        <p:nvSpPr>
          <p:cNvPr id="40" name="Google Shape;40;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1" name="Google Shape;12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 name="Google Shape;128;p1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9" name="Google Shape;139;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4" name="Google Shape;144;p2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9" name="Google Shape;159;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58026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4" name="Google Shape;174;p1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 name="Google Shape;5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58" name="Google Shape;5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 name="Google Shape;7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 name="Google Shape;8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5" name="Google Shape;8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5" name="Google Shape;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6" name="Google Shape;116;p1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1"/>
        <p:cNvGrpSpPr/>
        <p:nvPr/>
      </p:nvGrpSpPr>
      <p:grpSpPr>
        <a:xfrm>
          <a:off x="0" y="0"/>
          <a:ext cx="0" cy="0"/>
          <a:chOff x="0" y="0"/>
          <a:chExt cx="0" cy="0"/>
        </a:xfrm>
      </p:grpSpPr>
      <p:sp>
        <p:nvSpPr>
          <p:cNvPr id="12" name="Google Shape;12;p33"/>
          <p:cNvSpPr>
            <a:spLocks noGrp="1"/>
          </p:cNvSpPr>
          <p:nvPr>
            <p:ph type="pic" idx="2"/>
          </p:nvPr>
        </p:nvSpPr>
        <p:spPr>
          <a:xfrm>
            <a:off x="0" y="0"/>
            <a:ext cx="12192000" cy="6858000"/>
          </a:xfrm>
          <a:prstGeom prst="rect">
            <a:avLst/>
          </a:prstGeom>
          <a:noFill/>
          <a:ln>
            <a:noFill/>
          </a:ln>
        </p:spPr>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9_Title Slide">
  <p:cSld name="9_Title Slide">
    <p:spTree>
      <p:nvGrpSpPr>
        <p:cNvPr id="1" name="Shape 28"/>
        <p:cNvGrpSpPr/>
        <p:nvPr/>
      </p:nvGrpSpPr>
      <p:grpSpPr>
        <a:xfrm>
          <a:off x="0" y="0"/>
          <a:ext cx="0" cy="0"/>
          <a:chOff x="0" y="0"/>
          <a:chExt cx="0" cy="0"/>
        </a:xfrm>
      </p:grpSpPr>
      <p:sp>
        <p:nvSpPr>
          <p:cNvPr id="29" name="Google Shape;29;p42"/>
          <p:cNvSpPr>
            <a:spLocks noGrp="1"/>
          </p:cNvSpPr>
          <p:nvPr>
            <p:ph type="pic" idx="2"/>
          </p:nvPr>
        </p:nvSpPr>
        <p:spPr>
          <a:xfrm>
            <a:off x="0" y="0"/>
            <a:ext cx="6096000" cy="6318250"/>
          </a:xfrm>
          <a:prstGeom prst="rect">
            <a:avLst/>
          </a:prstGeom>
          <a:noFill/>
          <a:ln>
            <a:noFill/>
          </a:ln>
        </p:spPr>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0_Title Slide">
  <p:cSld name="10_Title Slide">
    <p:spTree>
      <p:nvGrpSpPr>
        <p:cNvPr id="1" name="Shape 30"/>
        <p:cNvGrpSpPr/>
        <p:nvPr/>
      </p:nvGrpSpPr>
      <p:grpSpPr>
        <a:xfrm>
          <a:off x="0" y="0"/>
          <a:ext cx="0" cy="0"/>
          <a:chOff x="0" y="0"/>
          <a:chExt cx="0" cy="0"/>
        </a:xfrm>
      </p:grpSpPr>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1_Title Slide">
  <p:cSld name="11_Title Slide">
    <p:spTree>
      <p:nvGrpSpPr>
        <p:cNvPr id="1" name="Shape 31"/>
        <p:cNvGrpSpPr/>
        <p:nvPr/>
      </p:nvGrpSpPr>
      <p:grpSpPr>
        <a:xfrm>
          <a:off x="0" y="0"/>
          <a:ext cx="0" cy="0"/>
          <a:chOff x="0" y="0"/>
          <a:chExt cx="0" cy="0"/>
        </a:xfrm>
      </p:grpSpPr>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7_Title Slide">
  <p:cSld name="17_Title Slide">
    <p:spTree>
      <p:nvGrpSpPr>
        <p:cNvPr id="1" name="Shape 32"/>
        <p:cNvGrpSpPr/>
        <p:nvPr/>
      </p:nvGrpSpPr>
      <p:grpSpPr>
        <a:xfrm>
          <a:off x="0" y="0"/>
          <a:ext cx="0" cy="0"/>
          <a:chOff x="0" y="0"/>
          <a:chExt cx="0" cy="0"/>
        </a:xfrm>
      </p:grpSpPr>
      <p:sp>
        <p:nvSpPr>
          <p:cNvPr id="33" name="Google Shape;33;p45"/>
          <p:cNvSpPr>
            <a:spLocks noGrp="1"/>
          </p:cNvSpPr>
          <p:nvPr>
            <p:ph type="pic" idx="2"/>
          </p:nvPr>
        </p:nvSpPr>
        <p:spPr>
          <a:xfrm>
            <a:off x="0" y="0"/>
            <a:ext cx="12192000" cy="6858000"/>
          </a:xfrm>
          <a:prstGeom prst="rect">
            <a:avLst/>
          </a:prstGeom>
          <a:noFill/>
          <a:ln>
            <a:noFill/>
          </a:ln>
        </p:spPr>
      </p:sp>
    </p:spTree>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8_Title Slide">
  <p:cSld name="18_Title Slide">
    <p:spTree>
      <p:nvGrpSpPr>
        <p:cNvPr id="1" name="Shape 34"/>
        <p:cNvGrpSpPr/>
        <p:nvPr/>
      </p:nvGrpSpPr>
      <p:grpSpPr>
        <a:xfrm>
          <a:off x="0" y="0"/>
          <a:ext cx="0" cy="0"/>
          <a:chOff x="0" y="0"/>
          <a:chExt cx="0" cy="0"/>
        </a:xfrm>
      </p:grpSpPr>
      <p:sp>
        <p:nvSpPr>
          <p:cNvPr id="35" name="Google Shape;35;p46"/>
          <p:cNvSpPr>
            <a:spLocks noGrp="1"/>
          </p:cNvSpPr>
          <p:nvPr>
            <p:ph type="pic" idx="2"/>
          </p:nvPr>
        </p:nvSpPr>
        <p:spPr>
          <a:xfrm>
            <a:off x="5371761" y="914401"/>
            <a:ext cx="5849257" cy="5029198"/>
          </a:xfrm>
          <a:prstGeom prst="rect">
            <a:avLst/>
          </a:prstGeom>
          <a:noFill/>
          <a:ln>
            <a:noFill/>
          </a:ln>
        </p:spPr>
      </p:sp>
    </p:spTree>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6"/>
        <p:cNvGrpSpPr/>
        <p:nvPr/>
      </p:nvGrpSpPr>
      <p:grpSpPr>
        <a:xfrm>
          <a:off x="0" y="0"/>
          <a:ext cx="0" cy="0"/>
          <a:chOff x="0" y="0"/>
          <a:chExt cx="0" cy="0"/>
        </a:xfrm>
      </p:grpSpPr>
      <p:sp>
        <p:nvSpPr>
          <p:cNvPr id="37" name="Google Shape;37;p47"/>
          <p:cNvSpPr>
            <a:spLocks noGrp="1"/>
          </p:cNvSpPr>
          <p:nvPr>
            <p:ph type="pic" idx="2"/>
          </p:nvPr>
        </p:nvSpPr>
        <p:spPr>
          <a:xfrm>
            <a:off x="4734232" y="-1"/>
            <a:ext cx="4100052" cy="6857999"/>
          </a:xfrm>
          <a:prstGeom prst="rect">
            <a:avLst/>
          </a:prstGeom>
          <a:noFill/>
          <a:ln>
            <a:noFill/>
          </a:ln>
        </p:spPr>
      </p:sp>
      <p:sp>
        <p:nvSpPr>
          <p:cNvPr id="38" name="Google Shape;38;p47"/>
          <p:cNvSpPr/>
          <p:nvPr/>
        </p:nvSpPr>
        <p:spPr>
          <a:xfrm>
            <a:off x="8834284" y="0"/>
            <a:ext cx="3357716" cy="6858000"/>
          </a:xfrm>
          <a:prstGeom prst="rect">
            <a:avLst/>
          </a:prstGeom>
          <a:solidFill>
            <a:srgbClr val="FEFEF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13"/>
        <p:cNvGrpSpPr/>
        <p:nvPr/>
      </p:nvGrpSpPr>
      <p:grpSpPr>
        <a:xfrm>
          <a:off x="0" y="0"/>
          <a:ext cx="0" cy="0"/>
          <a:chOff x="0" y="0"/>
          <a:chExt cx="0" cy="0"/>
        </a:xfrm>
      </p:grpSpPr>
      <p:sp>
        <p:nvSpPr>
          <p:cNvPr id="14" name="Google Shape;14;p34"/>
          <p:cNvSpPr>
            <a:spLocks noGrp="1"/>
          </p:cNvSpPr>
          <p:nvPr>
            <p:ph type="pic" idx="2"/>
          </p:nvPr>
        </p:nvSpPr>
        <p:spPr>
          <a:xfrm>
            <a:off x="4064000" y="0"/>
            <a:ext cx="4064000" cy="6318250"/>
          </a:xfrm>
          <a:prstGeom prst="rect">
            <a:avLst/>
          </a:prstGeom>
          <a:noFill/>
          <a:ln>
            <a:noFill/>
          </a:ln>
        </p:spPr>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4_Title Slide">
  <p:cSld name="4_Title Slide">
    <p:spTree>
      <p:nvGrpSpPr>
        <p:cNvPr id="1" name="Shape 15"/>
        <p:cNvGrpSpPr/>
        <p:nvPr/>
      </p:nvGrpSpPr>
      <p:grpSpPr>
        <a:xfrm>
          <a:off x="0" y="0"/>
          <a:ext cx="0" cy="0"/>
          <a:chOff x="0" y="0"/>
          <a:chExt cx="0" cy="0"/>
        </a:xfrm>
      </p:grpSpPr>
      <p:sp>
        <p:nvSpPr>
          <p:cNvPr id="16" name="Google Shape;16;p35"/>
          <p:cNvSpPr>
            <a:spLocks noGrp="1"/>
          </p:cNvSpPr>
          <p:nvPr>
            <p:ph type="pic" idx="2"/>
          </p:nvPr>
        </p:nvSpPr>
        <p:spPr>
          <a:xfrm>
            <a:off x="0" y="1"/>
            <a:ext cx="12192000" cy="3497263"/>
          </a:xfrm>
          <a:prstGeom prst="rect">
            <a:avLst/>
          </a:prstGeom>
          <a:noFill/>
          <a:ln>
            <a:noFill/>
          </a:ln>
        </p:spPr>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7_Title Slide">
  <p:cSld name="7_Title Slide">
    <p:spTree>
      <p:nvGrpSpPr>
        <p:cNvPr id="1" name="Shape 17"/>
        <p:cNvGrpSpPr/>
        <p:nvPr/>
      </p:nvGrpSpPr>
      <p:grpSpPr>
        <a:xfrm>
          <a:off x="0" y="0"/>
          <a:ext cx="0" cy="0"/>
          <a:chOff x="0" y="0"/>
          <a:chExt cx="0" cy="0"/>
        </a:xfrm>
      </p:grpSpPr>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8"/>
        <p:cNvGrpSpPr/>
        <p:nvPr/>
      </p:nvGrpSpPr>
      <p:grpSpPr>
        <a:xfrm>
          <a:off x="0" y="0"/>
          <a:ext cx="0" cy="0"/>
          <a:chOff x="0" y="0"/>
          <a:chExt cx="0" cy="0"/>
        </a:xfrm>
      </p:grpSpPr>
      <p:sp>
        <p:nvSpPr>
          <p:cNvPr id="19" name="Google Shape;19;p37"/>
          <p:cNvSpPr>
            <a:spLocks noGrp="1"/>
          </p:cNvSpPr>
          <p:nvPr>
            <p:ph type="pic" idx="2"/>
          </p:nvPr>
        </p:nvSpPr>
        <p:spPr>
          <a:xfrm>
            <a:off x="685800" y="1123950"/>
            <a:ext cx="10820400" cy="4191000"/>
          </a:xfrm>
          <a:prstGeom prst="rect">
            <a:avLst/>
          </a:prstGeom>
          <a:noFill/>
          <a:ln>
            <a:noFill/>
          </a:ln>
        </p:spPr>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20"/>
        <p:cNvGrpSpPr/>
        <p:nvPr/>
      </p:nvGrpSpPr>
      <p:grpSpPr>
        <a:xfrm>
          <a:off x="0" y="0"/>
          <a:ext cx="0" cy="0"/>
          <a:chOff x="0" y="0"/>
          <a:chExt cx="0" cy="0"/>
        </a:xfrm>
      </p:grpSpPr>
      <p:sp>
        <p:nvSpPr>
          <p:cNvPr id="21" name="Google Shape;21;p38"/>
          <p:cNvSpPr>
            <a:spLocks noGrp="1"/>
          </p:cNvSpPr>
          <p:nvPr>
            <p:ph type="pic" idx="2"/>
          </p:nvPr>
        </p:nvSpPr>
        <p:spPr>
          <a:xfrm>
            <a:off x="0" y="2728913"/>
            <a:ext cx="3048000" cy="3598862"/>
          </a:xfrm>
          <a:prstGeom prst="rect">
            <a:avLst/>
          </a:prstGeom>
          <a:noFill/>
          <a:ln>
            <a:noFill/>
          </a:ln>
        </p:spPr>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5_Title Slide">
  <p:cSld name="5_Title Slide">
    <p:spTree>
      <p:nvGrpSpPr>
        <p:cNvPr id="1" name="Shape 22"/>
        <p:cNvGrpSpPr/>
        <p:nvPr/>
      </p:nvGrpSpPr>
      <p:grpSpPr>
        <a:xfrm>
          <a:off x="0" y="0"/>
          <a:ext cx="0" cy="0"/>
          <a:chOff x="0" y="0"/>
          <a:chExt cx="0" cy="0"/>
        </a:xfrm>
      </p:grpSpPr>
      <p:sp>
        <p:nvSpPr>
          <p:cNvPr id="23" name="Google Shape;23;p39"/>
          <p:cNvSpPr>
            <a:spLocks noGrp="1"/>
          </p:cNvSpPr>
          <p:nvPr>
            <p:ph type="pic" idx="2"/>
          </p:nvPr>
        </p:nvSpPr>
        <p:spPr>
          <a:xfrm>
            <a:off x="0" y="3034427"/>
            <a:ext cx="6096000" cy="3283824"/>
          </a:xfrm>
          <a:prstGeom prst="rect">
            <a:avLst/>
          </a:prstGeom>
          <a:noFill/>
          <a:ln>
            <a:noFill/>
          </a:ln>
        </p:spPr>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6_Title Slide">
  <p:cSld name="6_Title Slide">
    <p:spTree>
      <p:nvGrpSpPr>
        <p:cNvPr id="1" name="Shape 24"/>
        <p:cNvGrpSpPr/>
        <p:nvPr/>
      </p:nvGrpSpPr>
      <p:grpSpPr>
        <a:xfrm>
          <a:off x="0" y="0"/>
          <a:ext cx="0" cy="0"/>
          <a:chOff x="0" y="0"/>
          <a:chExt cx="0" cy="0"/>
        </a:xfrm>
      </p:grpSpPr>
      <p:sp>
        <p:nvSpPr>
          <p:cNvPr id="25" name="Google Shape;25;p40"/>
          <p:cNvSpPr>
            <a:spLocks noGrp="1"/>
          </p:cNvSpPr>
          <p:nvPr>
            <p:ph type="pic" idx="2"/>
          </p:nvPr>
        </p:nvSpPr>
        <p:spPr>
          <a:xfrm>
            <a:off x="0" y="0"/>
            <a:ext cx="12192000" cy="3448050"/>
          </a:xfrm>
          <a:prstGeom prst="rect">
            <a:avLst/>
          </a:prstGeom>
          <a:noFill/>
          <a:ln>
            <a:noFill/>
          </a:ln>
        </p:spPr>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8_Title Slide">
  <p:cSld name="8_Title Slide">
    <p:spTree>
      <p:nvGrpSpPr>
        <p:cNvPr id="1" name="Shape 26"/>
        <p:cNvGrpSpPr/>
        <p:nvPr/>
      </p:nvGrpSpPr>
      <p:grpSpPr>
        <a:xfrm>
          <a:off x="0" y="0"/>
          <a:ext cx="0" cy="0"/>
          <a:chOff x="0" y="0"/>
          <a:chExt cx="0" cy="0"/>
        </a:xfrm>
      </p:grpSpPr>
      <p:sp>
        <p:nvSpPr>
          <p:cNvPr id="27" name="Google Shape;27;p41"/>
          <p:cNvSpPr>
            <a:spLocks noGrp="1"/>
          </p:cNvSpPr>
          <p:nvPr>
            <p:ph type="pic" idx="2"/>
          </p:nvPr>
        </p:nvSpPr>
        <p:spPr>
          <a:xfrm>
            <a:off x="7403653" y="0"/>
            <a:ext cx="4788347" cy="6318250"/>
          </a:xfrm>
          <a:prstGeom prst="rect">
            <a:avLst/>
          </a:prstGeom>
          <a:noFill/>
          <a:ln>
            <a:noFill/>
          </a:ln>
        </p:spPr>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6" name="Google Shape;6;p32"/>
          <p:cNvPicPr preferRelativeResize="0"/>
          <p:nvPr/>
        </p:nvPicPr>
        <p:blipFill rotWithShape="1">
          <a:blip r:embed="rId17">
            <a:alphaModFix/>
          </a:blip>
          <a:srcRect/>
          <a:stretch/>
        </p:blipFill>
        <p:spPr>
          <a:xfrm>
            <a:off x="422238" y="331836"/>
            <a:ext cx="921725" cy="347711"/>
          </a:xfrm>
          <a:prstGeom prst="rect">
            <a:avLst/>
          </a:prstGeom>
          <a:noFill/>
          <a:ln>
            <a:noFill/>
          </a:ln>
        </p:spPr>
      </p:pic>
      <p:sp>
        <p:nvSpPr>
          <p:cNvPr id="7" name="Google Shape;7;p32"/>
          <p:cNvSpPr/>
          <p:nvPr/>
        </p:nvSpPr>
        <p:spPr>
          <a:xfrm>
            <a:off x="0" y="6318250"/>
            <a:ext cx="6096000" cy="539750"/>
          </a:xfrm>
          <a:prstGeom prst="rect">
            <a:avLst/>
          </a:prstGeom>
          <a:solidFill>
            <a:srgbClr val="F8F8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7F7F7F"/>
              </a:solidFill>
              <a:latin typeface="Quattrocento Sans"/>
              <a:ea typeface="Quattrocento Sans"/>
              <a:cs typeface="Quattrocento Sans"/>
              <a:sym typeface="Quattrocento Sans"/>
            </a:endParaRPr>
          </a:p>
        </p:txBody>
      </p:sp>
      <p:sp>
        <p:nvSpPr>
          <p:cNvPr id="8" name="Google Shape;8;p32"/>
          <p:cNvSpPr txBox="1"/>
          <p:nvPr/>
        </p:nvSpPr>
        <p:spPr>
          <a:xfrm>
            <a:off x="172499" y="6434237"/>
            <a:ext cx="463550" cy="30777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fld id="{00000000-1234-1234-1234-123412341234}" type="slidenum">
              <a:rPr lang="en-US" sz="1400" b="0" i="0" u="none" strike="noStrike" cap="none">
                <a:solidFill>
                  <a:srgbClr val="A5A5A5"/>
                </a:solidFill>
                <a:latin typeface="Quattrocento Sans"/>
                <a:ea typeface="Quattrocento Sans"/>
                <a:cs typeface="Quattrocento Sans"/>
                <a:sym typeface="Quattrocento Sans"/>
              </a:rPr>
              <a:t>‹#›</a:t>
            </a:fld>
            <a:endParaRPr sz="4400" b="0" i="0" u="none" strike="noStrike" cap="none">
              <a:solidFill>
                <a:srgbClr val="A5A5A5"/>
              </a:solidFill>
              <a:latin typeface="Quattrocento Sans"/>
              <a:ea typeface="Quattrocento Sans"/>
              <a:cs typeface="Quattrocento Sans"/>
              <a:sym typeface="Quattrocento Sans"/>
            </a:endParaRPr>
          </a:p>
        </p:txBody>
      </p:sp>
      <p:cxnSp>
        <p:nvCxnSpPr>
          <p:cNvPr id="9" name="Google Shape;9;p32"/>
          <p:cNvCxnSpPr/>
          <p:nvPr/>
        </p:nvCxnSpPr>
        <p:spPr>
          <a:xfrm>
            <a:off x="775119" y="6442982"/>
            <a:ext cx="0" cy="290286"/>
          </a:xfrm>
          <a:prstGeom prst="straightConnector1">
            <a:avLst/>
          </a:prstGeom>
          <a:noFill/>
          <a:ln w="9525" cap="flat" cmpd="sng">
            <a:solidFill>
              <a:srgbClr val="D8D8D8">
                <a:alpha val="69803"/>
              </a:srgbClr>
            </a:solidFill>
            <a:prstDash val="solid"/>
            <a:miter lim="800000"/>
            <a:headEnd type="none" w="sm" len="sm"/>
            <a:tailEnd type="none" w="sm" len="sm"/>
          </a:ln>
        </p:spPr>
      </p:cxnSp>
      <p:pic>
        <p:nvPicPr>
          <p:cNvPr id="10" name="Google Shape;10;p32"/>
          <p:cNvPicPr preferRelativeResize="0"/>
          <p:nvPr/>
        </p:nvPicPr>
        <p:blipFill rotWithShape="1">
          <a:blip r:embed="rId18">
            <a:alphaModFix/>
          </a:blip>
          <a:srcRect/>
          <a:stretch/>
        </p:blipFill>
        <p:spPr>
          <a:xfrm>
            <a:off x="-1" y="-1"/>
            <a:ext cx="12192000" cy="689445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ransition spd="slow">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2"/>
        <p:cNvGrpSpPr/>
        <p:nvPr/>
      </p:nvGrpSpPr>
      <p:grpSpPr>
        <a:xfrm>
          <a:off x="0" y="0"/>
          <a:ext cx="0" cy="0"/>
          <a:chOff x="0" y="0"/>
          <a:chExt cx="0" cy="0"/>
        </a:xfrm>
      </p:grpSpPr>
      <p:grpSp>
        <p:nvGrpSpPr>
          <p:cNvPr id="43" name="Google Shape;43;p1"/>
          <p:cNvGrpSpPr/>
          <p:nvPr/>
        </p:nvGrpSpPr>
        <p:grpSpPr>
          <a:xfrm>
            <a:off x="236027" y="243425"/>
            <a:ext cx="11719946" cy="6371150"/>
            <a:chOff x="236027" y="243425"/>
            <a:chExt cx="11719946" cy="6371150"/>
          </a:xfrm>
        </p:grpSpPr>
        <p:sp>
          <p:nvSpPr>
            <p:cNvPr id="44" name="Google Shape;44;p1"/>
            <p:cNvSpPr/>
            <p:nvPr/>
          </p:nvSpPr>
          <p:spPr>
            <a:xfrm>
              <a:off x="236027" y="243425"/>
              <a:ext cx="903280" cy="903280"/>
            </a:xfrm>
            <a:prstGeom prst="halfFrame">
              <a:avLst>
                <a:gd name="adj1" fmla="val 20431"/>
                <a:gd name="adj2" fmla="val 21661"/>
              </a:avLst>
            </a:prstGeom>
            <a:solidFill>
              <a:schemeClr val="lt1">
                <a:alpha val="1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D8D8D8"/>
                </a:solidFill>
                <a:latin typeface="Quattrocento Sans"/>
                <a:ea typeface="Quattrocento Sans"/>
                <a:cs typeface="Quattrocento Sans"/>
                <a:sym typeface="Quattrocento Sans"/>
              </a:endParaRPr>
            </a:p>
          </p:txBody>
        </p:sp>
        <p:sp>
          <p:nvSpPr>
            <p:cNvPr id="45" name="Google Shape;45;p1"/>
            <p:cNvSpPr/>
            <p:nvPr/>
          </p:nvSpPr>
          <p:spPr>
            <a:xfrm rot="10800000">
              <a:off x="11052693" y="5711295"/>
              <a:ext cx="903280" cy="903280"/>
            </a:xfrm>
            <a:prstGeom prst="halfFrame">
              <a:avLst>
                <a:gd name="adj1" fmla="val 20431"/>
                <a:gd name="adj2" fmla="val 21661"/>
              </a:avLst>
            </a:prstGeom>
            <a:solidFill>
              <a:schemeClr val="lt1">
                <a:alpha val="1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D8D8D8"/>
                </a:solidFill>
                <a:latin typeface="Quattrocento Sans"/>
                <a:ea typeface="Quattrocento Sans"/>
                <a:cs typeface="Quattrocento Sans"/>
                <a:sym typeface="Quattrocento Sans"/>
              </a:endParaRPr>
            </a:p>
          </p:txBody>
        </p:sp>
        <p:sp>
          <p:nvSpPr>
            <p:cNvPr id="46" name="Google Shape;46;p1"/>
            <p:cNvSpPr/>
            <p:nvPr/>
          </p:nvSpPr>
          <p:spPr>
            <a:xfrm flipH="1">
              <a:off x="11052693" y="243425"/>
              <a:ext cx="903280" cy="903280"/>
            </a:xfrm>
            <a:prstGeom prst="halfFrame">
              <a:avLst>
                <a:gd name="adj1" fmla="val 20431"/>
                <a:gd name="adj2" fmla="val 21661"/>
              </a:avLst>
            </a:prstGeom>
            <a:solidFill>
              <a:schemeClr val="lt1">
                <a:alpha val="1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D8D8D8"/>
                </a:solidFill>
                <a:latin typeface="Quattrocento Sans"/>
                <a:ea typeface="Quattrocento Sans"/>
                <a:cs typeface="Quattrocento Sans"/>
                <a:sym typeface="Quattrocento Sans"/>
              </a:endParaRPr>
            </a:p>
          </p:txBody>
        </p:sp>
        <p:sp>
          <p:nvSpPr>
            <p:cNvPr id="47" name="Google Shape;47;p1"/>
            <p:cNvSpPr/>
            <p:nvPr/>
          </p:nvSpPr>
          <p:spPr>
            <a:xfrm rot="10800000" flipH="1">
              <a:off x="236027" y="5711295"/>
              <a:ext cx="903280" cy="903280"/>
            </a:xfrm>
            <a:prstGeom prst="halfFrame">
              <a:avLst>
                <a:gd name="adj1" fmla="val 20431"/>
                <a:gd name="adj2" fmla="val 21661"/>
              </a:avLst>
            </a:prstGeom>
            <a:solidFill>
              <a:schemeClr val="lt1">
                <a:alpha val="1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D8D8D8"/>
                </a:solidFill>
                <a:latin typeface="Quattrocento Sans"/>
                <a:ea typeface="Quattrocento Sans"/>
                <a:cs typeface="Quattrocento Sans"/>
                <a:sym typeface="Quattrocento Sans"/>
              </a:endParaRPr>
            </a:p>
          </p:txBody>
        </p:sp>
      </p:grpSp>
      <p:pic>
        <p:nvPicPr>
          <p:cNvPr id="48" name="Google Shape;48;p1"/>
          <p:cNvPicPr preferRelativeResize="0"/>
          <p:nvPr/>
        </p:nvPicPr>
        <p:blipFill>
          <a:blip r:embed="rId3"/>
          <a:srcRect/>
          <a:stretch/>
        </p:blipFill>
        <p:spPr>
          <a:xfrm>
            <a:off x="1" y="-54090"/>
            <a:ext cx="12318830" cy="6966177"/>
          </a:xfrm>
          <a:prstGeom prst="rect">
            <a:avLst/>
          </a:prstGeom>
          <a:noFill/>
          <a:ln>
            <a:noFill/>
          </a:ln>
        </p:spPr>
      </p:pic>
      <p:sp>
        <p:nvSpPr>
          <p:cNvPr id="49" name="Google Shape;49;p1"/>
          <p:cNvSpPr txBox="1"/>
          <p:nvPr/>
        </p:nvSpPr>
        <p:spPr>
          <a:xfrm>
            <a:off x="460931" y="5973138"/>
            <a:ext cx="4217985" cy="3795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i="0" u="none" strike="noStrike" cap="none" baseline="30000" dirty="0">
                <a:solidFill>
                  <a:schemeClr val="dk1"/>
                </a:solidFill>
                <a:latin typeface="Arial"/>
                <a:ea typeface="Arial"/>
                <a:cs typeface="Arial"/>
                <a:sym typeface="Arial"/>
              </a:rPr>
              <a:t>LESSON </a:t>
            </a:r>
            <a:r>
              <a:rPr lang="en-US" sz="2800" b="1" baseline="30000" dirty="0">
                <a:solidFill>
                  <a:schemeClr val="dk1"/>
                </a:solidFill>
              </a:rPr>
              <a:t>7</a:t>
            </a:r>
            <a:r>
              <a:rPr lang="en-US" sz="2800" b="1" i="0" u="none" strike="noStrike" cap="none" baseline="30000" dirty="0">
                <a:solidFill>
                  <a:schemeClr val="dk1"/>
                </a:solidFill>
                <a:latin typeface="Arial"/>
                <a:ea typeface="Arial"/>
                <a:cs typeface="Arial"/>
                <a:sym typeface="Arial"/>
              </a:rPr>
              <a:t>: OCTOBER 18</a:t>
            </a:r>
            <a:endParaRPr sz="2800" b="1" baseline="30000" dirty="0">
              <a:solidFill>
                <a:schemeClr val="dk1"/>
              </a:solidFill>
              <a:latin typeface="Arial"/>
              <a:ea typeface="Arial"/>
              <a:cs typeface="Arial"/>
              <a:sym typeface="Arial"/>
            </a:endParaRPr>
          </a:p>
        </p:txBody>
      </p:sp>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pic>
        <p:nvPicPr>
          <p:cNvPr id="118" name="Google Shape;118;p14"/>
          <p:cNvPicPr preferRelativeResize="0"/>
          <p:nvPr/>
        </p:nvPicPr>
        <p:blipFill rotWithShape="1">
          <a:blip r:embed="rId3">
            <a:alphaModFix/>
          </a:blip>
          <a:srcRect/>
          <a:stretch/>
        </p:blipFill>
        <p:spPr>
          <a:xfrm>
            <a:off x="-2383" y="-20859"/>
            <a:ext cx="12228583" cy="6915143"/>
          </a:xfrm>
          <a:prstGeom prst="rect">
            <a:avLst/>
          </a:prstGeom>
          <a:noFill/>
          <a:ln>
            <a:noFill/>
          </a:ln>
        </p:spPr>
      </p:pic>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5"/>
          <p:cNvSpPr txBox="1"/>
          <p:nvPr/>
        </p:nvSpPr>
        <p:spPr>
          <a:xfrm>
            <a:off x="6336666" y="1106983"/>
            <a:ext cx="4742363" cy="317139"/>
          </a:xfrm>
          <a:prstGeom prst="rect">
            <a:avLst/>
          </a:prstGeom>
          <a:noFill/>
          <a:ln>
            <a:noFill/>
          </a:ln>
        </p:spPr>
        <p:txBody>
          <a:bodyPr spcFirstLastPara="1" wrap="square" lIns="91425" tIns="45700" rIns="91425" bIns="45700" anchor="t" anchorCtr="0">
            <a:spAutoFit/>
          </a:bodyPr>
          <a:lstStyle/>
          <a:p>
            <a:pPr marL="0" marR="0" lvl="0" indent="0" algn="l" rtl="0">
              <a:lnSpc>
                <a:spcPct val="113000"/>
              </a:lnSpc>
              <a:spcBef>
                <a:spcPts val="0"/>
              </a:spcBef>
              <a:spcAft>
                <a:spcPts val="0"/>
              </a:spcAft>
              <a:buNone/>
            </a:pPr>
            <a:r>
              <a:rPr lang="en-US" sz="1400" b="1">
                <a:solidFill>
                  <a:schemeClr val="lt1"/>
                </a:solidFill>
                <a:latin typeface="Quattrocento Sans"/>
                <a:ea typeface="Quattrocento Sans"/>
                <a:cs typeface="Quattrocento Sans"/>
                <a:sym typeface="Quattrocento Sans"/>
              </a:rPr>
              <a:t>A wonderful serenity has taken possession</a:t>
            </a:r>
            <a:endParaRPr/>
          </a:p>
        </p:txBody>
      </p:sp>
      <p:sp>
        <p:nvSpPr>
          <p:cNvPr id="124" name="Google Shape;124;p15"/>
          <p:cNvSpPr txBox="1"/>
          <p:nvPr/>
        </p:nvSpPr>
        <p:spPr>
          <a:xfrm>
            <a:off x="826572" y="965505"/>
            <a:ext cx="10595400" cy="5033851"/>
          </a:xfrm>
          <a:prstGeom prst="rect">
            <a:avLst/>
          </a:prstGeom>
          <a:noFill/>
          <a:ln>
            <a:noFill/>
          </a:ln>
        </p:spPr>
        <p:txBody>
          <a:bodyPr spcFirstLastPara="1" wrap="square" lIns="91425" tIns="45700" rIns="91425" bIns="45700" anchor="t" anchorCtr="0">
            <a:noAutofit/>
          </a:bodyPr>
          <a:lstStyle/>
          <a:p>
            <a:pPr algn="just"/>
            <a:r>
              <a:rPr lang="en-US" sz="2800" dirty="0">
                <a:solidFill>
                  <a:srgbClr val="222222"/>
                </a:solidFill>
                <a:effectLst/>
                <a:latin typeface="Arial" panose="020B0604020202020204" pitchFamily="34" charset="0"/>
              </a:rPr>
              <a:t>In the earlier days of older homes filled with paneled walls, plastic slip covers, and the smell of fried chicken, there was a tradition of placing a special object on the coffee table. No matter the social status of the house, the people of color who called themselves Christians would place a marker in the home, an important marker or symbol that stated this house was covered by almighty God. </a:t>
            </a:r>
          </a:p>
        </p:txBody>
      </p:sp>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pic>
        <p:nvPicPr>
          <p:cNvPr id="130" name="Google Shape;130;p18" descr="LFS PP Slide Case Study.jpg"/>
          <p:cNvPicPr preferRelativeResize="0"/>
          <p:nvPr/>
        </p:nvPicPr>
        <p:blipFill rotWithShape="1">
          <a:blip r:embed="rId3">
            <a:alphaModFix/>
          </a:blip>
          <a:srcRect/>
          <a:stretch/>
        </p:blipFill>
        <p:spPr>
          <a:xfrm>
            <a:off x="-35864" y="0"/>
            <a:ext cx="12227864" cy="6914737"/>
          </a:xfrm>
          <a:prstGeom prst="rect">
            <a:avLst/>
          </a:prstGeom>
          <a:noFill/>
          <a:ln>
            <a:noFill/>
          </a:ln>
        </p:spPr>
      </p:pic>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6" name="Google Shape;136;p22"/>
          <p:cNvSpPr txBox="1"/>
          <p:nvPr/>
        </p:nvSpPr>
        <p:spPr>
          <a:xfrm>
            <a:off x="701524" y="3531810"/>
            <a:ext cx="2491500" cy="769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4400">
              <a:solidFill>
                <a:schemeClr val="dk1"/>
              </a:solidFill>
              <a:latin typeface="Quattrocento Sans"/>
              <a:ea typeface="Quattrocento Sans"/>
              <a:cs typeface="Quattrocento Sans"/>
              <a:sym typeface="Quattrocento Sans"/>
            </a:endParaRPr>
          </a:p>
        </p:txBody>
      </p:sp>
      <p:sp>
        <p:nvSpPr>
          <p:cNvPr id="2" name="TextBox 1"/>
          <p:cNvSpPr txBox="1"/>
          <p:nvPr/>
        </p:nvSpPr>
        <p:spPr>
          <a:xfrm>
            <a:off x="1010134" y="910144"/>
            <a:ext cx="10171731" cy="3539430"/>
          </a:xfrm>
          <a:prstGeom prst="rect">
            <a:avLst/>
          </a:prstGeom>
          <a:noFill/>
        </p:spPr>
        <p:txBody>
          <a:bodyPr wrap="square" rtlCol="0">
            <a:spAutoFit/>
          </a:bodyPr>
          <a:lstStyle/>
          <a:p>
            <a:pPr algn="just"/>
            <a:r>
              <a:rPr lang="en-US" sz="2800" dirty="0">
                <a:solidFill>
                  <a:srgbClr val="222222"/>
                </a:solidFill>
                <a:effectLst/>
                <a:latin typeface="Arial" panose="020B0604020202020204" pitchFamily="34" charset="0"/>
              </a:rPr>
              <a:t>Most people would believe that in this modern day 21st century, that one would not witness the practice or law of “tributes” as is mentioned in the Old Testament stories. However, the reality is that modern day taxes and tariffs are quite similar in their enforcement as well as their impact on the poor. For instance, the Budget Lab at Yale University published a recent article in 2025 on the Trump administration’s effect on households on the United States. </a:t>
            </a:r>
          </a:p>
        </p:txBody>
      </p:sp>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pic>
        <p:nvPicPr>
          <p:cNvPr id="3" name="Google Shape;141;p24" descr="LFS PP Slide Life Application.jpg">
            <a:extLst>
              <a:ext uri="{FF2B5EF4-FFF2-40B4-BE49-F238E27FC236}">
                <a16:creationId xmlns:a16="http://schemas.microsoft.com/office/drawing/2014/main" id="{375B2FE4-AB01-CB47-8ED5-030DFF1A369B}"/>
              </a:ext>
            </a:extLst>
          </p:cNvPr>
          <p:cNvPicPr preferRelativeResize="0"/>
          <p:nvPr/>
        </p:nvPicPr>
        <p:blipFill rotWithShape="1">
          <a:blip r:embed="rId3">
            <a:alphaModFix/>
          </a:blip>
          <a:srcRect/>
          <a:stretch/>
        </p:blipFill>
        <p:spPr>
          <a:xfrm>
            <a:off x="-1" y="-12267"/>
            <a:ext cx="12192001" cy="6894457"/>
          </a:xfrm>
          <a:prstGeom prst="rect">
            <a:avLst/>
          </a:prstGeom>
          <a:noFill/>
          <a:ln>
            <a:noFill/>
          </a:ln>
        </p:spPr>
      </p:pic>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02237" y="1198176"/>
            <a:ext cx="10183712" cy="3108543"/>
          </a:xfrm>
          <a:prstGeom prst="rect">
            <a:avLst/>
          </a:prstGeom>
          <a:noFill/>
        </p:spPr>
        <p:txBody>
          <a:bodyPr wrap="square" rtlCol="0">
            <a:spAutoFit/>
          </a:bodyPr>
          <a:lstStyle/>
          <a:p>
            <a:pPr algn="just"/>
            <a:r>
              <a:rPr lang="en-US" sz="2800" dirty="0">
                <a:effectLst/>
                <a:latin typeface="Arial" panose="020B0604020202020204" pitchFamily="34" charset="0"/>
              </a:rPr>
              <a:t>Today’s lesson is a reminder that society has established specific legal requirements in which every person must comply. These requirements range from state and federal laws that determine rights and citizenship to obligatory payments to ruling jurisdictions, officials, and authorities. Even the church must comply with the governmental controls and laws of the land.</a:t>
            </a:r>
          </a:p>
        </p:txBody>
      </p:sp>
    </p:spTree>
    <p:extLst>
      <p:ext uri="{BB962C8B-B14F-4D97-AF65-F5344CB8AC3E}">
        <p14:creationId xmlns:p14="http://schemas.microsoft.com/office/powerpoint/2010/main" val="2509352106"/>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pic>
        <p:nvPicPr>
          <p:cNvPr id="146" name="Google Shape;146;p27" descr="LFS PP Slide Questions.jpg"/>
          <p:cNvPicPr preferRelativeResize="0"/>
          <p:nvPr/>
        </p:nvPicPr>
        <p:blipFill rotWithShape="1">
          <a:blip r:embed="rId3">
            <a:alphaModFix/>
          </a:blip>
          <a:srcRect/>
          <a:stretch/>
        </p:blipFill>
        <p:spPr>
          <a:xfrm>
            <a:off x="3087" y="3726"/>
            <a:ext cx="12176818" cy="6885871"/>
          </a:xfrm>
          <a:prstGeom prst="rect">
            <a:avLst/>
          </a:prstGeom>
          <a:noFill/>
          <a:ln>
            <a:noFill/>
          </a:ln>
        </p:spPr>
      </p:pic>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8"/>
          <p:cNvSpPr txBox="1"/>
          <p:nvPr/>
        </p:nvSpPr>
        <p:spPr>
          <a:xfrm>
            <a:off x="798286" y="1692237"/>
            <a:ext cx="10559143" cy="954067"/>
          </a:xfrm>
          <a:prstGeom prst="rect">
            <a:avLst/>
          </a:prstGeom>
          <a:noFill/>
          <a:ln>
            <a:noFill/>
          </a:ln>
        </p:spPr>
        <p:txBody>
          <a:bodyPr spcFirstLastPara="1" wrap="square" lIns="91425" tIns="45700" rIns="91425" bIns="45700" anchor="t" anchorCtr="0">
            <a:spAutoFit/>
          </a:bodyPr>
          <a:lstStyle/>
          <a:p>
            <a:pPr marL="460375" indent="-460375" algn="just"/>
            <a:r>
              <a:rPr lang="en-US" sz="2800" dirty="0">
                <a:effectLst/>
                <a:latin typeface="Arial" panose="020B0604020202020204" pitchFamily="34" charset="0"/>
              </a:rPr>
              <a:t>1.	How can your church be a more active voice in the community to address injustice? </a:t>
            </a:r>
          </a:p>
        </p:txBody>
      </p:sp>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51;p28">
            <a:extLst>
              <a:ext uri="{FF2B5EF4-FFF2-40B4-BE49-F238E27FC236}">
                <a16:creationId xmlns:a16="http://schemas.microsoft.com/office/drawing/2014/main" id="{EB51BF4D-3B80-F80B-B984-5753464D590C}"/>
              </a:ext>
            </a:extLst>
          </p:cNvPr>
          <p:cNvSpPr txBox="1"/>
          <p:nvPr/>
        </p:nvSpPr>
        <p:spPr>
          <a:xfrm>
            <a:off x="798286" y="1692237"/>
            <a:ext cx="10559143" cy="954067"/>
          </a:xfrm>
          <a:prstGeom prst="rect">
            <a:avLst/>
          </a:prstGeom>
          <a:noFill/>
          <a:ln>
            <a:noFill/>
          </a:ln>
        </p:spPr>
        <p:txBody>
          <a:bodyPr spcFirstLastPara="1" wrap="square" lIns="91425" tIns="45700" rIns="91425" bIns="45700" anchor="t" anchorCtr="0">
            <a:spAutoFit/>
          </a:bodyPr>
          <a:lstStyle/>
          <a:p>
            <a:pPr marL="460375" indent="-460375" algn="just"/>
            <a:r>
              <a:rPr lang="en-US" sz="2800" dirty="0">
                <a:effectLst/>
                <a:latin typeface="Arial" panose="020B0604020202020204" pitchFamily="34" charset="0"/>
              </a:rPr>
              <a:t>2.	What is your church doing to promote voter participation in upcoming elections?</a:t>
            </a:r>
          </a:p>
        </p:txBody>
      </p:sp>
    </p:spTree>
    <p:extLst>
      <p:ext uri="{BB962C8B-B14F-4D97-AF65-F5344CB8AC3E}">
        <p14:creationId xmlns:p14="http://schemas.microsoft.com/office/powerpoint/2010/main" val="846965347"/>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51;p28">
            <a:extLst>
              <a:ext uri="{FF2B5EF4-FFF2-40B4-BE49-F238E27FC236}">
                <a16:creationId xmlns:a16="http://schemas.microsoft.com/office/drawing/2014/main" id="{6FA66753-1DA2-04E2-CDE9-0A7F817A5471}"/>
              </a:ext>
            </a:extLst>
          </p:cNvPr>
          <p:cNvSpPr txBox="1"/>
          <p:nvPr/>
        </p:nvSpPr>
        <p:spPr>
          <a:xfrm>
            <a:off x="798286" y="1692237"/>
            <a:ext cx="10559143" cy="523180"/>
          </a:xfrm>
          <a:prstGeom prst="rect">
            <a:avLst/>
          </a:prstGeom>
          <a:noFill/>
          <a:ln>
            <a:noFill/>
          </a:ln>
        </p:spPr>
        <p:txBody>
          <a:bodyPr spcFirstLastPara="1" wrap="square" lIns="91425" tIns="45700" rIns="91425" bIns="45700" anchor="t" anchorCtr="0">
            <a:spAutoFit/>
          </a:bodyPr>
          <a:lstStyle/>
          <a:p>
            <a:pPr marL="460375" indent="-460375" algn="just"/>
            <a:r>
              <a:rPr lang="en-US" sz="2800" dirty="0">
                <a:effectLst/>
                <a:latin typeface="Arial" panose="020B0604020202020204" pitchFamily="34" charset="0"/>
              </a:rPr>
              <a:t>3.	What do you believe are valid reasons to fight in a war?  </a:t>
            </a:r>
          </a:p>
        </p:txBody>
      </p:sp>
    </p:spTree>
    <p:extLst>
      <p:ext uri="{BB962C8B-B14F-4D97-AF65-F5344CB8AC3E}">
        <p14:creationId xmlns:p14="http://schemas.microsoft.com/office/powerpoint/2010/main" val="1425791010"/>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2"/>
          <p:cNvSpPr txBox="1"/>
          <p:nvPr/>
        </p:nvSpPr>
        <p:spPr>
          <a:xfrm>
            <a:off x="1016000" y="556381"/>
            <a:ext cx="18466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5" name="Google Shape;55;p2"/>
          <p:cNvSpPr txBox="1"/>
          <p:nvPr/>
        </p:nvSpPr>
        <p:spPr>
          <a:xfrm>
            <a:off x="683409" y="920226"/>
            <a:ext cx="10825200" cy="3508612"/>
          </a:xfrm>
          <a:prstGeom prst="rect">
            <a:avLst/>
          </a:prstGeom>
          <a:noFill/>
          <a:ln>
            <a:noFill/>
          </a:ln>
        </p:spPr>
        <p:txBody>
          <a:bodyPr spcFirstLastPara="1" wrap="square" lIns="91425" tIns="45700" rIns="91425" bIns="45700" anchor="t" anchorCtr="0">
            <a:spAutoFit/>
          </a:bodyPr>
          <a:lstStyle/>
          <a:p>
            <a:pPr algn="ctr"/>
            <a:r>
              <a:rPr lang="en-US" sz="6600" b="1" dirty="0">
                <a:effectLst/>
                <a:latin typeface="Arial" panose="020B0604020202020204" pitchFamily="34" charset="0"/>
              </a:rPr>
              <a:t>God</a:t>
            </a:r>
            <a:r>
              <a:rPr lang="en-US" sz="6600" b="1" dirty="0">
                <a:latin typeface="Arial" panose="020B0604020202020204" pitchFamily="34" charset="0"/>
              </a:rPr>
              <a:t> </a:t>
            </a:r>
            <a:r>
              <a:rPr lang="en-US" sz="6600" b="1" dirty="0">
                <a:effectLst/>
                <a:latin typeface="Arial" panose="020B0604020202020204" pitchFamily="34" charset="0"/>
              </a:rPr>
              <a:t>Works</a:t>
            </a:r>
            <a:r>
              <a:rPr lang="en-US" sz="6600" b="1" dirty="0">
                <a:latin typeface="Arial" panose="020B0604020202020204" pitchFamily="34" charset="0"/>
              </a:rPr>
              <a:t> </a:t>
            </a:r>
            <a:r>
              <a:rPr lang="en-US" sz="6600" b="1" dirty="0">
                <a:effectLst/>
                <a:latin typeface="Arial" panose="020B0604020202020204" pitchFamily="34" charset="0"/>
              </a:rPr>
              <a:t>Through Ehud</a:t>
            </a:r>
          </a:p>
          <a:p>
            <a:endParaRPr lang="en-US" sz="2400" b="1" baseline="30000" dirty="0">
              <a:solidFill>
                <a:schemeClr val="dk2"/>
              </a:solidFill>
              <a:latin typeface="Arial" panose="020B0604020202020204" pitchFamily="34" charset="0"/>
              <a:ea typeface="Quattrocento Sans"/>
              <a:cs typeface="Arial" panose="020B0604020202020204" pitchFamily="34" charset="0"/>
              <a:sym typeface="Quattrocento Sans"/>
            </a:endParaRPr>
          </a:p>
          <a:p>
            <a:r>
              <a:rPr lang="en-US" sz="2800" b="1" dirty="0">
                <a:solidFill>
                  <a:schemeClr val="dk2"/>
                </a:solidFill>
                <a:latin typeface="Arial" panose="020B0604020202020204" pitchFamily="34" charset="0"/>
                <a:ea typeface="Quattrocento Sans"/>
                <a:cs typeface="Arial" panose="020B0604020202020204" pitchFamily="34" charset="0"/>
                <a:sym typeface="Quattrocento Sans"/>
              </a:rPr>
              <a:t>Focus Scripture: </a:t>
            </a:r>
            <a:r>
              <a:rPr lang="en-US" sz="2800" dirty="0">
                <a:effectLst/>
                <a:latin typeface="Arial" panose="020B0604020202020204" pitchFamily="34" charset="0"/>
              </a:rPr>
              <a:t>Judges 3:15-23, 30</a:t>
            </a:r>
          </a:p>
          <a:p>
            <a:endParaRPr lang="en-US" sz="2800" dirty="0">
              <a:effectLst/>
              <a:latin typeface="Arial" panose="020B0604020202020204" pitchFamily="34" charset="0"/>
            </a:endParaRPr>
          </a:p>
          <a:p>
            <a:pPr algn="ctr"/>
            <a:r>
              <a:rPr lang="en-US" sz="2800" b="1" dirty="0">
                <a:effectLst/>
                <a:latin typeface="Arial" panose="020B0604020202020204" pitchFamily="34" charset="0"/>
              </a:rPr>
              <a:t>Key Verse: </a:t>
            </a:r>
            <a:r>
              <a:rPr lang="en-US" sz="2800" dirty="0">
                <a:effectLst/>
                <a:latin typeface="Arial" panose="020B0604020202020204" pitchFamily="34" charset="0"/>
              </a:rPr>
              <a:t>When the Israelites cried out to the Lord, the Lord raised up for them a deliverer, Ehud son of Gera, a Benjaminite, a left-handed man. Judges 3:15a (NRSV UE)</a:t>
            </a:r>
          </a:p>
        </p:txBody>
      </p:sp>
    </p:spTree>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pic>
        <p:nvPicPr>
          <p:cNvPr id="161" name="Google Shape;161;p30"/>
          <p:cNvPicPr preferRelativeResize="0"/>
          <p:nvPr/>
        </p:nvPicPr>
        <p:blipFill rotWithShape="1">
          <a:blip r:embed="rId3">
            <a:alphaModFix/>
          </a:blip>
          <a:srcRect/>
          <a:stretch/>
        </p:blipFill>
        <p:spPr>
          <a:xfrm>
            <a:off x="0" y="-22616"/>
            <a:ext cx="12231690" cy="6916901"/>
          </a:xfrm>
          <a:prstGeom prst="rect">
            <a:avLst/>
          </a:prstGeom>
          <a:noFill/>
          <a:ln>
            <a:noFill/>
          </a:ln>
        </p:spPr>
      </p:pic>
    </p:spTree>
    <p:extLst>
      <p:ext uri="{BB962C8B-B14F-4D97-AF65-F5344CB8AC3E}">
        <p14:creationId xmlns:p14="http://schemas.microsoft.com/office/powerpoint/2010/main" val="4037986901"/>
      </p:ext>
    </p:extLst>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31"/>
          <p:cNvSpPr/>
          <p:nvPr/>
        </p:nvSpPr>
        <p:spPr>
          <a:xfrm>
            <a:off x="5952000" y="1708725"/>
            <a:ext cx="288000" cy="62627"/>
          </a:xfrm>
          <a:prstGeom prst="roundRect">
            <a:avLst>
              <a:gd name="adj" fmla="val 9388"/>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Open Sans"/>
              <a:ea typeface="Open Sans"/>
              <a:cs typeface="Open Sans"/>
              <a:sym typeface="Open Sans"/>
            </a:endParaRPr>
          </a:p>
        </p:txBody>
      </p:sp>
      <p:sp>
        <p:nvSpPr>
          <p:cNvPr id="167" name="Google Shape;167;p31"/>
          <p:cNvSpPr txBox="1"/>
          <p:nvPr/>
        </p:nvSpPr>
        <p:spPr>
          <a:xfrm>
            <a:off x="816428" y="659031"/>
            <a:ext cx="10559143" cy="5478382"/>
          </a:xfrm>
          <a:prstGeom prst="rect">
            <a:avLst/>
          </a:prstGeom>
          <a:noFill/>
          <a:ln>
            <a:noFill/>
          </a:ln>
        </p:spPr>
        <p:txBody>
          <a:bodyPr spcFirstLastPara="1" wrap="square" lIns="91425" tIns="45700" rIns="91425" bIns="45700" anchor="t" anchorCtr="0">
            <a:spAutoFit/>
          </a:bodyPr>
          <a:lstStyle/>
          <a:p>
            <a:pPr algn="just"/>
            <a:r>
              <a:rPr lang="en-US" sz="2500" b="1" dirty="0">
                <a:effectLst/>
                <a:latin typeface="Arial" panose="020B0604020202020204" pitchFamily="34" charset="0"/>
              </a:rPr>
              <a:t>Closing Hymn: </a:t>
            </a:r>
            <a:r>
              <a:rPr lang="en-US" sz="2500" dirty="0">
                <a:effectLst/>
                <a:latin typeface="Arial" panose="020B0604020202020204" pitchFamily="34" charset="0"/>
              </a:rPr>
              <a:t>AMEC Hymnal #307, “Sweet Hour of Prayer”</a:t>
            </a:r>
          </a:p>
          <a:p>
            <a:pPr algn="just"/>
            <a:endParaRPr lang="en-US" sz="2500" dirty="0">
              <a:effectLst/>
              <a:latin typeface="Arial" panose="020B0604020202020204" pitchFamily="34" charset="0"/>
            </a:endParaRPr>
          </a:p>
          <a:p>
            <a:pPr algn="just"/>
            <a:r>
              <a:rPr lang="en-US" sz="2500" b="1" dirty="0">
                <a:effectLst/>
                <a:latin typeface="Arial" panose="020B0604020202020204" pitchFamily="34" charset="0"/>
              </a:rPr>
              <a:t>Closing Prayer: </a:t>
            </a:r>
            <a:r>
              <a:rPr lang="en-US" sz="2500" dirty="0">
                <a:effectLst/>
                <a:latin typeface="Arial" panose="020B0604020202020204" pitchFamily="34" charset="0"/>
              </a:rPr>
              <a:t>Father God, “I stretch my hands to thee, no other help I know. If thou withdraw thyself from me, where shall I go?” Heavenly Father, in these uncertain times, where corruption and injustice abound, where our youth are vulnerable to the evil one who deceives the people of this world, we reach towards the heavens from where our help comes from. Move by your Spirit to direct us all to a place of peace. May your Spirit reconcile the disparities in our land and beyond our borders, and provide for the hungry, the sick, and the grieving. May your love be felt in the most difficult of circumstances and may we recognize your grace and mercy as the redemptive power to transform and restore our homes and our land. All these things we pray in the precious name of our Lord Jesus Christ. Amen.</a:t>
            </a:r>
          </a:p>
        </p:txBody>
      </p:sp>
    </p:spTree>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3"/>
          <p:cNvSpPr txBox="1"/>
          <p:nvPr/>
        </p:nvSpPr>
        <p:spPr>
          <a:xfrm>
            <a:off x="981445" y="1275259"/>
            <a:ext cx="10220400" cy="5047495"/>
          </a:xfrm>
          <a:prstGeom prst="rect">
            <a:avLst/>
          </a:prstGeom>
          <a:noFill/>
          <a:ln>
            <a:noFill/>
          </a:ln>
        </p:spPr>
        <p:txBody>
          <a:bodyPr spcFirstLastPara="1" wrap="square" lIns="91425" tIns="45700" rIns="91425" bIns="45700" anchor="t" anchorCtr="0">
            <a:spAutoFit/>
          </a:bodyPr>
          <a:lstStyle/>
          <a:p>
            <a:pPr marL="460375" indent="-460375" algn="ctr"/>
            <a:r>
              <a:rPr lang="en-US" sz="2300" b="1" dirty="0">
                <a:solidFill>
                  <a:schemeClr val="bg2"/>
                </a:solidFill>
                <a:effectLst/>
                <a:latin typeface="Arial" panose="020B0604020202020204" pitchFamily="34" charset="0"/>
                <a:cs typeface="Arial" panose="020B0604020202020204" pitchFamily="34" charset="0"/>
              </a:rPr>
              <a:t>Judges 3:15-23</a:t>
            </a:r>
            <a:endParaRPr lang="en-US" sz="2300" dirty="0">
              <a:solidFill>
                <a:schemeClr val="bg2"/>
              </a:solidFill>
              <a:effectLst/>
              <a:latin typeface="Arial" panose="020B0604020202020204" pitchFamily="34" charset="0"/>
              <a:cs typeface="Arial" panose="020B0604020202020204" pitchFamily="34" charset="0"/>
            </a:endParaRPr>
          </a:p>
          <a:p>
            <a:pPr marL="460375" indent="-460375" algn="just"/>
            <a:r>
              <a:rPr lang="en-US" sz="2300" dirty="0">
                <a:solidFill>
                  <a:schemeClr val="bg2"/>
                </a:solidFill>
                <a:effectLst/>
                <a:latin typeface="Arial" panose="020B0604020202020204" pitchFamily="34" charset="0"/>
                <a:cs typeface="Arial" panose="020B0604020202020204" pitchFamily="34" charset="0"/>
              </a:rPr>
              <a:t>15	But when the Israelites cried out to the Lord, the Lord raised up for them a deliverer, Ehud son of Gera, a Benjaminite, a left-handed man. The Israelites sent tribute by him to King </a:t>
            </a:r>
            <a:r>
              <a:rPr lang="en-US" sz="2300" dirty="0" err="1">
                <a:solidFill>
                  <a:schemeClr val="bg2"/>
                </a:solidFill>
                <a:effectLst/>
                <a:latin typeface="Arial" panose="020B0604020202020204" pitchFamily="34" charset="0"/>
                <a:cs typeface="Arial" panose="020B0604020202020204" pitchFamily="34" charset="0"/>
              </a:rPr>
              <a:t>Eglon</a:t>
            </a:r>
            <a:r>
              <a:rPr lang="en-US" sz="2300" dirty="0">
                <a:solidFill>
                  <a:schemeClr val="bg2"/>
                </a:solidFill>
                <a:effectLst/>
                <a:latin typeface="Arial" panose="020B0604020202020204" pitchFamily="34" charset="0"/>
                <a:cs typeface="Arial" panose="020B0604020202020204" pitchFamily="34" charset="0"/>
              </a:rPr>
              <a:t> of Moab.</a:t>
            </a:r>
          </a:p>
          <a:p>
            <a:pPr marL="460375" indent="-460375" algn="just"/>
            <a:r>
              <a:rPr lang="en-US" sz="2300" dirty="0">
                <a:solidFill>
                  <a:schemeClr val="bg2"/>
                </a:solidFill>
                <a:effectLst/>
                <a:latin typeface="Arial" panose="020B0604020202020204" pitchFamily="34" charset="0"/>
                <a:cs typeface="Arial" panose="020B0604020202020204" pitchFamily="34" charset="0"/>
              </a:rPr>
              <a:t>16	Ehud made for himself a sword with two edges, a cubit in length, and he fastened it on his right thigh under his clothes.</a:t>
            </a:r>
          </a:p>
          <a:p>
            <a:pPr marL="460375" indent="-460375" algn="just"/>
            <a:r>
              <a:rPr lang="en-US" sz="2300" dirty="0">
                <a:solidFill>
                  <a:schemeClr val="bg2"/>
                </a:solidFill>
                <a:effectLst/>
                <a:latin typeface="Arial" panose="020B0604020202020204" pitchFamily="34" charset="0"/>
                <a:cs typeface="Arial" panose="020B0604020202020204" pitchFamily="34" charset="0"/>
              </a:rPr>
              <a:t>17	Then he presented the tribute to King </a:t>
            </a:r>
            <a:r>
              <a:rPr lang="en-US" sz="2300" dirty="0" err="1">
                <a:solidFill>
                  <a:schemeClr val="bg2"/>
                </a:solidFill>
                <a:effectLst/>
                <a:latin typeface="Arial" panose="020B0604020202020204" pitchFamily="34" charset="0"/>
                <a:cs typeface="Arial" panose="020B0604020202020204" pitchFamily="34" charset="0"/>
              </a:rPr>
              <a:t>Eglon</a:t>
            </a:r>
            <a:r>
              <a:rPr lang="en-US" sz="2300" dirty="0">
                <a:solidFill>
                  <a:schemeClr val="bg2"/>
                </a:solidFill>
                <a:effectLst/>
                <a:latin typeface="Arial" panose="020B0604020202020204" pitchFamily="34" charset="0"/>
                <a:cs typeface="Arial" panose="020B0604020202020204" pitchFamily="34" charset="0"/>
              </a:rPr>
              <a:t> of Moab. Now </a:t>
            </a:r>
            <a:r>
              <a:rPr lang="en-US" sz="2300" dirty="0" err="1">
                <a:solidFill>
                  <a:schemeClr val="bg2"/>
                </a:solidFill>
                <a:effectLst/>
                <a:latin typeface="Arial" panose="020B0604020202020204" pitchFamily="34" charset="0"/>
                <a:cs typeface="Arial" panose="020B0604020202020204" pitchFamily="34" charset="0"/>
              </a:rPr>
              <a:t>Eglon</a:t>
            </a:r>
            <a:r>
              <a:rPr lang="en-US" sz="2300" dirty="0">
                <a:solidFill>
                  <a:schemeClr val="bg2"/>
                </a:solidFill>
                <a:effectLst/>
                <a:latin typeface="Arial" panose="020B0604020202020204" pitchFamily="34" charset="0"/>
                <a:cs typeface="Arial" panose="020B0604020202020204" pitchFamily="34" charset="0"/>
              </a:rPr>
              <a:t> was a very fat man.</a:t>
            </a:r>
          </a:p>
          <a:p>
            <a:pPr marL="460375" indent="-460375" algn="just"/>
            <a:r>
              <a:rPr lang="en-US" sz="2300" dirty="0">
                <a:solidFill>
                  <a:schemeClr val="bg2"/>
                </a:solidFill>
                <a:effectLst/>
                <a:latin typeface="Arial" panose="020B0604020202020204" pitchFamily="34" charset="0"/>
                <a:cs typeface="Arial" panose="020B0604020202020204" pitchFamily="34" charset="0"/>
              </a:rPr>
              <a:t>18	When Ehud had finished presenting the tribute, he sent the people who carried the tribute on their way.</a:t>
            </a:r>
          </a:p>
          <a:p>
            <a:pPr marL="460375" indent="-460375" algn="just"/>
            <a:r>
              <a:rPr lang="en-US" sz="2300" dirty="0">
                <a:solidFill>
                  <a:schemeClr val="bg2"/>
                </a:solidFill>
                <a:effectLst/>
                <a:latin typeface="Arial" panose="020B0604020202020204" pitchFamily="34" charset="0"/>
                <a:cs typeface="Arial" panose="020B0604020202020204" pitchFamily="34" charset="0"/>
              </a:rPr>
              <a:t>19	But he himself turned back at the sculptured stones near Gilgal and said, “I have a secret message for you, O king.” So the king said, “Silence!” and all his attendants went out from his presence.</a:t>
            </a:r>
          </a:p>
          <a:p>
            <a:pPr marL="460375" indent="-460375" algn="just"/>
            <a:r>
              <a:rPr lang="en-US" sz="2300" dirty="0">
                <a:solidFill>
                  <a:schemeClr val="bg2"/>
                </a:solidFill>
                <a:effectLst/>
                <a:latin typeface="Arial" panose="020B0604020202020204" pitchFamily="34" charset="0"/>
                <a:cs typeface="Arial" panose="020B0604020202020204" pitchFamily="34" charset="0"/>
              </a:rPr>
              <a:t>20	Ehud came to him, while he was sitting alone in his cool roof chamber, </a:t>
            </a:r>
          </a:p>
        </p:txBody>
      </p:sp>
      <p:sp>
        <p:nvSpPr>
          <p:cNvPr id="61" name="Google Shape;61;p3"/>
          <p:cNvSpPr txBox="1"/>
          <p:nvPr/>
        </p:nvSpPr>
        <p:spPr>
          <a:xfrm>
            <a:off x="654906" y="628969"/>
            <a:ext cx="10873479" cy="646290"/>
          </a:xfrm>
          <a:prstGeom prst="rect">
            <a:avLst/>
          </a:prstGeom>
          <a:noFill/>
          <a:ln>
            <a:noFill/>
          </a:ln>
        </p:spPr>
        <p:txBody>
          <a:bodyPr spcFirstLastPara="1" wrap="square" lIns="91425" tIns="45700" rIns="91425" bIns="45700" anchor="t" anchorCtr="0">
            <a:spAutoFit/>
          </a:bodyPr>
          <a:lstStyle/>
          <a:p>
            <a:pPr algn="ctr"/>
            <a:r>
              <a:rPr lang="en-US" sz="3600" dirty="0">
                <a:solidFill>
                  <a:schemeClr val="bg2"/>
                </a:solidFill>
                <a:effectLst/>
                <a:latin typeface="Arial" panose="020B0604020202020204" pitchFamily="34" charset="0"/>
              </a:rPr>
              <a:t>Judges 3:15-23, 30 </a:t>
            </a:r>
            <a:r>
              <a:rPr lang="en-US" sz="3600" b="1" dirty="0">
                <a:solidFill>
                  <a:schemeClr val="bg2"/>
                </a:solidFill>
                <a:effectLst/>
                <a:latin typeface="Arial" panose="020B0604020202020204" pitchFamily="34" charset="0"/>
                <a:cs typeface="Arial" panose="020B0604020202020204" pitchFamily="34" charset="0"/>
              </a:rPr>
              <a:t>(NRSV UE)</a:t>
            </a:r>
          </a:p>
        </p:txBody>
      </p:sp>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60;p3">
            <a:extLst>
              <a:ext uri="{FF2B5EF4-FFF2-40B4-BE49-F238E27FC236}">
                <a16:creationId xmlns:a16="http://schemas.microsoft.com/office/drawing/2014/main" id="{D71DAD08-A5BB-E6CC-B358-B2114C20E540}"/>
              </a:ext>
            </a:extLst>
          </p:cNvPr>
          <p:cNvSpPr txBox="1"/>
          <p:nvPr/>
        </p:nvSpPr>
        <p:spPr>
          <a:xfrm>
            <a:off x="981445" y="774199"/>
            <a:ext cx="10220400" cy="4154943"/>
          </a:xfrm>
          <a:prstGeom prst="rect">
            <a:avLst/>
          </a:prstGeom>
          <a:noFill/>
          <a:ln>
            <a:noFill/>
          </a:ln>
        </p:spPr>
        <p:txBody>
          <a:bodyPr spcFirstLastPara="1" wrap="square" lIns="91425" tIns="45700" rIns="91425" bIns="45700" anchor="t" anchorCtr="0">
            <a:spAutoFit/>
          </a:bodyPr>
          <a:lstStyle/>
          <a:p>
            <a:pPr marL="460375" indent="-460375" algn="just"/>
            <a:r>
              <a:rPr lang="en-US" sz="2400" dirty="0">
                <a:solidFill>
                  <a:schemeClr val="bg2"/>
                </a:solidFill>
                <a:effectLst/>
                <a:latin typeface="Arial" panose="020B0604020202020204" pitchFamily="34" charset="0"/>
                <a:cs typeface="Arial" panose="020B0604020202020204" pitchFamily="34" charset="0"/>
              </a:rPr>
              <a:t>	and said, “I have a message from God for you.” So he rose from his seat.</a:t>
            </a:r>
          </a:p>
          <a:p>
            <a:pPr marL="460375" indent="-460375" algn="just"/>
            <a:r>
              <a:rPr lang="en-US" sz="2400" dirty="0">
                <a:solidFill>
                  <a:schemeClr val="bg2"/>
                </a:solidFill>
                <a:effectLst/>
                <a:latin typeface="Arial" panose="020B0604020202020204" pitchFamily="34" charset="0"/>
                <a:cs typeface="Arial" panose="020B0604020202020204" pitchFamily="34" charset="0"/>
              </a:rPr>
              <a:t>21	Then Ehud reached with his left hand, took the sword from his right thigh, and thrust it into </a:t>
            </a:r>
            <a:r>
              <a:rPr lang="en-US" sz="2400" dirty="0" err="1">
                <a:solidFill>
                  <a:schemeClr val="bg2"/>
                </a:solidFill>
                <a:effectLst/>
                <a:latin typeface="Arial" panose="020B0604020202020204" pitchFamily="34" charset="0"/>
                <a:cs typeface="Arial" panose="020B0604020202020204" pitchFamily="34" charset="0"/>
              </a:rPr>
              <a:t>Eglon’s</a:t>
            </a:r>
            <a:r>
              <a:rPr lang="en-US" sz="2400" dirty="0">
                <a:solidFill>
                  <a:schemeClr val="bg2"/>
                </a:solidFill>
                <a:effectLst/>
                <a:latin typeface="Arial" panose="020B0604020202020204" pitchFamily="34" charset="0"/>
                <a:cs typeface="Arial" panose="020B0604020202020204" pitchFamily="34" charset="0"/>
              </a:rPr>
              <a:t> belly;</a:t>
            </a:r>
          </a:p>
          <a:p>
            <a:pPr marL="460375" indent="-460375" algn="just"/>
            <a:r>
              <a:rPr lang="en-US" sz="2400" dirty="0">
                <a:solidFill>
                  <a:schemeClr val="bg2"/>
                </a:solidFill>
                <a:effectLst/>
                <a:latin typeface="Arial" panose="020B0604020202020204" pitchFamily="34" charset="0"/>
                <a:cs typeface="Arial" panose="020B0604020202020204" pitchFamily="34" charset="0"/>
              </a:rPr>
              <a:t>22	the hilt also went in after the blade, and the fat closed over the blade, for he did not draw the sword out of his belly, and the dirt came out.</a:t>
            </a:r>
          </a:p>
          <a:p>
            <a:pPr marL="460375" indent="-460375" algn="just"/>
            <a:r>
              <a:rPr lang="en-US" sz="2400" dirty="0">
                <a:solidFill>
                  <a:schemeClr val="bg2"/>
                </a:solidFill>
                <a:effectLst/>
                <a:latin typeface="Arial" panose="020B0604020202020204" pitchFamily="34" charset="0"/>
                <a:cs typeface="Arial" panose="020B0604020202020204" pitchFamily="34" charset="0"/>
              </a:rPr>
              <a:t>23	Then Ehud went out into the vestibule and closed the doors of the roof chamber on him and locked them. </a:t>
            </a:r>
          </a:p>
          <a:p>
            <a:pPr marL="460375" indent="-460375" algn="ctr"/>
            <a:r>
              <a:rPr lang="en-US" sz="2400" b="1" dirty="0">
                <a:solidFill>
                  <a:schemeClr val="bg2"/>
                </a:solidFill>
                <a:effectLst/>
                <a:latin typeface="Arial" panose="020B0604020202020204" pitchFamily="34" charset="0"/>
                <a:cs typeface="Arial" panose="020B0604020202020204" pitchFamily="34" charset="0"/>
              </a:rPr>
              <a:t>30</a:t>
            </a:r>
            <a:endParaRPr lang="en-US" sz="2400" dirty="0">
              <a:solidFill>
                <a:schemeClr val="bg2"/>
              </a:solidFill>
              <a:effectLst/>
              <a:latin typeface="Arial" panose="020B0604020202020204" pitchFamily="34" charset="0"/>
              <a:cs typeface="Arial" panose="020B0604020202020204" pitchFamily="34" charset="0"/>
            </a:endParaRPr>
          </a:p>
          <a:p>
            <a:pPr marL="460375" indent="-460375" algn="just"/>
            <a:r>
              <a:rPr lang="en-US" sz="2400" dirty="0">
                <a:solidFill>
                  <a:schemeClr val="bg2"/>
                </a:solidFill>
                <a:effectLst/>
                <a:latin typeface="Arial" panose="020B0604020202020204" pitchFamily="34" charset="0"/>
                <a:cs typeface="Arial" panose="020B0604020202020204" pitchFamily="34" charset="0"/>
              </a:rPr>
              <a:t>30	So Moab was subdued that day under the hand of Israel. And the land had rest eighty years.</a:t>
            </a:r>
          </a:p>
        </p:txBody>
      </p:sp>
    </p:spTree>
    <p:extLst>
      <p:ext uri="{BB962C8B-B14F-4D97-AF65-F5344CB8AC3E}">
        <p14:creationId xmlns:p14="http://schemas.microsoft.com/office/powerpoint/2010/main" val="2204956026"/>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6"/>
          <p:cNvSpPr txBox="1"/>
          <p:nvPr/>
        </p:nvSpPr>
        <p:spPr>
          <a:xfrm>
            <a:off x="4140975" y="3587128"/>
            <a:ext cx="1380162"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chemeClr val="lt1"/>
                </a:solidFill>
                <a:latin typeface="Quattrocento Sans"/>
                <a:ea typeface="Quattrocento Sans"/>
                <a:cs typeface="Quattrocento Sans"/>
                <a:sym typeface="Quattrocento Sans"/>
              </a:rPr>
              <a:t>Your title here</a:t>
            </a:r>
            <a:endParaRPr/>
          </a:p>
        </p:txBody>
      </p:sp>
      <p:sp>
        <p:nvSpPr>
          <p:cNvPr id="77" name="Google Shape;77;p6"/>
          <p:cNvSpPr txBox="1"/>
          <p:nvPr/>
        </p:nvSpPr>
        <p:spPr>
          <a:xfrm>
            <a:off x="789359" y="549393"/>
            <a:ext cx="10613282" cy="5890803"/>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r>
              <a:rPr lang="en-US" sz="4400" b="1" dirty="0">
                <a:solidFill>
                  <a:schemeClr val="dk2"/>
                </a:solidFill>
                <a:latin typeface="+mn-lt"/>
                <a:ea typeface="Quattrocento Sans"/>
                <a:cs typeface="Quattrocento Sans"/>
                <a:sym typeface="Quattrocento Sans"/>
              </a:rPr>
              <a:t>Key Terms</a:t>
            </a:r>
          </a:p>
          <a:p>
            <a:pPr marL="571500" indent="-571500" algn="just">
              <a:buFont typeface="Arial" panose="020B0604020202020204" pitchFamily="34" charset="0"/>
              <a:buChar char="•"/>
            </a:pPr>
            <a:r>
              <a:rPr lang="en-US" sz="2700" b="1" dirty="0">
                <a:effectLst/>
                <a:latin typeface="Arial" panose="020B0604020202020204" pitchFamily="34" charset="0"/>
              </a:rPr>
              <a:t>City of Palms</a:t>
            </a:r>
            <a:r>
              <a:rPr lang="en-US" sz="2700" dirty="0">
                <a:effectLst/>
                <a:latin typeface="Arial" panose="020B0604020202020204" pitchFamily="34" charset="0"/>
              </a:rPr>
              <a:t> – Also known as Jericho; highlighting its lush, fertile oasis and abundant date-palm groves; see Deuteronomy 34:3.</a:t>
            </a:r>
          </a:p>
          <a:p>
            <a:pPr marL="571500" indent="-571500" algn="just">
              <a:buFont typeface="Arial" panose="020B0604020202020204" pitchFamily="34" charset="0"/>
              <a:buChar char="•"/>
            </a:pPr>
            <a:r>
              <a:rPr lang="en-US" sz="2700" b="1" dirty="0">
                <a:effectLst/>
                <a:latin typeface="Arial" panose="020B0604020202020204" pitchFamily="34" charset="0"/>
              </a:rPr>
              <a:t>Cubit</a:t>
            </a:r>
            <a:r>
              <a:rPr lang="en-US" sz="2700" dirty="0">
                <a:effectLst/>
                <a:latin typeface="Arial" panose="020B0604020202020204" pitchFamily="34" charset="0"/>
              </a:rPr>
              <a:t> – About 18 inches or about 45 centimeters; this length is the standard specification for a medium-sized machete and is the defining length for several historical short swords.</a:t>
            </a:r>
          </a:p>
          <a:p>
            <a:pPr marL="571500" indent="-571500" algn="just">
              <a:buFont typeface="Arial" panose="020B0604020202020204" pitchFamily="34" charset="0"/>
              <a:buChar char="•"/>
            </a:pPr>
            <a:r>
              <a:rPr lang="en-US" sz="2700" b="1" dirty="0">
                <a:effectLst/>
                <a:latin typeface="Arial" panose="020B0604020202020204" pitchFamily="34" charset="0"/>
              </a:rPr>
              <a:t>Ehud</a:t>
            </a:r>
            <a:r>
              <a:rPr lang="en-US" sz="2700" dirty="0">
                <a:effectLst/>
                <a:latin typeface="Arial" panose="020B0604020202020204" pitchFamily="34" charset="0"/>
              </a:rPr>
              <a:t> – The name of a heroic judge in the Bible, meaning </a:t>
            </a:r>
            <a:r>
              <a:rPr lang="en-US" sz="2700" i="1" dirty="0">
                <a:effectLst/>
                <a:latin typeface="Arial" panose="020B0604020202020204" pitchFamily="34" charset="0"/>
              </a:rPr>
              <a:t>unity</a:t>
            </a:r>
            <a:r>
              <a:rPr lang="en-US" sz="2700" dirty="0">
                <a:effectLst/>
                <a:latin typeface="Arial" panose="020B0604020202020204" pitchFamily="34" charset="0"/>
              </a:rPr>
              <a:t>. His name is believed to be derived from the Hebrew root y</a:t>
            </a:r>
            <a:r>
              <a:rPr lang="en-US" sz="2700" i="1" dirty="0">
                <a:effectLst/>
                <a:latin typeface="Arial" panose="020B0604020202020204" pitchFamily="34" charset="0"/>
              </a:rPr>
              <a:t>-</a:t>
            </a:r>
            <a:r>
              <a:rPr lang="en-US" sz="2700" i="1" dirty="0" err="1">
                <a:effectLst/>
                <a:latin typeface="Arial" panose="020B0604020202020204" pitchFamily="34" charset="0"/>
              </a:rPr>
              <a:t>ḥ</a:t>
            </a:r>
            <a:r>
              <a:rPr lang="en-US" sz="2700" i="1" dirty="0">
                <a:effectLst/>
                <a:latin typeface="Arial" panose="020B0604020202020204" pitchFamily="34" charset="0"/>
              </a:rPr>
              <a:t>-d</a:t>
            </a:r>
            <a:r>
              <a:rPr lang="en-US" sz="2700" dirty="0">
                <a:effectLst/>
                <a:latin typeface="Arial" panose="020B0604020202020204" pitchFamily="34" charset="0"/>
              </a:rPr>
              <a:t>, signifying togetherness or oneness. </a:t>
            </a:r>
          </a:p>
          <a:p>
            <a:pPr marL="571500" indent="-571500" algn="just">
              <a:buFont typeface="Arial" panose="020B0604020202020204" pitchFamily="34" charset="0"/>
              <a:buChar char="•"/>
            </a:pPr>
            <a:r>
              <a:rPr lang="en-US" sz="2700" b="1" dirty="0">
                <a:effectLst/>
                <a:latin typeface="Arial" panose="020B0604020202020204" pitchFamily="34" charset="0"/>
              </a:rPr>
              <a:t>Tribute</a:t>
            </a:r>
            <a:r>
              <a:rPr lang="en-US" sz="2700" dirty="0">
                <a:effectLst/>
                <a:latin typeface="Arial" panose="020B0604020202020204" pitchFamily="34" charset="0"/>
              </a:rPr>
              <a:t> – A compulsory tax, payment, or service imposed by a ruling power (such as a king or foreign empire) as a sign of submission and allegiance. A political or religious tax.</a:t>
            </a:r>
          </a:p>
        </p:txBody>
      </p:sp>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pic>
        <p:nvPicPr>
          <p:cNvPr id="82" name="Google Shape;82;p7" descr="LFS PP Slide Introduction.jpg"/>
          <p:cNvPicPr preferRelativeResize="0"/>
          <p:nvPr/>
        </p:nvPicPr>
        <p:blipFill rotWithShape="1">
          <a:blip r:embed="rId3">
            <a:alphaModFix/>
          </a:blip>
          <a:srcRect/>
          <a:stretch/>
        </p:blipFill>
        <p:spPr>
          <a:xfrm>
            <a:off x="5267" y="10750"/>
            <a:ext cx="12194072" cy="6895629"/>
          </a:xfrm>
          <a:prstGeom prst="rect">
            <a:avLst/>
          </a:prstGeom>
          <a:noFill/>
          <a:ln>
            <a:noFill/>
          </a:ln>
        </p:spPr>
      </p:pic>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8"/>
          <p:cNvSpPr txBox="1"/>
          <p:nvPr/>
        </p:nvSpPr>
        <p:spPr>
          <a:xfrm>
            <a:off x="858762" y="957109"/>
            <a:ext cx="10559100" cy="1815841"/>
          </a:xfrm>
          <a:prstGeom prst="rect">
            <a:avLst/>
          </a:prstGeom>
          <a:noFill/>
          <a:ln>
            <a:noFill/>
          </a:ln>
        </p:spPr>
        <p:txBody>
          <a:bodyPr spcFirstLastPara="1" wrap="square" lIns="91425" tIns="45700" rIns="91425" bIns="45700" anchor="t" anchorCtr="0">
            <a:spAutoFit/>
          </a:bodyPr>
          <a:lstStyle/>
          <a:p>
            <a:pPr algn="just"/>
            <a:r>
              <a:rPr lang="en-US" sz="2800" dirty="0">
                <a:effectLst/>
                <a:latin typeface="Arial" panose="020B0604020202020204" pitchFamily="34" charset="0"/>
              </a:rPr>
              <a:t>Israel finds itself once again in a state of defeat and bondage. They are oppressed under the pagan nation of Moab, who defeated and ruled over Israel for eighteen years. Once again, the people cry out to God for deliverance. </a:t>
            </a:r>
          </a:p>
        </p:txBody>
      </p:sp>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pic>
        <p:nvPicPr>
          <p:cNvPr id="97" name="Google Shape;97;p10" descr="LFS PP Slide Telling The Story.jpg"/>
          <p:cNvPicPr preferRelativeResize="0"/>
          <p:nvPr/>
        </p:nvPicPr>
        <p:blipFill rotWithShape="1">
          <a:blip r:embed="rId3">
            <a:alphaModFix/>
          </a:blip>
          <a:srcRect/>
          <a:stretch/>
        </p:blipFill>
        <p:spPr>
          <a:xfrm>
            <a:off x="-13454" y="-5331"/>
            <a:ext cx="12205454" cy="6902065"/>
          </a:xfrm>
          <a:prstGeom prst="rect">
            <a:avLst/>
          </a:prstGeom>
          <a:noFill/>
          <a:ln>
            <a:noFill/>
          </a:ln>
        </p:spPr>
      </p:pic>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1"/>
          <p:cNvSpPr txBox="1"/>
          <p:nvPr/>
        </p:nvSpPr>
        <p:spPr>
          <a:xfrm>
            <a:off x="6336666" y="1106983"/>
            <a:ext cx="4742363" cy="317139"/>
          </a:xfrm>
          <a:prstGeom prst="rect">
            <a:avLst/>
          </a:prstGeom>
          <a:noFill/>
          <a:ln>
            <a:noFill/>
          </a:ln>
        </p:spPr>
        <p:txBody>
          <a:bodyPr spcFirstLastPara="1" wrap="square" lIns="91425" tIns="45700" rIns="91425" bIns="45700" anchor="t" anchorCtr="0">
            <a:spAutoFit/>
          </a:bodyPr>
          <a:lstStyle/>
          <a:p>
            <a:pPr marL="0" marR="0" lvl="0" indent="0" algn="l" rtl="0">
              <a:lnSpc>
                <a:spcPct val="113000"/>
              </a:lnSpc>
              <a:spcBef>
                <a:spcPts val="0"/>
              </a:spcBef>
              <a:spcAft>
                <a:spcPts val="0"/>
              </a:spcAft>
              <a:buNone/>
            </a:pPr>
            <a:r>
              <a:rPr lang="en-US" sz="1400" b="1">
                <a:solidFill>
                  <a:schemeClr val="lt1"/>
                </a:solidFill>
                <a:latin typeface="Quattrocento Sans"/>
                <a:ea typeface="Quattrocento Sans"/>
                <a:cs typeface="Quattrocento Sans"/>
                <a:sym typeface="Quattrocento Sans"/>
              </a:rPr>
              <a:t>A wonderful serenity has taken possession</a:t>
            </a:r>
            <a:endParaRPr/>
          </a:p>
        </p:txBody>
      </p:sp>
      <p:sp>
        <p:nvSpPr>
          <p:cNvPr id="103" name="Google Shape;103;p11"/>
          <p:cNvSpPr txBox="1"/>
          <p:nvPr/>
        </p:nvSpPr>
        <p:spPr>
          <a:xfrm>
            <a:off x="811147" y="773999"/>
            <a:ext cx="10507341" cy="3539390"/>
          </a:xfrm>
          <a:prstGeom prst="rect">
            <a:avLst/>
          </a:prstGeom>
          <a:noFill/>
          <a:ln>
            <a:noFill/>
          </a:ln>
        </p:spPr>
        <p:txBody>
          <a:bodyPr spcFirstLastPara="1" wrap="square" lIns="91425" tIns="45700" rIns="91425" bIns="45700" anchor="t" anchorCtr="0">
            <a:spAutoFit/>
          </a:bodyPr>
          <a:lstStyle/>
          <a:p>
            <a:pPr algn="just"/>
            <a:r>
              <a:rPr lang="en-US" sz="2800" dirty="0">
                <a:effectLst/>
                <a:latin typeface="Arial" panose="020B0604020202020204" pitchFamily="34" charset="0"/>
              </a:rPr>
              <a:t>The story of the judge named Ehud is one which illustrates how God selects those often rejected or considered less capable by man. Ehud is identified as left-handed, which is often considered the weaker side of human strength due to its less common occurrence. Yet Ehud’s preference or tendency to his left side did not leave him weaker. Instead, it was beneficial for Ehud in combat, as most would be focused on being attacked by their opponent’s right hand. </a:t>
            </a:r>
          </a:p>
        </p:txBody>
      </p:sp>
    </p:spTree>
  </p:cSld>
  <p:clrMapOvr>
    <a:masterClrMapping/>
  </p:clrMapOvr>
  <p:transition spd="slow">
    <p:fade/>
  </p:transition>
</p:sld>
</file>

<file path=ppt/theme/theme1.xml><?xml version="1.0" encoding="utf-8"?>
<a:theme xmlns:a="http://schemas.openxmlformats.org/drawingml/2006/main" name="Office Theme">
  <a:themeElements>
    <a:clrScheme name="Custom 2">
      <a:dk1>
        <a:srgbClr val="FFFFFF"/>
      </a:dk1>
      <a:lt1>
        <a:srgbClr val="FFFFFF"/>
      </a:lt1>
      <a:dk2>
        <a:srgbClr val="222328"/>
      </a:dk2>
      <a:lt2>
        <a:srgbClr val="D1EAF7"/>
      </a:lt2>
      <a:accent1>
        <a:srgbClr val="E03440"/>
      </a:accent1>
      <a:accent2>
        <a:srgbClr val="00C077"/>
      </a:accent2>
      <a:accent3>
        <a:srgbClr val="08DA76"/>
      </a:accent3>
      <a:accent4>
        <a:srgbClr val="11B797"/>
      </a:accent4>
      <a:accent5>
        <a:srgbClr val="1A7C77"/>
      </a:accent5>
      <a:accent6>
        <a:srgbClr val="09996C"/>
      </a:accent6>
      <a:hlink>
        <a:srgbClr val="F49100"/>
      </a:hlink>
      <a:folHlink>
        <a:srgbClr val="85DFD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97577</TotalTime>
  <Words>1103</Words>
  <Application>Microsoft Macintosh PowerPoint</Application>
  <PresentationFormat>Widescreen</PresentationFormat>
  <Paragraphs>39</Paragraphs>
  <Slides>22</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Quattrocento Sans</vt:lpstr>
      <vt:lpstr>Open Sans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rrgraph3</dc:creator>
  <cp:lastModifiedBy>A Wright</cp:lastModifiedBy>
  <cp:revision>102</cp:revision>
  <dcterms:created xsi:type="dcterms:W3CDTF">2018-05-04T03:01:22Z</dcterms:created>
  <dcterms:modified xsi:type="dcterms:W3CDTF">2026-09-01T00:29:24Z</dcterms:modified>
</cp:coreProperties>
</file>