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4"/>
  </p:notesMasterIdLst>
  <p:sldIdLst>
    <p:sldId id="256" r:id="rId2"/>
    <p:sldId id="257" r:id="rId3"/>
    <p:sldId id="258" r:id="rId4"/>
    <p:sldId id="290" r:id="rId5"/>
    <p:sldId id="261" r:id="rId6"/>
    <p:sldId id="262" r:id="rId7"/>
    <p:sldId id="263" r:id="rId8"/>
    <p:sldId id="265" r:id="rId9"/>
    <p:sldId id="266" r:id="rId10"/>
    <p:sldId id="269" r:id="rId11"/>
    <p:sldId id="270" r:id="rId12"/>
    <p:sldId id="271" r:id="rId13"/>
    <p:sldId id="272" r:id="rId14"/>
    <p:sldId id="273" r:id="rId15"/>
    <p:sldId id="281" r:id="rId16"/>
    <p:sldId id="287" r:id="rId17"/>
    <p:sldId id="288" r:id="rId18"/>
    <p:sldId id="289" r:id="rId19"/>
    <p:sldId id="291" r:id="rId20"/>
    <p:sldId id="284" r:id="rId21"/>
    <p:sldId id="278" r:id="rId22"/>
    <p:sldId id="280" r:id="rId23"/>
  </p:sldIdLst>
  <p:sldSz cx="12192000" cy="6858000"/>
  <p:notesSz cx="6858000" cy="9144000"/>
  <p:embeddedFontLst>
    <p:embeddedFont>
      <p:font typeface="Open Sans" panose="020B0606030504020204" pitchFamily="34" charset="0"/>
      <p:regular r:id="rId25"/>
      <p:bold r:id="rId26"/>
      <p:italic r:id="rId27"/>
      <p:boldItalic r:id="rId28"/>
    </p:embeddedFont>
    <p:embeddedFont>
      <p:font typeface="Quattrocento Sans" panose="020B0502050000020003"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hDgLAbPcmCwyEEni42OW4utQFES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02"/>
    <p:restoredTop sz="91318"/>
  </p:normalViewPr>
  <p:slideViewPr>
    <p:cSldViewPr snapToGrid="0">
      <p:cViewPr varScale="1">
        <p:scale>
          <a:sx n="101" d="100"/>
          <a:sy n="101" d="100"/>
        </p:scale>
        <p:origin x="200" y="1320"/>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21" Type="http://schemas.openxmlformats.org/officeDocument/2006/relationships/slide" Target="slides/slide20.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63028081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802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 name="Google Shape;5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
        <p:nvSpPr>
          <p:cNvPr id="74" name="Google Shape;7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 name="Google Shape;8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
        <p:cNvGrpSpPr/>
        <p:nvPr/>
      </p:nvGrpSpPr>
      <p:grpSpPr>
        <a:xfrm>
          <a:off x="0" y="0"/>
          <a:ext cx="0" cy="0"/>
          <a:chOff x="0" y="0"/>
          <a:chExt cx="0" cy="0"/>
        </a:xfrm>
      </p:grpSpPr>
      <p:sp>
        <p:nvSpPr>
          <p:cNvPr id="12" name="Google Shape;12;p33"/>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28"/>
        <p:cNvGrpSpPr/>
        <p:nvPr/>
      </p:nvGrpSpPr>
      <p:grpSpPr>
        <a:xfrm>
          <a:off x="0" y="0"/>
          <a:ext cx="0" cy="0"/>
          <a:chOff x="0" y="0"/>
          <a:chExt cx="0" cy="0"/>
        </a:xfrm>
      </p:grpSpPr>
      <p:sp>
        <p:nvSpPr>
          <p:cNvPr id="29" name="Google Shape;29;p42"/>
          <p:cNvSpPr>
            <a:spLocks noGrp="1"/>
          </p:cNvSpPr>
          <p:nvPr>
            <p:ph type="pic" idx="2"/>
          </p:nvPr>
        </p:nvSpPr>
        <p:spPr>
          <a:xfrm>
            <a:off x="0" y="0"/>
            <a:ext cx="6096000" cy="6318250"/>
          </a:xfrm>
          <a:prstGeom prst="rect">
            <a:avLst/>
          </a:prstGeom>
          <a:noFill/>
          <a:ln>
            <a:noFill/>
          </a:ln>
        </p:spPr>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30"/>
        <p:cNvGrpSpPr/>
        <p:nvPr/>
      </p:nvGrpSpPr>
      <p:grpSpPr>
        <a:xfrm>
          <a:off x="0" y="0"/>
          <a:ext cx="0" cy="0"/>
          <a:chOff x="0" y="0"/>
          <a:chExt cx="0" cy="0"/>
        </a:xfrm>
      </p:grpSpPr>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1_Title Slide">
  <p:cSld name="11_Title Slide">
    <p:spTree>
      <p:nvGrpSpPr>
        <p:cNvPr id="1" name="Shape 31"/>
        <p:cNvGrpSpPr/>
        <p:nvPr/>
      </p:nvGrpSpPr>
      <p:grpSpPr>
        <a:xfrm>
          <a:off x="0" y="0"/>
          <a:ext cx="0" cy="0"/>
          <a:chOff x="0" y="0"/>
          <a:chExt cx="0" cy="0"/>
        </a:xfrm>
      </p:grpSpPr>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7_Title Slide">
  <p:cSld name="17_Title Slide">
    <p:spTree>
      <p:nvGrpSpPr>
        <p:cNvPr id="1" name="Shape 32"/>
        <p:cNvGrpSpPr/>
        <p:nvPr/>
      </p:nvGrpSpPr>
      <p:grpSpPr>
        <a:xfrm>
          <a:off x="0" y="0"/>
          <a:ext cx="0" cy="0"/>
          <a:chOff x="0" y="0"/>
          <a:chExt cx="0" cy="0"/>
        </a:xfrm>
      </p:grpSpPr>
      <p:sp>
        <p:nvSpPr>
          <p:cNvPr id="33" name="Google Shape;33;p45"/>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8_Title Slide">
  <p:cSld name="18_Title Slide">
    <p:spTree>
      <p:nvGrpSpPr>
        <p:cNvPr id="1" name="Shape 34"/>
        <p:cNvGrpSpPr/>
        <p:nvPr/>
      </p:nvGrpSpPr>
      <p:grpSpPr>
        <a:xfrm>
          <a:off x="0" y="0"/>
          <a:ext cx="0" cy="0"/>
          <a:chOff x="0" y="0"/>
          <a:chExt cx="0" cy="0"/>
        </a:xfrm>
      </p:grpSpPr>
      <p:sp>
        <p:nvSpPr>
          <p:cNvPr id="35" name="Google Shape;35;p46"/>
          <p:cNvSpPr>
            <a:spLocks noGrp="1"/>
          </p:cNvSpPr>
          <p:nvPr>
            <p:ph type="pic" idx="2"/>
          </p:nvPr>
        </p:nvSpPr>
        <p:spPr>
          <a:xfrm>
            <a:off x="5371761" y="914401"/>
            <a:ext cx="5849257" cy="5029198"/>
          </a:xfrm>
          <a:prstGeom prst="rect">
            <a:avLst/>
          </a:prstGeom>
          <a:noFill/>
          <a:ln>
            <a:noFill/>
          </a:ln>
        </p:spPr>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6"/>
        <p:cNvGrpSpPr/>
        <p:nvPr/>
      </p:nvGrpSpPr>
      <p:grpSpPr>
        <a:xfrm>
          <a:off x="0" y="0"/>
          <a:ext cx="0" cy="0"/>
          <a:chOff x="0" y="0"/>
          <a:chExt cx="0" cy="0"/>
        </a:xfrm>
      </p:grpSpPr>
      <p:sp>
        <p:nvSpPr>
          <p:cNvPr id="37" name="Google Shape;37;p47"/>
          <p:cNvSpPr>
            <a:spLocks noGrp="1"/>
          </p:cNvSpPr>
          <p:nvPr>
            <p:ph type="pic" idx="2"/>
          </p:nvPr>
        </p:nvSpPr>
        <p:spPr>
          <a:xfrm>
            <a:off x="4734232" y="-1"/>
            <a:ext cx="4100052" cy="6857999"/>
          </a:xfrm>
          <a:prstGeom prst="rect">
            <a:avLst/>
          </a:prstGeom>
          <a:noFill/>
          <a:ln>
            <a:noFill/>
          </a:ln>
        </p:spPr>
      </p:sp>
      <p:sp>
        <p:nvSpPr>
          <p:cNvPr id="38" name="Google Shape;38;p47"/>
          <p:cNvSpPr/>
          <p:nvPr/>
        </p:nvSpPr>
        <p:spPr>
          <a:xfrm>
            <a:off x="8834284" y="0"/>
            <a:ext cx="3357716" cy="6858000"/>
          </a:xfrm>
          <a:prstGeom prst="rect">
            <a:avLst/>
          </a:prstGeom>
          <a:solidFill>
            <a:srgbClr val="FEFEF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3"/>
        <p:cNvGrpSpPr/>
        <p:nvPr/>
      </p:nvGrpSpPr>
      <p:grpSpPr>
        <a:xfrm>
          <a:off x="0" y="0"/>
          <a:ext cx="0" cy="0"/>
          <a:chOff x="0" y="0"/>
          <a:chExt cx="0" cy="0"/>
        </a:xfrm>
      </p:grpSpPr>
      <p:sp>
        <p:nvSpPr>
          <p:cNvPr id="14" name="Google Shape;14;p34"/>
          <p:cNvSpPr>
            <a:spLocks noGrp="1"/>
          </p:cNvSpPr>
          <p:nvPr>
            <p:ph type="pic" idx="2"/>
          </p:nvPr>
        </p:nvSpPr>
        <p:spPr>
          <a:xfrm>
            <a:off x="4064000" y="0"/>
            <a:ext cx="4064000" cy="6318250"/>
          </a:xfrm>
          <a:prstGeom prst="rect">
            <a:avLst/>
          </a:prstGeom>
          <a:noFill/>
          <a:ln>
            <a:noFill/>
          </a:ln>
        </p:spPr>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15"/>
        <p:cNvGrpSpPr/>
        <p:nvPr/>
      </p:nvGrpSpPr>
      <p:grpSpPr>
        <a:xfrm>
          <a:off x="0" y="0"/>
          <a:ext cx="0" cy="0"/>
          <a:chOff x="0" y="0"/>
          <a:chExt cx="0" cy="0"/>
        </a:xfrm>
      </p:grpSpPr>
      <p:sp>
        <p:nvSpPr>
          <p:cNvPr id="16" name="Google Shape;16;p35"/>
          <p:cNvSpPr>
            <a:spLocks noGrp="1"/>
          </p:cNvSpPr>
          <p:nvPr>
            <p:ph type="pic" idx="2"/>
          </p:nvPr>
        </p:nvSpPr>
        <p:spPr>
          <a:xfrm>
            <a:off x="0" y="1"/>
            <a:ext cx="12192000" cy="3497263"/>
          </a:xfrm>
          <a:prstGeom prst="rect">
            <a:avLst/>
          </a:prstGeom>
          <a:noFill/>
          <a:ln>
            <a:noFill/>
          </a:ln>
        </p:spPr>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17"/>
        <p:cNvGrpSpPr/>
        <p:nvPr/>
      </p:nvGrpSpPr>
      <p:grpSpPr>
        <a:xfrm>
          <a:off x="0" y="0"/>
          <a:ext cx="0" cy="0"/>
          <a:chOff x="0" y="0"/>
          <a:chExt cx="0" cy="0"/>
        </a:xfrm>
      </p:grpSpPr>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8"/>
        <p:cNvGrpSpPr/>
        <p:nvPr/>
      </p:nvGrpSpPr>
      <p:grpSpPr>
        <a:xfrm>
          <a:off x="0" y="0"/>
          <a:ext cx="0" cy="0"/>
          <a:chOff x="0" y="0"/>
          <a:chExt cx="0" cy="0"/>
        </a:xfrm>
      </p:grpSpPr>
      <p:sp>
        <p:nvSpPr>
          <p:cNvPr id="19" name="Google Shape;19;p37"/>
          <p:cNvSpPr>
            <a:spLocks noGrp="1"/>
          </p:cNvSpPr>
          <p:nvPr>
            <p:ph type="pic" idx="2"/>
          </p:nvPr>
        </p:nvSpPr>
        <p:spPr>
          <a:xfrm>
            <a:off x="685800" y="1123950"/>
            <a:ext cx="10820400" cy="4191000"/>
          </a:xfrm>
          <a:prstGeom prst="rect">
            <a:avLst/>
          </a:prstGeom>
          <a:noFill/>
          <a:ln>
            <a:noFill/>
          </a:ln>
        </p:spPr>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0"/>
        <p:cNvGrpSpPr/>
        <p:nvPr/>
      </p:nvGrpSpPr>
      <p:grpSpPr>
        <a:xfrm>
          <a:off x="0" y="0"/>
          <a:ext cx="0" cy="0"/>
          <a:chOff x="0" y="0"/>
          <a:chExt cx="0" cy="0"/>
        </a:xfrm>
      </p:grpSpPr>
      <p:sp>
        <p:nvSpPr>
          <p:cNvPr id="21" name="Google Shape;21;p38"/>
          <p:cNvSpPr>
            <a:spLocks noGrp="1"/>
          </p:cNvSpPr>
          <p:nvPr>
            <p:ph type="pic" idx="2"/>
          </p:nvPr>
        </p:nvSpPr>
        <p:spPr>
          <a:xfrm>
            <a:off x="0" y="2728913"/>
            <a:ext cx="3048000" cy="3598862"/>
          </a:xfrm>
          <a:prstGeom prst="rect">
            <a:avLst/>
          </a:prstGeom>
          <a:noFill/>
          <a:ln>
            <a:noFill/>
          </a:ln>
        </p:spPr>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2"/>
        <p:cNvGrpSpPr/>
        <p:nvPr/>
      </p:nvGrpSpPr>
      <p:grpSpPr>
        <a:xfrm>
          <a:off x="0" y="0"/>
          <a:ext cx="0" cy="0"/>
          <a:chOff x="0" y="0"/>
          <a:chExt cx="0" cy="0"/>
        </a:xfrm>
      </p:grpSpPr>
      <p:sp>
        <p:nvSpPr>
          <p:cNvPr id="23" name="Google Shape;23;p39"/>
          <p:cNvSpPr>
            <a:spLocks noGrp="1"/>
          </p:cNvSpPr>
          <p:nvPr>
            <p:ph type="pic" idx="2"/>
          </p:nvPr>
        </p:nvSpPr>
        <p:spPr>
          <a:xfrm>
            <a:off x="0" y="3034427"/>
            <a:ext cx="6096000" cy="3283824"/>
          </a:xfrm>
          <a:prstGeom prst="rect">
            <a:avLst/>
          </a:prstGeom>
          <a:noFill/>
          <a:ln>
            <a:noFill/>
          </a:ln>
        </p:spPr>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6_Title Slide">
  <p:cSld name="6_Title Slide">
    <p:spTree>
      <p:nvGrpSpPr>
        <p:cNvPr id="1" name="Shape 24"/>
        <p:cNvGrpSpPr/>
        <p:nvPr/>
      </p:nvGrpSpPr>
      <p:grpSpPr>
        <a:xfrm>
          <a:off x="0" y="0"/>
          <a:ext cx="0" cy="0"/>
          <a:chOff x="0" y="0"/>
          <a:chExt cx="0" cy="0"/>
        </a:xfrm>
      </p:grpSpPr>
      <p:sp>
        <p:nvSpPr>
          <p:cNvPr id="25" name="Google Shape;25;p40"/>
          <p:cNvSpPr>
            <a:spLocks noGrp="1"/>
          </p:cNvSpPr>
          <p:nvPr>
            <p:ph type="pic" idx="2"/>
          </p:nvPr>
        </p:nvSpPr>
        <p:spPr>
          <a:xfrm>
            <a:off x="0" y="0"/>
            <a:ext cx="12192000" cy="3448050"/>
          </a:xfrm>
          <a:prstGeom prst="rect">
            <a:avLst/>
          </a:prstGeom>
          <a:noFill/>
          <a:ln>
            <a:noFill/>
          </a:ln>
        </p:spPr>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26"/>
        <p:cNvGrpSpPr/>
        <p:nvPr/>
      </p:nvGrpSpPr>
      <p:grpSpPr>
        <a:xfrm>
          <a:off x="0" y="0"/>
          <a:ext cx="0" cy="0"/>
          <a:chOff x="0" y="0"/>
          <a:chExt cx="0" cy="0"/>
        </a:xfrm>
      </p:grpSpPr>
      <p:sp>
        <p:nvSpPr>
          <p:cNvPr id="27" name="Google Shape;27;p41"/>
          <p:cNvSpPr>
            <a:spLocks noGrp="1"/>
          </p:cNvSpPr>
          <p:nvPr>
            <p:ph type="pic" idx="2"/>
          </p:nvPr>
        </p:nvSpPr>
        <p:spPr>
          <a:xfrm>
            <a:off x="7403653" y="0"/>
            <a:ext cx="4788347" cy="6318250"/>
          </a:xfrm>
          <a:prstGeom prst="rect">
            <a:avLst/>
          </a:prstGeom>
          <a:noFill/>
          <a:ln>
            <a:noFill/>
          </a:ln>
        </p:spPr>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32"/>
          <p:cNvPicPr preferRelativeResize="0"/>
          <p:nvPr/>
        </p:nvPicPr>
        <p:blipFill rotWithShape="1">
          <a:blip r:embed="rId17">
            <a:alphaModFix/>
          </a:blip>
          <a:srcRect/>
          <a:stretch/>
        </p:blipFill>
        <p:spPr>
          <a:xfrm>
            <a:off x="422238" y="331836"/>
            <a:ext cx="921725" cy="347711"/>
          </a:xfrm>
          <a:prstGeom prst="rect">
            <a:avLst/>
          </a:prstGeom>
          <a:noFill/>
          <a:ln>
            <a:noFill/>
          </a:ln>
        </p:spPr>
      </p:pic>
      <p:sp>
        <p:nvSpPr>
          <p:cNvPr id="7" name="Google Shape;7;p32"/>
          <p:cNvSpPr/>
          <p:nvPr/>
        </p:nvSpPr>
        <p:spPr>
          <a:xfrm>
            <a:off x="0" y="6318250"/>
            <a:ext cx="6096000" cy="539750"/>
          </a:xfrm>
          <a:prstGeom prst="rect">
            <a:avLst/>
          </a:prstGeom>
          <a:solidFill>
            <a:srgbClr val="F8F8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7F7F7F"/>
              </a:solidFill>
              <a:latin typeface="Quattrocento Sans"/>
              <a:ea typeface="Quattrocento Sans"/>
              <a:cs typeface="Quattrocento Sans"/>
              <a:sym typeface="Quattrocento Sans"/>
            </a:endParaRPr>
          </a:p>
        </p:txBody>
      </p:sp>
      <p:sp>
        <p:nvSpPr>
          <p:cNvPr id="8" name="Google Shape;8;p32"/>
          <p:cNvSpPr txBox="1"/>
          <p:nvPr/>
        </p:nvSpPr>
        <p:spPr>
          <a:xfrm>
            <a:off x="172499" y="6434237"/>
            <a:ext cx="463550"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fld id="{00000000-1234-1234-1234-123412341234}" type="slidenum">
              <a:rPr lang="en-US" sz="1400" b="0" i="0" u="none" strike="noStrike" cap="none">
                <a:solidFill>
                  <a:srgbClr val="A5A5A5"/>
                </a:solidFill>
                <a:latin typeface="Quattrocento Sans"/>
                <a:ea typeface="Quattrocento Sans"/>
                <a:cs typeface="Quattrocento Sans"/>
                <a:sym typeface="Quattrocento Sans"/>
              </a:rPr>
              <a:t>‹#›</a:t>
            </a:fld>
            <a:endParaRPr sz="4400" b="0" i="0" u="none" strike="noStrike" cap="none">
              <a:solidFill>
                <a:srgbClr val="A5A5A5"/>
              </a:solidFill>
              <a:latin typeface="Quattrocento Sans"/>
              <a:ea typeface="Quattrocento Sans"/>
              <a:cs typeface="Quattrocento Sans"/>
              <a:sym typeface="Quattrocento Sans"/>
            </a:endParaRPr>
          </a:p>
        </p:txBody>
      </p:sp>
      <p:cxnSp>
        <p:nvCxnSpPr>
          <p:cNvPr id="9" name="Google Shape;9;p32"/>
          <p:cNvCxnSpPr/>
          <p:nvPr/>
        </p:nvCxnSpPr>
        <p:spPr>
          <a:xfrm>
            <a:off x="775119" y="6442982"/>
            <a:ext cx="0" cy="290286"/>
          </a:xfrm>
          <a:prstGeom prst="straightConnector1">
            <a:avLst/>
          </a:prstGeom>
          <a:noFill/>
          <a:ln w="9525" cap="flat" cmpd="sng">
            <a:solidFill>
              <a:srgbClr val="D8D8D8">
                <a:alpha val="69803"/>
              </a:srgbClr>
            </a:solidFill>
            <a:prstDash val="solid"/>
            <a:miter lim="800000"/>
            <a:headEnd type="none" w="sm" len="sm"/>
            <a:tailEnd type="none" w="sm" len="sm"/>
          </a:ln>
        </p:spPr>
      </p:cxnSp>
      <p:pic>
        <p:nvPicPr>
          <p:cNvPr id="10" name="Google Shape;10;p32"/>
          <p:cNvPicPr preferRelativeResize="0"/>
          <p:nvPr/>
        </p:nvPicPr>
        <p:blipFill rotWithShape="1">
          <a:blip r:embed="rId18">
            <a:alphaModFix/>
          </a:blip>
          <a:srcRect/>
          <a:stretch/>
        </p:blipFill>
        <p:spPr>
          <a:xfrm>
            <a:off x="-1" y="-1"/>
            <a:ext cx="12192000" cy="689445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slow">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grpSp>
        <p:nvGrpSpPr>
          <p:cNvPr id="43" name="Google Shape;43;p1"/>
          <p:cNvGrpSpPr/>
          <p:nvPr/>
        </p:nvGrpSpPr>
        <p:grpSpPr>
          <a:xfrm>
            <a:off x="236027" y="243425"/>
            <a:ext cx="11719946" cy="6371150"/>
            <a:chOff x="236027" y="243425"/>
            <a:chExt cx="11719946" cy="6371150"/>
          </a:xfrm>
        </p:grpSpPr>
        <p:sp>
          <p:nvSpPr>
            <p:cNvPr id="44" name="Google Shape;44;p1"/>
            <p:cNvSpPr/>
            <p:nvPr/>
          </p:nvSpPr>
          <p:spPr>
            <a:xfrm>
              <a:off x="236027"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5" name="Google Shape;45;p1"/>
            <p:cNvSpPr/>
            <p:nvPr/>
          </p:nvSpPr>
          <p:spPr>
            <a:xfrm rot="10800000">
              <a:off x="11052693"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6" name="Google Shape;46;p1"/>
            <p:cNvSpPr/>
            <p:nvPr/>
          </p:nvSpPr>
          <p:spPr>
            <a:xfrm flipH="1">
              <a:off x="11052693"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7" name="Google Shape;47;p1"/>
            <p:cNvSpPr/>
            <p:nvPr/>
          </p:nvSpPr>
          <p:spPr>
            <a:xfrm rot="10800000" flipH="1">
              <a:off x="236027"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grpSp>
      <p:pic>
        <p:nvPicPr>
          <p:cNvPr id="48" name="Google Shape;48;p1"/>
          <p:cNvPicPr preferRelativeResize="0"/>
          <p:nvPr/>
        </p:nvPicPr>
        <p:blipFill>
          <a:blip r:embed="rId3"/>
          <a:srcRect/>
          <a:stretch/>
        </p:blipFill>
        <p:spPr>
          <a:xfrm>
            <a:off x="1" y="0"/>
            <a:ext cx="12318830" cy="6966177"/>
          </a:xfrm>
          <a:prstGeom prst="rect">
            <a:avLst/>
          </a:prstGeom>
          <a:noFill/>
          <a:ln>
            <a:noFill/>
          </a:ln>
        </p:spPr>
      </p:pic>
      <p:sp>
        <p:nvSpPr>
          <p:cNvPr id="49" name="Google Shape;49;p1"/>
          <p:cNvSpPr txBox="1"/>
          <p:nvPr/>
        </p:nvSpPr>
        <p:spPr>
          <a:xfrm>
            <a:off x="382057" y="6060224"/>
            <a:ext cx="4217985" cy="3795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i="0" u="none" strike="noStrike" cap="none" baseline="30000" dirty="0">
                <a:solidFill>
                  <a:schemeClr val="dk1"/>
                </a:solidFill>
                <a:latin typeface="Arial"/>
                <a:ea typeface="Arial"/>
                <a:cs typeface="Arial"/>
                <a:sym typeface="Arial"/>
              </a:rPr>
              <a:t>LESSON 6: OCTOBER 11</a:t>
            </a:r>
            <a:endParaRPr sz="2800" b="1" baseline="30000" dirty="0">
              <a:solidFill>
                <a:schemeClr val="dk1"/>
              </a:solidFill>
              <a:latin typeface="Arial"/>
              <a:ea typeface="Arial"/>
              <a:cs typeface="Arial"/>
              <a:sym typeface="Arial"/>
            </a:endParaRP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14"/>
          <p:cNvPicPr preferRelativeResize="0"/>
          <p:nvPr/>
        </p:nvPicPr>
        <p:blipFill rotWithShape="1">
          <a:blip r:embed="rId3">
            <a:alphaModFix/>
          </a:blip>
          <a:srcRect/>
          <a:stretch/>
        </p:blipFill>
        <p:spPr>
          <a:xfrm>
            <a:off x="-2383" y="-20859"/>
            <a:ext cx="12228583" cy="6915143"/>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5"/>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24" name="Google Shape;124;p15"/>
          <p:cNvSpPr txBox="1"/>
          <p:nvPr/>
        </p:nvSpPr>
        <p:spPr>
          <a:xfrm>
            <a:off x="849086" y="965505"/>
            <a:ext cx="10482943" cy="4163613"/>
          </a:xfrm>
          <a:prstGeom prst="rect">
            <a:avLst/>
          </a:prstGeom>
          <a:noFill/>
          <a:ln>
            <a:noFill/>
          </a:ln>
        </p:spPr>
        <p:txBody>
          <a:bodyPr spcFirstLastPara="1" wrap="square" lIns="91425" tIns="45700" rIns="91425" bIns="45700" anchor="t" anchorCtr="0">
            <a:noAutofit/>
          </a:bodyPr>
          <a:lstStyle/>
          <a:p>
            <a:pPr algn="just"/>
            <a:r>
              <a:rPr lang="en-US" sz="2800" dirty="0">
                <a:effectLst/>
                <a:latin typeface="Arial" panose="020B0604020202020204" pitchFamily="34" charset="0"/>
              </a:rPr>
              <a:t>During a church school class entitled “The Christian Home in a Modern World,” the class was invited to explore current beliefs and practices that shape the future. The comment was made by a member that “Children today have no home training!” Despite the robust discussion, there is evidence that this may be the trend. Parents and other guardians have a responsibility to intentionally teach children positive healthy life skills.</a:t>
            </a: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18" descr="LFS PP Slide Case Study.jpg"/>
          <p:cNvPicPr preferRelativeResize="0"/>
          <p:nvPr/>
        </p:nvPicPr>
        <p:blipFill rotWithShape="1">
          <a:blip r:embed="rId3">
            <a:alphaModFix/>
          </a:blip>
          <a:srcRect/>
          <a:stretch/>
        </p:blipFill>
        <p:spPr>
          <a:xfrm>
            <a:off x="-35864" y="0"/>
            <a:ext cx="12227864" cy="6914737"/>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6" name="Google Shape;136;p22"/>
          <p:cNvSpPr txBox="1"/>
          <p:nvPr/>
        </p:nvSpPr>
        <p:spPr>
          <a:xfrm>
            <a:off x="701524" y="3531810"/>
            <a:ext cx="24915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4400">
              <a:solidFill>
                <a:schemeClr val="dk1"/>
              </a:solidFill>
              <a:latin typeface="Quattrocento Sans"/>
              <a:ea typeface="Quattrocento Sans"/>
              <a:cs typeface="Quattrocento Sans"/>
              <a:sym typeface="Quattrocento Sans"/>
            </a:endParaRPr>
          </a:p>
        </p:txBody>
      </p:sp>
      <p:sp>
        <p:nvSpPr>
          <p:cNvPr id="2" name="TextBox 1"/>
          <p:cNvSpPr txBox="1"/>
          <p:nvPr/>
        </p:nvSpPr>
        <p:spPr>
          <a:xfrm>
            <a:off x="1042333" y="910144"/>
            <a:ext cx="10171731" cy="3108543"/>
          </a:xfrm>
          <a:prstGeom prst="rect">
            <a:avLst/>
          </a:prstGeom>
          <a:noFill/>
        </p:spPr>
        <p:txBody>
          <a:bodyPr wrap="square" rtlCol="0">
            <a:spAutoFit/>
          </a:bodyPr>
          <a:lstStyle/>
          <a:p>
            <a:pPr algn="just"/>
            <a:r>
              <a:rPr lang="en-US" sz="2800" dirty="0">
                <a:solidFill>
                  <a:srgbClr val="222222"/>
                </a:solidFill>
                <a:effectLst/>
                <a:latin typeface="Arial" panose="020B0604020202020204" pitchFamily="34" charset="0"/>
              </a:rPr>
              <a:t>Extensive longitudinal and cross-sectional studies demonstrate that church involvement and youth training programs provide significant psychological, social, and physical benefits for adolescents. Reports indicate that regular religious participation acts as a “protective buffer,” reducing the likelihood of depression by 12%, illicit drug use by 33%, and risky sexual behavior by 30-40%. </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3" name="Google Shape;141;p24" descr="LFS PP Slide Life Application.jpg">
            <a:extLst>
              <a:ext uri="{FF2B5EF4-FFF2-40B4-BE49-F238E27FC236}">
                <a16:creationId xmlns:a16="http://schemas.microsoft.com/office/drawing/2014/main" id="{375B2FE4-AB01-CB47-8ED5-030DFF1A369B}"/>
              </a:ext>
            </a:extLst>
          </p:cNvPr>
          <p:cNvPicPr preferRelativeResize="0"/>
          <p:nvPr/>
        </p:nvPicPr>
        <p:blipFill rotWithShape="1">
          <a:blip r:embed="rId3">
            <a:alphaModFix/>
          </a:blip>
          <a:srcRect/>
          <a:stretch/>
        </p:blipFill>
        <p:spPr>
          <a:xfrm>
            <a:off x="-1" y="-12267"/>
            <a:ext cx="12192001" cy="6894457"/>
          </a:xfrm>
          <a:prstGeom prst="rect">
            <a:avLst/>
          </a:prstGeom>
          <a:noFill/>
          <a:ln>
            <a:noFill/>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02237" y="1198176"/>
            <a:ext cx="10183712" cy="2677656"/>
          </a:xfrm>
          <a:prstGeom prst="rect">
            <a:avLst/>
          </a:prstGeom>
          <a:noFill/>
        </p:spPr>
        <p:txBody>
          <a:bodyPr wrap="square" rtlCol="0">
            <a:spAutoFit/>
          </a:bodyPr>
          <a:lstStyle/>
          <a:p>
            <a:pPr algn="just"/>
            <a:r>
              <a:rPr lang="en-US" sz="2800" dirty="0">
                <a:solidFill>
                  <a:srgbClr val="222222"/>
                </a:solidFill>
                <a:effectLst/>
                <a:latin typeface="Arial" panose="020B0604020202020204" pitchFamily="34" charset="0"/>
              </a:rPr>
              <a:t>Parenting in modern society is difficult. This can be considerably more concerning with  increased exposure to unhealthy and inappropriate media and imagery. However, the church has the opportunity to supplement the needs of families and provide a model for a healthy and successful future for young people. </a:t>
            </a:r>
          </a:p>
        </p:txBody>
      </p:sp>
    </p:spTree>
    <p:extLst>
      <p:ext uri="{BB962C8B-B14F-4D97-AF65-F5344CB8AC3E}">
        <p14:creationId xmlns:p14="http://schemas.microsoft.com/office/powerpoint/2010/main" val="2509352106"/>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6;p27" descr="LFS PP Slide Questions.jpg"/>
          <p:cNvPicPr preferRelativeResize="0"/>
          <p:nvPr/>
        </p:nvPicPr>
        <p:blipFill rotWithShape="1">
          <a:blip r:embed="rId2">
            <a:alphaModFix/>
          </a:blip>
          <a:srcRect/>
          <a:stretch/>
        </p:blipFill>
        <p:spPr>
          <a:xfrm>
            <a:off x="3087" y="3726"/>
            <a:ext cx="12176818" cy="6885871"/>
          </a:xfrm>
          <a:prstGeom prst="rect">
            <a:avLst/>
          </a:prstGeom>
          <a:noFill/>
          <a:ln>
            <a:noFill/>
          </a:ln>
        </p:spPr>
      </p:pic>
    </p:spTree>
    <p:extLst>
      <p:ext uri="{BB962C8B-B14F-4D97-AF65-F5344CB8AC3E}">
        <p14:creationId xmlns:p14="http://schemas.microsoft.com/office/powerpoint/2010/main" val="3649382790"/>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1;p28"/>
          <p:cNvSpPr txBox="1"/>
          <p:nvPr/>
        </p:nvSpPr>
        <p:spPr>
          <a:xfrm>
            <a:off x="798286" y="1209987"/>
            <a:ext cx="10559143" cy="954067"/>
          </a:xfrm>
          <a:prstGeom prst="rect">
            <a:avLst/>
          </a:prstGeom>
          <a:noFill/>
          <a:ln>
            <a:noFill/>
          </a:ln>
        </p:spPr>
        <p:txBody>
          <a:bodyPr spcFirstLastPara="1" wrap="square" lIns="91425" tIns="45700" rIns="91425" bIns="45700" anchor="t" anchorCtr="0">
            <a:spAutoFit/>
          </a:bodyPr>
          <a:lstStyle/>
          <a:p>
            <a:pPr marL="465138" indent="-465138" algn="just"/>
            <a:r>
              <a:rPr lang="en-US" sz="2800" dirty="0">
                <a:effectLst/>
                <a:latin typeface="Arial" panose="020B0604020202020204" pitchFamily="34" charset="0"/>
              </a:rPr>
              <a:t>1.	What goals has your church set regarding building ministries surrounding children, youth, and young adults?</a:t>
            </a:r>
          </a:p>
        </p:txBody>
      </p:sp>
    </p:spTree>
    <p:extLst>
      <p:ext uri="{BB962C8B-B14F-4D97-AF65-F5344CB8AC3E}">
        <p14:creationId xmlns:p14="http://schemas.microsoft.com/office/powerpoint/2010/main" val="1772016108"/>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1;p28"/>
          <p:cNvSpPr txBox="1"/>
          <p:nvPr/>
        </p:nvSpPr>
        <p:spPr>
          <a:xfrm>
            <a:off x="798286" y="1209987"/>
            <a:ext cx="10559143" cy="954067"/>
          </a:xfrm>
          <a:prstGeom prst="rect">
            <a:avLst/>
          </a:prstGeom>
          <a:noFill/>
          <a:ln>
            <a:noFill/>
          </a:ln>
        </p:spPr>
        <p:txBody>
          <a:bodyPr spcFirstLastPara="1" wrap="square" lIns="91425" tIns="45700" rIns="91425" bIns="45700" anchor="t" anchorCtr="0">
            <a:spAutoFit/>
          </a:bodyPr>
          <a:lstStyle/>
          <a:p>
            <a:pPr marL="465138" indent="-465138" algn="just"/>
            <a:r>
              <a:rPr lang="en-US" sz="2800" dirty="0">
                <a:effectLst/>
                <a:latin typeface="Arial" panose="020B0604020202020204" pitchFamily="34" charset="0"/>
              </a:rPr>
              <a:t>2.	How can your church support parents and other adults in teaching young people life skills? </a:t>
            </a:r>
          </a:p>
        </p:txBody>
      </p:sp>
    </p:spTree>
    <p:extLst>
      <p:ext uri="{BB962C8B-B14F-4D97-AF65-F5344CB8AC3E}">
        <p14:creationId xmlns:p14="http://schemas.microsoft.com/office/powerpoint/2010/main" val="3850133611"/>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1;p28">
            <a:extLst>
              <a:ext uri="{FF2B5EF4-FFF2-40B4-BE49-F238E27FC236}">
                <a16:creationId xmlns:a16="http://schemas.microsoft.com/office/drawing/2014/main" id="{16ADE740-7A09-3348-8699-B9F0169572B0}"/>
              </a:ext>
            </a:extLst>
          </p:cNvPr>
          <p:cNvSpPr txBox="1"/>
          <p:nvPr/>
        </p:nvSpPr>
        <p:spPr>
          <a:xfrm>
            <a:off x="798286" y="1209987"/>
            <a:ext cx="10559143" cy="1384954"/>
          </a:xfrm>
          <a:prstGeom prst="rect">
            <a:avLst/>
          </a:prstGeom>
          <a:noFill/>
          <a:ln>
            <a:noFill/>
          </a:ln>
        </p:spPr>
        <p:txBody>
          <a:bodyPr spcFirstLastPara="1" wrap="square" lIns="91425" tIns="45700" rIns="91425" bIns="45700" anchor="t" anchorCtr="0">
            <a:spAutoFit/>
          </a:bodyPr>
          <a:lstStyle/>
          <a:p>
            <a:pPr marL="465138" indent="-465138" algn="just"/>
            <a:r>
              <a:rPr lang="en-US" sz="2800" dirty="0">
                <a:effectLst/>
                <a:latin typeface="Arial" panose="020B0604020202020204" pitchFamily="34" charset="0"/>
              </a:rPr>
              <a:t>3.	Explore new ways to engage the community and build an intergenerational church that honors all ages and develops creative ways to grow the kingdom of God. </a:t>
            </a:r>
          </a:p>
        </p:txBody>
      </p:sp>
    </p:spTree>
    <p:extLst>
      <p:ext uri="{BB962C8B-B14F-4D97-AF65-F5344CB8AC3E}">
        <p14:creationId xmlns:p14="http://schemas.microsoft.com/office/powerpoint/2010/main" val="927145508"/>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5" name="Google Shape;55;p2"/>
          <p:cNvSpPr txBox="1"/>
          <p:nvPr/>
        </p:nvSpPr>
        <p:spPr>
          <a:xfrm>
            <a:off x="830481" y="556381"/>
            <a:ext cx="10531038" cy="4247276"/>
          </a:xfrm>
          <a:prstGeom prst="rect">
            <a:avLst/>
          </a:prstGeom>
          <a:noFill/>
          <a:ln>
            <a:noFill/>
          </a:ln>
        </p:spPr>
        <p:txBody>
          <a:bodyPr spcFirstLastPara="1" wrap="square" lIns="91425" tIns="45700" rIns="91425" bIns="45700" anchor="t" anchorCtr="0">
            <a:spAutoFit/>
          </a:bodyPr>
          <a:lstStyle/>
          <a:p>
            <a:pPr algn="ctr"/>
            <a:r>
              <a:rPr lang="en-US" sz="6600" b="1" dirty="0">
                <a:effectLst/>
                <a:latin typeface="Arial" panose="020B0604020202020204" pitchFamily="34" charset="0"/>
                <a:cs typeface="Arial" panose="020B0604020202020204" pitchFamily="34" charset="0"/>
              </a:rPr>
              <a:t>God</a:t>
            </a:r>
            <a:r>
              <a:rPr lang="en-US" sz="6600" b="1" dirty="0">
                <a:latin typeface="Arial" panose="020B0604020202020204" pitchFamily="34" charset="0"/>
                <a:cs typeface="Arial" panose="020B0604020202020204" pitchFamily="34" charset="0"/>
              </a:rPr>
              <a:t> </a:t>
            </a:r>
            <a:r>
              <a:rPr lang="en-US" sz="6600" b="1" dirty="0">
                <a:effectLst/>
                <a:latin typeface="Arial" panose="020B0604020202020204" pitchFamily="34" charset="0"/>
                <a:cs typeface="Arial" panose="020B0604020202020204" pitchFamily="34" charset="0"/>
              </a:rPr>
              <a:t>Works</a:t>
            </a:r>
            <a:r>
              <a:rPr lang="en-US" sz="6600" b="1" dirty="0">
                <a:latin typeface="Arial" panose="020B0604020202020204" pitchFamily="34" charset="0"/>
                <a:cs typeface="Arial" panose="020B0604020202020204" pitchFamily="34" charset="0"/>
              </a:rPr>
              <a:t> </a:t>
            </a:r>
            <a:r>
              <a:rPr lang="en-US" sz="6600" b="1" dirty="0">
                <a:effectLst/>
                <a:latin typeface="Arial" panose="020B0604020202020204" pitchFamily="34" charset="0"/>
                <a:cs typeface="Arial" panose="020B0604020202020204" pitchFamily="34" charset="0"/>
              </a:rPr>
              <a:t>Despite Evil</a:t>
            </a:r>
            <a:endParaRPr lang="en-US" sz="6600" b="1" spc="-150" dirty="0">
              <a:solidFill>
                <a:schemeClr val="dk2"/>
              </a:solidFill>
              <a:latin typeface="Arial" panose="020B0604020202020204" pitchFamily="34" charset="0"/>
              <a:ea typeface="Quattrocento Sans"/>
              <a:cs typeface="Arial" panose="020B0604020202020204" pitchFamily="34" charset="0"/>
              <a:sym typeface="Quattrocento Sans"/>
            </a:endParaRPr>
          </a:p>
          <a:p>
            <a:r>
              <a:rPr lang="en-US" sz="2800" b="1" spc="-150" dirty="0">
                <a:solidFill>
                  <a:schemeClr val="dk2"/>
                </a:solidFill>
                <a:latin typeface="Arial" panose="020B0604020202020204" pitchFamily="34" charset="0"/>
                <a:ea typeface="Quattrocento Sans"/>
                <a:cs typeface="Arial" panose="020B0604020202020204" pitchFamily="34" charset="0"/>
                <a:sym typeface="Quattrocento Sans"/>
              </a:rPr>
              <a:t>Focus Scripture: </a:t>
            </a:r>
            <a:r>
              <a:rPr lang="en-US" sz="2800" spc="-150" dirty="0">
                <a:latin typeface="Arial" panose="020B0604020202020204" pitchFamily="34" charset="0"/>
                <a:cs typeface="Arial" panose="020B0604020202020204" pitchFamily="34" charset="0"/>
              </a:rPr>
              <a:t> </a:t>
            </a:r>
            <a:r>
              <a:rPr lang="en-US" sz="2800" dirty="0">
                <a:effectLst/>
                <a:latin typeface="Arial" panose="020B0604020202020204" pitchFamily="34" charset="0"/>
                <a:cs typeface="Arial" panose="020B0604020202020204" pitchFamily="34" charset="0"/>
              </a:rPr>
              <a:t> Judges 2:6-15</a:t>
            </a:r>
          </a:p>
          <a:p>
            <a:endParaRPr lang="en-US" sz="2800" dirty="0">
              <a:effectLst/>
              <a:latin typeface="Arial" panose="020B0604020202020204" pitchFamily="34" charset="0"/>
              <a:cs typeface="Arial" panose="020B0604020202020204" pitchFamily="34" charset="0"/>
            </a:endParaRPr>
          </a:p>
          <a:p>
            <a:pPr algn="ctr"/>
            <a:r>
              <a:rPr lang="en-US" sz="2800" b="1" dirty="0">
                <a:effectLst/>
                <a:latin typeface="Arial" panose="020B0604020202020204" pitchFamily="34" charset="0"/>
                <a:cs typeface="Arial" panose="020B0604020202020204" pitchFamily="34" charset="0"/>
              </a:rPr>
              <a:t>Key Verse: </a:t>
            </a:r>
            <a:r>
              <a:rPr lang="en-US" sz="2800" dirty="0">
                <a:effectLst/>
                <a:latin typeface="Arial" panose="020B0604020202020204" pitchFamily="34" charset="0"/>
                <a:cs typeface="Arial" panose="020B0604020202020204" pitchFamily="34" charset="0"/>
              </a:rPr>
              <a:t>(Jesus) said to him the third time, “Simon, son of John, do you love me?” Peter felt hurt because he said to him the third time, “Do you love me?” And he said to him, “Lord, you know everything; you know that I love you.” Jesus said to him, “Feed my sheep.” John 21:17</a:t>
            </a:r>
          </a:p>
        </p:txBody>
      </p:sp>
      <p:sp>
        <p:nvSpPr>
          <p:cNvPr id="54" name="Google Shape;54;p2"/>
          <p:cNvSpPr txBox="1"/>
          <p:nvPr/>
        </p:nvSpPr>
        <p:spPr>
          <a:xfrm>
            <a:off x="1016000" y="556381"/>
            <a:ext cx="1846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30"/>
          <p:cNvPicPr preferRelativeResize="0"/>
          <p:nvPr/>
        </p:nvPicPr>
        <p:blipFill rotWithShape="1">
          <a:blip r:embed="rId3">
            <a:alphaModFix/>
          </a:blip>
          <a:srcRect/>
          <a:stretch/>
        </p:blipFill>
        <p:spPr>
          <a:xfrm>
            <a:off x="0" y="-22616"/>
            <a:ext cx="12231690" cy="6916901"/>
          </a:xfrm>
          <a:prstGeom prst="rect">
            <a:avLst/>
          </a:prstGeom>
          <a:noFill/>
          <a:ln>
            <a:noFill/>
          </a:ln>
        </p:spPr>
      </p:pic>
    </p:spTree>
    <p:extLst>
      <p:ext uri="{BB962C8B-B14F-4D97-AF65-F5344CB8AC3E}">
        <p14:creationId xmlns:p14="http://schemas.microsoft.com/office/powerpoint/2010/main" val="4037986901"/>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1"/>
          <p:cNvSpPr/>
          <p:nvPr/>
        </p:nvSpPr>
        <p:spPr>
          <a:xfrm>
            <a:off x="5952000" y="1708725"/>
            <a:ext cx="288000" cy="62627"/>
          </a:xfrm>
          <a:prstGeom prst="roundRect">
            <a:avLst>
              <a:gd name="adj" fmla="val 9388"/>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Open Sans"/>
              <a:ea typeface="Open Sans"/>
              <a:cs typeface="Open Sans"/>
              <a:sym typeface="Open Sans"/>
            </a:endParaRPr>
          </a:p>
        </p:txBody>
      </p:sp>
      <p:sp>
        <p:nvSpPr>
          <p:cNvPr id="167" name="Google Shape;167;p31"/>
          <p:cNvSpPr txBox="1"/>
          <p:nvPr/>
        </p:nvSpPr>
        <p:spPr>
          <a:xfrm>
            <a:off x="774325" y="717248"/>
            <a:ext cx="10559143" cy="5632271"/>
          </a:xfrm>
          <a:prstGeom prst="rect">
            <a:avLst/>
          </a:prstGeom>
          <a:noFill/>
          <a:ln>
            <a:noFill/>
          </a:ln>
        </p:spPr>
        <p:txBody>
          <a:bodyPr spcFirstLastPara="1" wrap="square" lIns="91425" tIns="45700" rIns="91425" bIns="45700" anchor="t" anchorCtr="0">
            <a:spAutoFit/>
          </a:bodyPr>
          <a:lstStyle/>
          <a:p>
            <a:pPr algn="just"/>
            <a:r>
              <a:rPr lang="en-US" sz="2400" b="1" dirty="0">
                <a:effectLst/>
                <a:latin typeface="Arial" panose="020B0604020202020204" pitchFamily="34" charset="0"/>
              </a:rPr>
              <a:t>Closing Hymn: </a:t>
            </a:r>
            <a:r>
              <a:rPr lang="en-US" sz="2400" i="1" dirty="0">
                <a:effectLst/>
                <a:latin typeface="Arial" panose="020B0604020202020204" pitchFamily="34" charset="0"/>
              </a:rPr>
              <a:t>African American Heritage Hymnal</a:t>
            </a:r>
            <a:r>
              <a:rPr lang="en-US" sz="2400" dirty="0">
                <a:effectLst/>
                <a:latin typeface="Arial" panose="020B0604020202020204" pitchFamily="34" charset="0"/>
              </a:rPr>
              <a:t> #577, “I Really Love the Lord”</a:t>
            </a:r>
          </a:p>
          <a:p>
            <a:pPr algn="just"/>
            <a:endParaRPr lang="en-US" sz="2400" dirty="0">
              <a:effectLst/>
              <a:latin typeface="Arial" panose="020B0604020202020204" pitchFamily="34" charset="0"/>
            </a:endParaRPr>
          </a:p>
          <a:p>
            <a:pPr algn="just"/>
            <a:r>
              <a:rPr lang="en-US" sz="2400" b="1" dirty="0">
                <a:effectLst/>
                <a:latin typeface="Arial" panose="020B0604020202020204" pitchFamily="34" charset="0"/>
              </a:rPr>
              <a:t>Closing Prayer: </a:t>
            </a:r>
            <a:r>
              <a:rPr lang="en-US" sz="2400" dirty="0">
                <a:effectLst/>
                <a:latin typeface="Arial" panose="020B0604020202020204" pitchFamily="34" charset="0"/>
              </a:rPr>
              <a:t>“Thou my everlasting portion, more than friend or life to me. All along my pilgrim journey, Savior let me walk with thee.” Lord, we pray for the extension of your hand to lead and guide us throughout this journey called life. Give us wisdom and understanding that we must be close to you and that everything we say and do should be committed to you. Lord, give us the strength to resist all distractions and temptations while overcoming the barriers and attacks that may come our way. We pray for a disciplined spirit that is not lured by our weaknesses of the flesh, but instead we are strengthened and empowered through your Holy Spirit. All these things we pray in the precious name of our Lord Jesus the Christ. Amen.</a:t>
            </a:r>
          </a:p>
          <a:p>
            <a:pPr algn="just"/>
            <a:endParaRPr lang="en-US" sz="2400" dirty="0">
              <a:effectLst/>
              <a:latin typeface="Arial" panose="020B0604020202020204" pitchFamily="34" charset="0"/>
            </a:endParaRPr>
          </a:p>
          <a:p>
            <a:r>
              <a:rPr lang="en-US" sz="2400" dirty="0">
                <a:effectLst/>
                <a:latin typeface="Arial" panose="020B0604020202020204" pitchFamily="34" charset="0"/>
              </a:rPr>
              <a:t>Verse from “Close to Thee” – AMEC Hymnal #396</a:t>
            </a:r>
          </a:p>
        </p:txBody>
      </p:sp>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3"/>
          <p:cNvSpPr txBox="1"/>
          <p:nvPr/>
        </p:nvSpPr>
        <p:spPr>
          <a:xfrm>
            <a:off x="932682" y="1343357"/>
            <a:ext cx="10317926" cy="5047495"/>
          </a:xfrm>
          <a:prstGeom prst="rect">
            <a:avLst/>
          </a:prstGeom>
          <a:noFill/>
          <a:ln>
            <a:noFill/>
          </a:ln>
        </p:spPr>
        <p:txBody>
          <a:bodyPr spcFirstLastPara="1" wrap="square" lIns="91425" tIns="45700" rIns="91425" bIns="45700" anchor="t" anchorCtr="0">
            <a:spAutoFit/>
          </a:bodyPr>
          <a:lstStyle/>
          <a:p>
            <a:pPr marL="465138" indent="-465138" algn="just"/>
            <a:r>
              <a:rPr lang="en-US" sz="2300" dirty="0">
                <a:solidFill>
                  <a:schemeClr val="bg2"/>
                </a:solidFill>
                <a:effectLst/>
                <a:latin typeface="Arial" panose="020B0604020202020204" pitchFamily="34" charset="0"/>
              </a:rPr>
              <a:t>6 	When Joshua dismissed the people, the Israelites all went to their own inheritances to take possession of the land.</a:t>
            </a:r>
          </a:p>
          <a:p>
            <a:pPr marL="465138" indent="-465138" algn="just"/>
            <a:r>
              <a:rPr lang="en-US" sz="2300" dirty="0">
                <a:solidFill>
                  <a:schemeClr val="bg2"/>
                </a:solidFill>
                <a:effectLst/>
                <a:latin typeface="Arial" panose="020B0604020202020204" pitchFamily="34" charset="0"/>
              </a:rPr>
              <a:t>7 	The people served the Lord all the days of Joshua and all the days of the elders who outlived Joshua, who had seen all the great work that the Lord had done for Israel.</a:t>
            </a:r>
          </a:p>
          <a:p>
            <a:pPr marL="465138" indent="-465138" algn="just"/>
            <a:r>
              <a:rPr lang="en-US" sz="2300" dirty="0">
                <a:solidFill>
                  <a:schemeClr val="bg2"/>
                </a:solidFill>
                <a:effectLst/>
                <a:latin typeface="Arial" panose="020B0604020202020204" pitchFamily="34" charset="0"/>
              </a:rPr>
              <a:t>8 	Joshua son of Nun, the servant of the Lord, died at the age of one hundred ten years.</a:t>
            </a:r>
          </a:p>
          <a:p>
            <a:pPr marL="465138" indent="-465138" algn="just"/>
            <a:r>
              <a:rPr lang="en-US" sz="2300" dirty="0">
                <a:solidFill>
                  <a:schemeClr val="bg2"/>
                </a:solidFill>
                <a:effectLst/>
                <a:latin typeface="Arial" panose="020B0604020202020204" pitchFamily="34" charset="0"/>
              </a:rPr>
              <a:t>9 	So they buried him within the bounds of his inheritance in </a:t>
            </a:r>
            <a:r>
              <a:rPr lang="en-US" sz="2300" dirty="0" err="1">
                <a:solidFill>
                  <a:schemeClr val="bg2"/>
                </a:solidFill>
                <a:effectLst/>
                <a:latin typeface="Arial" panose="020B0604020202020204" pitchFamily="34" charset="0"/>
              </a:rPr>
              <a:t>Timnath-heres</a:t>
            </a:r>
            <a:r>
              <a:rPr lang="en-US" sz="2300" dirty="0">
                <a:solidFill>
                  <a:schemeClr val="bg2"/>
                </a:solidFill>
                <a:effectLst/>
                <a:latin typeface="Arial" panose="020B0604020202020204" pitchFamily="34" charset="0"/>
              </a:rPr>
              <a:t>, in the hill country of Ephraim, north of Mount </a:t>
            </a:r>
            <a:r>
              <a:rPr lang="en-US" sz="2300" dirty="0" err="1">
                <a:solidFill>
                  <a:schemeClr val="bg2"/>
                </a:solidFill>
                <a:effectLst/>
                <a:latin typeface="Arial" panose="020B0604020202020204" pitchFamily="34" charset="0"/>
              </a:rPr>
              <a:t>Gaash</a:t>
            </a:r>
            <a:r>
              <a:rPr lang="en-US" sz="2300" dirty="0">
                <a:solidFill>
                  <a:schemeClr val="bg2"/>
                </a:solidFill>
                <a:effectLst/>
                <a:latin typeface="Arial" panose="020B0604020202020204" pitchFamily="34" charset="0"/>
              </a:rPr>
              <a:t>.</a:t>
            </a:r>
          </a:p>
          <a:p>
            <a:pPr marL="465138" indent="-465138" algn="just"/>
            <a:r>
              <a:rPr lang="en-US" sz="2300" dirty="0">
                <a:solidFill>
                  <a:schemeClr val="bg2"/>
                </a:solidFill>
                <a:effectLst/>
                <a:latin typeface="Arial" panose="020B0604020202020204" pitchFamily="34" charset="0"/>
              </a:rPr>
              <a:t>10	Moreover, that whole generation was gathered to their ancestors, and another generation grew up after them who did not know the Lord or the work that he had done for Israel.</a:t>
            </a:r>
          </a:p>
          <a:p>
            <a:pPr marL="465138" indent="-465138" algn="just"/>
            <a:r>
              <a:rPr lang="en-US" sz="2300" dirty="0">
                <a:solidFill>
                  <a:schemeClr val="bg2"/>
                </a:solidFill>
                <a:effectLst/>
                <a:latin typeface="Arial" panose="020B0604020202020204" pitchFamily="34" charset="0"/>
              </a:rPr>
              <a:t>11	Then the Israelites did what was evil in the sight of the Lord and served the Baals,</a:t>
            </a:r>
          </a:p>
        </p:txBody>
      </p:sp>
      <p:sp>
        <p:nvSpPr>
          <p:cNvPr id="61" name="Google Shape;61;p3"/>
          <p:cNvSpPr txBox="1"/>
          <p:nvPr/>
        </p:nvSpPr>
        <p:spPr>
          <a:xfrm>
            <a:off x="654906" y="697067"/>
            <a:ext cx="10873479" cy="646290"/>
          </a:xfrm>
          <a:prstGeom prst="rect">
            <a:avLst/>
          </a:prstGeom>
          <a:noFill/>
          <a:ln>
            <a:noFill/>
          </a:ln>
        </p:spPr>
        <p:txBody>
          <a:bodyPr spcFirstLastPara="1" wrap="square" lIns="91425" tIns="45700" rIns="91425" bIns="45700" anchor="t" anchorCtr="0">
            <a:spAutoFit/>
          </a:bodyPr>
          <a:lstStyle/>
          <a:p>
            <a:pPr algn="ctr"/>
            <a:r>
              <a:rPr lang="en-US" sz="3600" b="1" dirty="0">
                <a:solidFill>
                  <a:schemeClr val="bg2"/>
                </a:solidFill>
                <a:effectLst/>
                <a:latin typeface="Arial" panose="020B0604020202020204" pitchFamily="34" charset="0"/>
                <a:cs typeface="Arial" panose="020B0604020202020204" pitchFamily="34" charset="0"/>
              </a:rPr>
              <a:t>Judges 2:6-15 (NRSV UE)</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0;p3">
            <a:extLst>
              <a:ext uri="{FF2B5EF4-FFF2-40B4-BE49-F238E27FC236}">
                <a16:creationId xmlns:a16="http://schemas.microsoft.com/office/drawing/2014/main" id="{4D29F17C-88E5-0595-93F0-6652AC126263}"/>
              </a:ext>
            </a:extLst>
          </p:cNvPr>
          <p:cNvSpPr txBox="1"/>
          <p:nvPr/>
        </p:nvSpPr>
        <p:spPr>
          <a:xfrm>
            <a:off x="937037" y="762908"/>
            <a:ext cx="10317926" cy="3477835"/>
          </a:xfrm>
          <a:prstGeom prst="rect">
            <a:avLst/>
          </a:prstGeom>
          <a:noFill/>
          <a:ln>
            <a:noFill/>
          </a:ln>
        </p:spPr>
        <p:txBody>
          <a:bodyPr spcFirstLastPara="1" wrap="square" lIns="91425" tIns="45700" rIns="91425" bIns="45700" anchor="t" anchorCtr="0">
            <a:spAutoFit/>
          </a:bodyPr>
          <a:lstStyle/>
          <a:p>
            <a:pPr marL="465138" indent="-465138" algn="just"/>
            <a:r>
              <a:rPr lang="en-US" sz="2000" dirty="0">
                <a:solidFill>
                  <a:schemeClr val="bg2"/>
                </a:solidFill>
                <a:effectLst/>
                <a:latin typeface="Arial" panose="020B0604020202020204" pitchFamily="34" charset="0"/>
              </a:rPr>
              <a:t>12	and they abandoned the Lord, the God of their ancestors, who had brought them out of the land of Egypt; they followed other gods, from among the gods of the peoples who were all around them and bowed down to them, and they provoked the Lord to anger.</a:t>
            </a:r>
          </a:p>
          <a:p>
            <a:pPr marL="465138" indent="-465138" algn="just"/>
            <a:r>
              <a:rPr lang="en-US" sz="2000" dirty="0">
                <a:solidFill>
                  <a:schemeClr val="bg2"/>
                </a:solidFill>
                <a:effectLst/>
                <a:latin typeface="Arial" panose="020B0604020202020204" pitchFamily="34" charset="0"/>
              </a:rPr>
              <a:t>13	They abandoned the Lord and served Baal and the </a:t>
            </a:r>
            <a:r>
              <a:rPr lang="en-US" sz="2000" dirty="0" err="1">
                <a:solidFill>
                  <a:schemeClr val="bg2"/>
                </a:solidFill>
                <a:effectLst/>
                <a:latin typeface="Arial" panose="020B0604020202020204" pitchFamily="34" charset="0"/>
              </a:rPr>
              <a:t>Astartes</a:t>
            </a:r>
            <a:r>
              <a:rPr lang="en-US" sz="2000" dirty="0">
                <a:solidFill>
                  <a:schemeClr val="bg2"/>
                </a:solidFill>
                <a:effectLst/>
                <a:latin typeface="Arial" panose="020B0604020202020204" pitchFamily="34" charset="0"/>
              </a:rPr>
              <a:t>.</a:t>
            </a:r>
          </a:p>
          <a:p>
            <a:pPr marL="465138" indent="-465138" algn="just"/>
            <a:r>
              <a:rPr lang="en-US" sz="2000" dirty="0">
                <a:solidFill>
                  <a:schemeClr val="bg2"/>
                </a:solidFill>
                <a:effectLst/>
                <a:latin typeface="Arial" panose="020B0604020202020204" pitchFamily="34" charset="0"/>
              </a:rPr>
              <a:t>14	So the anger of the Lord was kindled against Israel, and he gave them over to plunderers who plundered them, and he sold them into the power of their enemies all around, so that they could no longer withstand their enemies.</a:t>
            </a:r>
          </a:p>
          <a:p>
            <a:pPr marL="465138" indent="-465138" algn="just"/>
            <a:r>
              <a:rPr lang="en-US" sz="2000" dirty="0">
                <a:solidFill>
                  <a:schemeClr val="bg2"/>
                </a:solidFill>
                <a:effectLst/>
                <a:latin typeface="Arial" panose="020B0604020202020204" pitchFamily="34" charset="0"/>
              </a:rPr>
              <a:t>15	Whenever they marched out, the hand of the Lord was against them to bring misfortune, as the Lord had warned them and sworn to them, and they were in great distress.</a:t>
            </a:r>
          </a:p>
        </p:txBody>
      </p:sp>
    </p:spTree>
    <p:extLst>
      <p:ext uri="{BB962C8B-B14F-4D97-AF65-F5344CB8AC3E}">
        <p14:creationId xmlns:p14="http://schemas.microsoft.com/office/powerpoint/2010/main" val="2763170876"/>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6"/>
          <p:cNvSpPr txBox="1"/>
          <p:nvPr/>
        </p:nvSpPr>
        <p:spPr>
          <a:xfrm>
            <a:off x="4140975" y="3587128"/>
            <a:ext cx="138016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Quattrocento Sans"/>
                <a:ea typeface="Quattrocento Sans"/>
                <a:cs typeface="Quattrocento Sans"/>
                <a:sym typeface="Quattrocento Sans"/>
              </a:rPr>
              <a:t>Your title here</a:t>
            </a:r>
            <a:endParaRPr/>
          </a:p>
        </p:txBody>
      </p:sp>
      <p:sp>
        <p:nvSpPr>
          <p:cNvPr id="77" name="Google Shape;77;p6"/>
          <p:cNvSpPr txBox="1"/>
          <p:nvPr/>
        </p:nvSpPr>
        <p:spPr>
          <a:xfrm>
            <a:off x="816437" y="1109546"/>
            <a:ext cx="10613282" cy="4832052"/>
          </a:xfrm>
          <a:prstGeom prst="rect">
            <a:avLst/>
          </a:prstGeom>
          <a:noFill/>
          <a:ln>
            <a:noFill/>
          </a:ln>
        </p:spPr>
        <p:txBody>
          <a:bodyPr spcFirstLastPara="1" wrap="square" lIns="91425" tIns="45700" rIns="91425" bIns="45700" anchor="t" anchorCtr="0">
            <a:spAutoFit/>
          </a:bodyPr>
          <a:lstStyle/>
          <a:p>
            <a:pPr marL="457200" indent="-457200" algn="just">
              <a:buFont typeface="Arial" panose="020B0604020202020204" pitchFamily="34" charset="0"/>
              <a:buChar char="•"/>
            </a:pPr>
            <a:r>
              <a:rPr lang="en-US" sz="2800" b="1" dirty="0">
                <a:effectLst/>
                <a:latin typeface="Arial" panose="020B0604020202020204" pitchFamily="34" charset="0"/>
              </a:rPr>
              <a:t>Judge</a:t>
            </a:r>
            <a:r>
              <a:rPr lang="en-US" sz="2800" dirty="0">
                <a:effectLst/>
                <a:latin typeface="Arial" panose="020B0604020202020204" pitchFamily="34" charset="0"/>
              </a:rPr>
              <a:t> </a:t>
            </a:r>
            <a:r>
              <a:rPr lang="en-US" sz="2800" b="1" dirty="0">
                <a:effectLst/>
                <a:latin typeface="Arial" panose="020B0604020202020204" pitchFamily="34" charset="0"/>
              </a:rPr>
              <a:t>(verb)</a:t>
            </a:r>
            <a:r>
              <a:rPr lang="en-US" sz="2800" dirty="0">
                <a:effectLst/>
                <a:latin typeface="Arial" panose="020B0604020202020204" pitchFamily="34" charset="0"/>
              </a:rPr>
              <a:t> – To discern, decide, or govern, to distinguish between truth and falsehood, right and wrong; </a:t>
            </a:r>
            <a:r>
              <a:rPr lang="en-US" sz="2800" b="1" dirty="0">
                <a:effectLst/>
                <a:latin typeface="Arial" panose="020B0604020202020204" pitchFamily="34" charset="0"/>
              </a:rPr>
              <a:t>(noun)</a:t>
            </a:r>
            <a:r>
              <a:rPr lang="en-US" sz="2800" dirty="0">
                <a:effectLst/>
                <a:latin typeface="Arial" panose="020B0604020202020204" pitchFamily="34" charset="0"/>
              </a:rPr>
              <a:t> a person acting as a representative of divine justice.</a:t>
            </a:r>
          </a:p>
          <a:p>
            <a:pPr marL="457200" indent="-457200" algn="just">
              <a:buFont typeface="Arial" panose="020B0604020202020204" pitchFamily="34" charset="0"/>
              <a:buChar char="•"/>
            </a:pPr>
            <a:r>
              <a:rPr lang="en-US" sz="2800" b="1" dirty="0">
                <a:effectLst/>
                <a:latin typeface="Arial" panose="020B0604020202020204" pitchFamily="34" charset="0"/>
              </a:rPr>
              <a:t>Ashtoreth</a:t>
            </a:r>
            <a:r>
              <a:rPr lang="en-US" sz="2800" dirty="0">
                <a:effectLst/>
                <a:latin typeface="Arial" panose="020B0604020202020204" pitchFamily="34" charset="0"/>
              </a:rPr>
              <a:t> – </a:t>
            </a:r>
            <a:r>
              <a:rPr lang="en-US" sz="2800" dirty="0" err="1">
                <a:effectLst/>
                <a:latin typeface="Arial" panose="020B0604020202020204" pitchFamily="34" charset="0"/>
              </a:rPr>
              <a:t>Godess</a:t>
            </a:r>
            <a:r>
              <a:rPr lang="en-US" sz="2800" dirty="0">
                <a:effectLst/>
                <a:latin typeface="Arial" panose="020B0604020202020204" pitchFamily="34" charset="0"/>
              </a:rPr>
              <a:t> of fertility and sexual love; pagan goddess and physical idol of the Canaanites.  Ashtoreth was frequently paired with the male god Baal. The term is used as deliberate corruption of the name </a:t>
            </a:r>
            <a:r>
              <a:rPr lang="en-US" sz="2800" i="1" dirty="0">
                <a:effectLst/>
                <a:latin typeface="Arial" panose="020B0604020202020204" pitchFamily="34" charset="0"/>
              </a:rPr>
              <a:t>Astarte</a:t>
            </a:r>
            <a:r>
              <a:rPr lang="en-US" sz="2800" dirty="0">
                <a:effectLst/>
                <a:latin typeface="Arial" panose="020B0604020202020204" pitchFamily="34" charset="0"/>
              </a:rPr>
              <a:t> by interspersing vowels with the word, </a:t>
            </a:r>
            <a:r>
              <a:rPr lang="en-US" sz="2800" i="1" dirty="0" err="1">
                <a:effectLst/>
                <a:latin typeface="Arial" panose="020B0604020202020204" pitchFamily="34" charset="0"/>
              </a:rPr>
              <a:t>bosheth</a:t>
            </a:r>
            <a:r>
              <a:rPr lang="en-US" sz="2800" dirty="0">
                <a:effectLst/>
                <a:latin typeface="Arial" panose="020B0604020202020204" pitchFamily="34" charset="0"/>
              </a:rPr>
              <a:t>, which means </a:t>
            </a:r>
            <a:r>
              <a:rPr lang="en-US" sz="2800" i="1" dirty="0">
                <a:effectLst/>
                <a:latin typeface="Arial" panose="020B0604020202020204" pitchFamily="34" charset="0"/>
              </a:rPr>
              <a:t>shame</a:t>
            </a:r>
            <a:r>
              <a:rPr lang="en-US" sz="2800" dirty="0">
                <a:effectLst/>
                <a:latin typeface="Arial" panose="020B0604020202020204" pitchFamily="34" charset="0"/>
              </a:rPr>
              <a:t>. </a:t>
            </a:r>
          </a:p>
          <a:p>
            <a:pPr marL="457200" indent="-457200" algn="just">
              <a:buFont typeface="Arial" panose="020B0604020202020204" pitchFamily="34" charset="0"/>
              <a:buChar char="•"/>
            </a:pPr>
            <a:r>
              <a:rPr lang="en-US" sz="2800" b="1" dirty="0" err="1">
                <a:effectLst/>
                <a:latin typeface="Arial" panose="020B0604020202020204" pitchFamily="34" charset="0"/>
              </a:rPr>
              <a:t>Bosheth</a:t>
            </a:r>
            <a:r>
              <a:rPr lang="en-US" sz="2800" dirty="0">
                <a:effectLst/>
                <a:latin typeface="Arial" panose="020B0604020202020204" pitchFamily="34" charset="0"/>
              </a:rPr>
              <a:t> – Hebrew word meaning </a:t>
            </a:r>
            <a:r>
              <a:rPr lang="en-US" sz="2800" i="1" dirty="0">
                <a:effectLst/>
                <a:latin typeface="Arial" panose="020B0604020202020204" pitchFamily="34" charset="0"/>
              </a:rPr>
              <a:t>shame</a:t>
            </a:r>
            <a:r>
              <a:rPr lang="en-US" sz="2800" dirty="0">
                <a:effectLst/>
                <a:latin typeface="Arial" panose="020B0604020202020204" pitchFamily="34" charset="0"/>
              </a:rPr>
              <a:t>, </a:t>
            </a:r>
            <a:r>
              <a:rPr lang="en-US" sz="2800" i="1" dirty="0">
                <a:effectLst/>
                <a:latin typeface="Arial" panose="020B0604020202020204" pitchFamily="34" charset="0"/>
              </a:rPr>
              <a:t>confusion</a:t>
            </a:r>
            <a:r>
              <a:rPr lang="en-US" sz="2800" dirty="0">
                <a:effectLst/>
                <a:latin typeface="Arial" panose="020B0604020202020204" pitchFamily="34" charset="0"/>
              </a:rPr>
              <a:t>, </a:t>
            </a:r>
            <a:r>
              <a:rPr lang="en-US" sz="2800" i="1" dirty="0">
                <a:effectLst/>
                <a:latin typeface="Arial" panose="020B0604020202020204" pitchFamily="34" charset="0"/>
              </a:rPr>
              <a:t>disgrace</a:t>
            </a:r>
            <a:r>
              <a:rPr lang="en-US" sz="2800" dirty="0">
                <a:effectLst/>
                <a:latin typeface="Arial" panose="020B0604020202020204" pitchFamily="34" charset="0"/>
              </a:rPr>
              <a:t>, or </a:t>
            </a:r>
            <a:r>
              <a:rPr lang="en-US" sz="2800" i="1" dirty="0">
                <a:effectLst/>
                <a:latin typeface="Arial" panose="020B0604020202020204" pitchFamily="34" charset="0"/>
              </a:rPr>
              <a:t>disillusionment</a:t>
            </a:r>
            <a:r>
              <a:rPr lang="en-US" sz="2800" dirty="0">
                <a:effectLst/>
                <a:latin typeface="Arial" panose="020B0604020202020204" pitchFamily="34" charset="0"/>
              </a:rPr>
              <a:t>; frequently used as a replacement for the name of the Canaanite god Baal.</a:t>
            </a:r>
          </a:p>
        </p:txBody>
      </p:sp>
      <p:sp>
        <p:nvSpPr>
          <p:cNvPr id="2" name="Google Shape;61;p3">
            <a:extLst>
              <a:ext uri="{FF2B5EF4-FFF2-40B4-BE49-F238E27FC236}">
                <a16:creationId xmlns:a16="http://schemas.microsoft.com/office/drawing/2014/main" id="{B939D7C0-5ECB-ADC3-E849-BEC231AA2849}"/>
              </a:ext>
            </a:extLst>
          </p:cNvPr>
          <p:cNvSpPr txBox="1"/>
          <p:nvPr/>
        </p:nvSpPr>
        <p:spPr>
          <a:xfrm>
            <a:off x="686338" y="524811"/>
            <a:ext cx="10873479"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dirty="0">
                <a:solidFill>
                  <a:schemeClr val="dk2"/>
                </a:solidFill>
                <a:latin typeface="+mn-lt"/>
                <a:ea typeface="Quattrocento Sans"/>
                <a:cs typeface="Quattrocento Sans"/>
                <a:sym typeface="Quattrocento Sans"/>
              </a:rPr>
              <a:t>Key Terms</a:t>
            </a: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7" descr="LFS PP Slide Introduction.jpg"/>
          <p:cNvPicPr preferRelativeResize="0"/>
          <p:nvPr/>
        </p:nvPicPr>
        <p:blipFill rotWithShape="1">
          <a:blip r:embed="rId3">
            <a:alphaModFix/>
          </a:blip>
          <a:srcRect/>
          <a:stretch/>
        </p:blipFill>
        <p:spPr>
          <a:xfrm>
            <a:off x="5267" y="10750"/>
            <a:ext cx="12194072" cy="6895629"/>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8"/>
          <p:cNvSpPr txBox="1"/>
          <p:nvPr/>
        </p:nvSpPr>
        <p:spPr>
          <a:xfrm>
            <a:off x="858762" y="873353"/>
            <a:ext cx="10559100" cy="3108503"/>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Judges chapter 2 serves as the theological introduction to the book. It details Israel’s failure to drive out the Canaanites, leading to a recurring cycle of idolatry, divine punishment, and mercy through the establishment of divinely appointed judges. The chapter highlights a new generation unfamiliar with the almighty God of their ancestors and the covenant of obedience sworn by them.</a:t>
            </a: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10" descr="LFS PP Slide Telling The Story.jpg"/>
          <p:cNvPicPr preferRelativeResize="0"/>
          <p:nvPr/>
        </p:nvPicPr>
        <p:blipFill rotWithShape="1">
          <a:blip r:embed="rId3">
            <a:alphaModFix/>
          </a:blip>
          <a:srcRect/>
          <a:stretch/>
        </p:blipFill>
        <p:spPr>
          <a:xfrm>
            <a:off x="-13454" y="-5331"/>
            <a:ext cx="12205454" cy="6902065"/>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1"/>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03" name="Google Shape;103;p11"/>
          <p:cNvSpPr txBox="1"/>
          <p:nvPr/>
        </p:nvSpPr>
        <p:spPr>
          <a:xfrm>
            <a:off x="677333" y="858762"/>
            <a:ext cx="10825200" cy="3108503"/>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In the opening verses of Judges 2, the angel of the Lord brings a harsh rebuke to the people of God at the place named </a:t>
            </a:r>
            <a:r>
              <a:rPr lang="en-US" sz="2800" i="1" dirty="0" err="1">
                <a:effectLst/>
                <a:latin typeface="Arial" panose="020B0604020202020204" pitchFamily="34" charset="0"/>
              </a:rPr>
              <a:t>Bochim</a:t>
            </a:r>
            <a:r>
              <a:rPr lang="en-US" sz="2800" i="1" dirty="0">
                <a:effectLst/>
                <a:latin typeface="Arial" panose="020B0604020202020204" pitchFamily="34" charset="0"/>
              </a:rPr>
              <a:t>,</a:t>
            </a:r>
            <a:r>
              <a:rPr lang="en-US" sz="2800" dirty="0">
                <a:effectLst/>
                <a:latin typeface="Arial" panose="020B0604020202020204" pitchFamily="34" charset="0"/>
              </a:rPr>
              <a:t> which means </a:t>
            </a:r>
            <a:r>
              <a:rPr lang="en-US" sz="2800" i="1" dirty="0">
                <a:effectLst/>
                <a:latin typeface="Arial" panose="020B0604020202020204" pitchFamily="34" charset="0"/>
              </a:rPr>
              <a:t>weeping</a:t>
            </a:r>
            <a:r>
              <a:rPr lang="en-US" sz="2800" dirty="0">
                <a:effectLst/>
                <a:latin typeface="Arial" panose="020B0604020202020204" pitchFamily="34" charset="0"/>
              </a:rPr>
              <a:t>. The people who receive this message are warned of the future demise of the people. The writer illustrates that Joshua’s death was a pentacle point of the Israelite narrative, marking the decline of moral accountability and obedience to Yahweh.</a:t>
            </a:r>
          </a:p>
        </p:txBody>
      </p:sp>
    </p:spTree>
  </p:cSld>
  <p:clrMapOvr>
    <a:masterClrMapping/>
  </p:clrMapOvr>
  <p:transition spd="slow">
    <p:fade/>
  </p:transition>
</p:sld>
</file>

<file path=ppt/theme/theme1.xml><?xml version="1.0" encoding="utf-8"?>
<a:theme xmlns:a="http://schemas.openxmlformats.org/drawingml/2006/main" name="Office Theme">
  <a:themeElements>
    <a:clrScheme name="Custom 2">
      <a:dk1>
        <a:srgbClr val="FFFFFF"/>
      </a:dk1>
      <a:lt1>
        <a:srgbClr val="FFFFFF"/>
      </a:lt1>
      <a:dk2>
        <a:srgbClr val="222328"/>
      </a:dk2>
      <a:lt2>
        <a:srgbClr val="D1EAF7"/>
      </a:lt2>
      <a:accent1>
        <a:srgbClr val="E03440"/>
      </a:accent1>
      <a:accent2>
        <a:srgbClr val="00C077"/>
      </a:accent2>
      <a:accent3>
        <a:srgbClr val="08DA76"/>
      </a:accent3>
      <a:accent4>
        <a:srgbClr val="11B797"/>
      </a:accent4>
      <a:accent5>
        <a:srgbClr val="1A7C77"/>
      </a:accent5>
      <a:accent6>
        <a:srgbClr val="09996C"/>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85371</TotalTime>
  <Words>1122</Words>
  <Application>Microsoft Macintosh PowerPoint</Application>
  <PresentationFormat>Widescreen</PresentationFormat>
  <Paragraphs>36</Paragraphs>
  <Slides>22</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Quattrocento Sans</vt:lpstr>
      <vt:lpstr>Open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rrgraph3</dc:creator>
  <cp:lastModifiedBy>A Wright</cp:lastModifiedBy>
  <cp:revision>95</cp:revision>
  <dcterms:created xsi:type="dcterms:W3CDTF">2018-05-04T03:01:22Z</dcterms:created>
  <dcterms:modified xsi:type="dcterms:W3CDTF">2026-09-01T00:30:54Z</dcterms:modified>
</cp:coreProperties>
</file>