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3"/>
  </p:notesMasterIdLst>
  <p:sldIdLst>
    <p:sldId id="256" r:id="rId2"/>
    <p:sldId id="257" r:id="rId3"/>
    <p:sldId id="258" r:id="rId4"/>
    <p:sldId id="289" r:id="rId5"/>
    <p:sldId id="261" r:id="rId6"/>
    <p:sldId id="262" r:id="rId7"/>
    <p:sldId id="263" r:id="rId8"/>
    <p:sldId id="265" r:id="rId9"/>
    <p:sldId id="266" r:id="rId10"/>
    <p:sldId id="269" r:id="rId11"/>
    <p:sldId id="270" r:id="rId12"/>
    <p:sldId id="271" r:id="rId13"/>
    <p:sldId id="272" r:id="rId14"/>
    <p:sldId id="273" r:id="rId15"/>
    <p:sldId id="281" r:id="rId16"/>
    <p:sldId id="274" r:id="rId17"/>
    <p:sldId id="275" r:id="rId18"/>
    <p:sldId id="287" r:id="rId19"/>
    <p:sldId id="284" r:id="rId20"/>
    <p:sldId id="278" r:id="rId21"/>
    <p:sldId id="280" r:id="rId22"/>
  </p:sldIdLst>
  <p:sldSz cx="12192000" cy="6858000"/>
  <p:notesSz cx="6858000" cy="9144000"/>
  <p:embeddedFontLst>
    <p:embeddedFont>
      <p:font typeface="Open Sans" panose="020B0606030504020204" pitchFamily="34" charset="0"/>
      <p:regular r:id="rId24"/>
      <p:bold r:id="rId25"/>
      <p:italic r:id="rId26"/>
      <p:boldItalic r:id="rId27"/>
    </p:embeddedFont>
    <p:embeddedFont>
      <p:font typeface="Quattrocento Sans" panose="020B0502050000020003" pitchFamily="34" charset="0"/>
      <p:regular r:id="rId28"/>
      <p:bold r:id="rId29"/>
      <p:italic r:id="rId30"/>
      <p:boldItalic r:id="rId3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3840">
          <p15:clr>
            <a:srgbClr val="000000"/>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0" roundtripDataSignature="AMtx7mhDgLAbPcmCwyEEni42OW4utQFES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883"/>
    <p:restoredTop sz="91803"/>
  </p:normalViewPr>
  <p:slideViewPr>
    <p:cSldViewPr snapToGrid="0">
      <p:cViewPr varScale="1">
        <p:scale>
          <a:sx n="100" d="100"/>
          <a:sy n="100" d="100"/>
        </p:scale>
        <p:origin x="192" y="1328"/>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slide" Target="slides/slide20.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2.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6.fntdata"/><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fntdata"/><Relationship Id="rId40" Type="http://customschemas.google.com/relationships/presentationmetadata" Target="meta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font" Target="fonts/font5.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8.fntdata"/><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4.fntdata"/><Relationship Id="rId30" Type="http://schemas.openxmlformats.org/officeDocument/2006/relationships/font" Target="fonts/font7.fntdata"/><Relationship Id="rId43"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2630280817"/>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
        <p:cNvGrpSpPr/>
        <p:nvPr/>
      </p:nvGrpSpPr>
      <p:grpSpPr>
        <a:xfrm>
          <a:off x="0" y="0"/>
          <a:ext cx="0" cy="0"/>
          <a:chOff x="0" y="0"/>
          <a:chExt cx="0" cy="0"/>
        </a:xfrm>
      </p:grpSpPr>
      <p:sp>
        <p:nvSpPr>
          <p:cNvPr id="40" name="Google Shape;40;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1" name="Google Shape;4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1" name="Google Shape;121;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p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8" name="Google Shape;128;p18: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3" name="Google Shape;133;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p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9" name="Google Shape;139;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p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4" name="Google Shape;144;p27: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9" name="Google Shape;149;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9" name="Google Shape;159;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58026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4" name="Google Shape;164;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4" name="Google Shape;174;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2" name="Google Shape;5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58" name="Google Shape;58;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4" name="Google Shape;74;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0" name="Google Shape;80;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5" name="Google Shape;85;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5" name="Google Shape;95;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0" name="Google Shape;100;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6" name="Google Shape;116;p1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1"/>
        <p:cNvGrpSpPr/>
        <p:nvPr/>
      </p:nvGrpSpPr>
      <p:grpSpPr>
        <a:xfrm>
          <a:off x="0" y="0"/>
          <a:ext cx="0" cy="0"/>
          <a:chOff x="0" y="0"/>
          <a:chExt cx="0" cy="0"/>
        </a:xfrm>
      </p:grpSpPr>
      <p:sp>
        <p:nvSpPr>
          <p:cNvPr id="12" name="Google Shape;12;p33"/>
          <p:cNvSpPr>
            <a:spLocks noGrp="1"/>
          </p:cNvSpPr>
          <p:nvPr>
            <p:ph type="pic" idx="2"/>
          </p:nvPr>
        </p:nvSpPr>
        <p:spPr>
          <a:xfrm>
            <a:off x="0" y="0"/>
            <a:ext cx="12192000" cy="6858000"/>
          </a:xfrm>
          <a:prstGeom prst="rect">
            <a:avLst/>
          </a:prstGeom>
          <a:noFill/>
          <a:ln>
            <a:noFill/>
          </a:ln>
        </p:spPr>
      </p:sp>
    </p:spTree>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9_Title Slide">
  <p:cSld name="9_Title Slide">
    <p:spTree>
      <p:nvGrpSpPr>
        <p:cNvPr id="1" name="Shape 28"/>
        <p:cNvGrpSpPr/>
        <p:nvPr/>
      </p:nvGrpSpPr>
      <p:grpSpPr>
        <a:xfrm>
          <a:off x="0" y="0"/>
          <a:ext cx="0" cy="0"/>
          <a:chOff x="0" y="0"/>
          <a:chExt cx="0" cy="0"/>
        </a:xfrm>
      </p:grpSpPr>
      <p:sp>
        <p:nvSpPr>
          <p:cNvPr id="29" name="Google Shape;29;p42"/>
          <p:cNvSpPr>
            <a:spLocks noGrp="1"/>
          </p:cNvSpPr>
          <p:nvPr>
            <p:ph type="pic" idx="2"/>
          </p:nvPr>
        </p:nvSpPr>
        <p:spPr>
          <a:xfrm>
            <a:off x="0" y="0"/>
            <a:ext cx="6096000" cy="6318250"/>
          </a:xfrm>
          <a:prstGeom prst="rect">
            <a:avLst/>
          </a:prstGeom>
          <a:noFill/>
          <a:ln>
            <a:noFill/>
          </a:ln>
        </p:spPr>
      </p:sp>
    </p:spTree>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10_Title Slide">
  <p:cSld name="10_Title Slide">
    <p:spTree>
      <p:nvGrpSpPr>
        <p:cNvPr id="1" name="Shape 30"/>
        <p:cNvGrpSpPr/>
        <p:nvPr/>
      </p:nvGrpSpPr>
      <p:grpSpPr>
        <a:xfrm>
          <a:off x="0" y="0"/>
          <a:ext cx="0" cy="0"/>
          <a:chOff x="0" y="0"/>
          <a:chExt cx="0" cy="0"/>
        </a:xfrm>
      </p:grpSpPr>
    </p:spTree>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11_Title Slide">
  <p:cSld name="11_Title Slide">
    <p:spTree>
      <p:nvGrpSpPr>
        <p:cNvPr id="1" name="Shape 31"/>
        <p:cNvGrpSpPr/>
        <p:nvPr/>
      </p:nvGrpSpPr>
      <p:grpSpPr>
        <a:xfrm>
          <a:off x="0" y="0"/>
          <a:ext cx="0" cy="0"/>
          <a:chOff x="0" y="0"/>
          <a:chExt cx="0" cy="0"/>
        </a:xfrm>
      </p:grpSpPr>
    </p:spTree>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17_Title Slide">
  <p:cSld name="17_Title Slide">
    <p:spTree>
      <p:nvGrpSpPr>
        <p:cNvPr id="1" name="Shape 32"/>
        <p:cNvGrpSpPr/>
        <p:nvPr/>
      </p:nvGrpSpPr>
      <p:grpSpPr>
        <a:xfrm>
          <a:off x="0" y="0"/>
          <a:ext cx="0" cy="0"/>
          <a:chOff x="0" y="0"/>
          <a:chExt cx="0" cy="0"/>
        </a:xfrm>
      </p:grpSpPr>
      <p:sp>
        <p:nvSpPr>
          <p:cNvPr id="33" name="Google Shape;33;p45"/>
          <p:cNvSpPr>
            <a:spLocks noGrp="1"/>
          </p:cNvSpPr>
          <p:nvPr>
            <p:ph type="pic" idx="2"/>
          </p:nvPr>
        </p:nvSpPr>
        <p:spPr>
          <a:xfrm>
            <a:off x="0" y="0"/>
            <a:ext cx="12192000" cy="6858000"/>
          </a:xfrm>
          <a:prstGeom prst="rect">
            <a:avLst/>
          </a:prstGeom>
          <a:noFill/>
          <a:ln>
            <a:noFill/>
          </a:ln>
        </p:spPr>
      </p:sp>
    </p:spTree>
  </p:cSld>
  <p:clrMapOvr>
    <a:masterClrMapping/>
  </p:clrMapOvr>
  <p:transition spd="slow">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18_Title Slide">
  <p:cSld name="18_Title Slide">
    <p:spTree>
      <p:nvGrpSpPr>
        <p:cNvPr id="1" name="Shape 34"/>
        <p:cNvGrpSpPr/>
        <p:nvPr/>
      </p:nvGrpSpPr>
      <p:grpSpPr>
        <a:xfrm>
          <a:off x="0" y="0"/>
          <a:ext cx="0" cy="0"/>
          <a:chOff x="0" y="0"/>
          <a:chExt cx="0" cy="0"/>
        </a:xfrm>
      </p:grpSpPr>
      <p:sp>
        <p:nvSpPr>
          <p:cNvPr id="35" name="Google Shape;35;p46"/>
          <p:cNvSpPr>
            <a:spLocks noGrp="1"/>
          </p:cNvSpPr>
          <p:nvPr>
            <p:ph type="pic" idx="2"/>
          </p:nvPr>
        </p:nvSpPr>
        <p:spPr>
          <a:xfrm>
            <a:off x="5371761" y="914401"/>
            <a:ext cx="5849257" cy="5029198"/>
          </a:xfrm>
          <a:prstGeom prst="rect">
            <a:avLst/>
          </a:prstGeom>
          <a:noFill/>
          <a:ln>
            <a:noFill/>
          </a:ln>
        </p:spPr>
      </p:sp>
    </p:spTree>
  </p:cSld>
  <p:clrMapOvr>
    <a:masterClrMapping/>
  </p:clrMapOvr>
  <p:transition spd="slow">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36"/>
        <p:cNvGrpSpPr/>
        <p:nvPr/>
      </p:nvGrpSpPr>
      <p:grpSpPr>
        <a:xfrm>
          <a:off x="0" y="0"/>
          <a:ext cx="0" cy="0"/>
          <a:chOff x="0" y="0"/>
          <a:chExt cx="0" cy="0"/>
        </a:xfrm>
      </p:grpSpPr>
      <p:sp>
        <p:nvSpPr>
          <p:cNvPr id="37" name="Google Shape;37;p47"/>
          <p:cNvSpPr>
            <a:spLocks noGrp="1"/>
          </p:cNvSpPr>
          <p:nvPr>
            <p:ph type="pic" idx="2"/>
          </p:nvPr>
        </p:nvSpPr>
        <p:spPr>
          <a:xfrm>
            <a:off x="4734232" y="-1"/>
            <a:ext cx="4100052" cy="6857999"/>
          </a:xfrm>
          <a:prstGeom prst="rect">
            <a:avLst/>
          </a:prstGeom>
          <a:noFill/>
          <a:ln>
            <a:noFill/>
          </a:ln>
        </p:spPr>
      </p:sp>
      <p:sp>
        <p:nvSpPr>
          <p:cNvPr id="38" name="Google Shape;38;p47"/>
          <p:cNvSpPr/>
          <p:nvPr/>
        </p:nvSpPr>
        <p:spPr>
          <a:xfrm>
            <a:off x="8834284" y="0"/>
            <a:ext cx="3357716" cy="6858000"/>
          </a:xfrm>
          <a:prstGeom prst="rect">
            <a:avLst/>
          </a:prstGeom>
          <a:solidFill>
            <a:srgbClr val="FEFEF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Tree>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2_Title Slide">
  <p:cSld name="2_Title Slide">
    <p:spTree>
      <p:nvGrpSpPr>
        <p:cNvPr id="1" name="Shape 13"/>
        <p:cNvGrpSpPr/>
        <p:nvPr/>
      </p:nvGrpSpPr>
      <p:grpSpPr>
        <a:xfrm>
          <a:off x="0" y="0"/>
          <a:ext cx="0" cy="0"/>
          <a:chOff x="0" y="0"/>
          <a:chExt cx="0" cy="0"/>
        </a:xfrm>
      </p:grpSpPr>
      <p:sp>
        <p:nvSpPr>
          <p:cNvPr id="14" name="Google Shape;14;p34"/>
          <p:cNvSpPr>
            <a:spLocks noGrp="1"/>
          </p:cNvSpPr>
          <p:nvPr>
            <p:ph type="pic" idx="2"/>
          </p:nvPr>
        </p:nvSpPr>
        <p:spPr>
          <a:xfrm>
            <a:off x="4064000" y="0"/>
            <a:ext cx="4064000" cy="6318250"/>
          </a:xfrm>
          <a:prstGeom prst="rect">
            <a:avLst/>
          </a:prstGeom>
          <a:noFill/>
          <a:ln>
            <a:noFill/>
          </a:ln>
        </p:spPr>
      </p:sp>
    </p:spTree>
  </p:cSld>
  <p:clrMapOvr>
    <a:masterClrMapping/>
  </p:clrMapOvr>
  <p:transition spd="slow">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4_Title Slide">
  <p:cSld name="4_Title Slide">
    <p:spTree>
      <p:nvGrpSpPr>
        <p:cNvPr id="1" name="Shape 15"/>
        <p:cNvGrpSpPr/>
        <p:nvPr/>
      </p:nvGrpSpPr>
      <p:grpSpPr>
        <a:xfrm>
          <a:off x="0" y="0"/>
          <a:ext cx="0" cy="0"/>
          <a:chOff x="0" y="0"/>
          <a:chExt cx="0" cy="0"/>
        </a:xfrm>
      </p:grpSpPr>
      <p:sp>
        <p:nvSpPr>
          <p:cNvPr id="16" name="Google Shape;16;p35"/>
          <p:cNvSpPr>
            <a:spLocks noGrp="1"/>
          </p:cNvSpPr>
          <p:nvPr>
            <p:ph type="pic" idx="2"/>
          </p:nvPr>
        </p:nvSpPr>
        <p:spPr>
          <a:xfrm>
            <a:off x="0" y="1"/>
            <a:ext cx="12192000" cy="3497263"/>
          </a:xfrm>
          <a:prstGeom prst="rect">
            <a:avLst/>
          </a:prstGeom>
          <a:noFill/>
          <a:ln>
            <a:noFill/>
          </a:ln>
        </p:spPr>
      </p:sp>
    </p:spTree>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7_Title Slide">
  <p:cSld name="7_Title Slide">
    <p:spTree>
      <p:nvGrpSpPr>
        <p:cNvPr id="1" name="Shape 17"/>
        <p:cNvGrpSpPr/>
        <p:nvPr/>
      </p:nvGrpSpPr>
      <p:grpSpPr>
        <a:xfrm>
          <a:off x="0" y="0"/>
          <a:ext cx="0" cy="0"/>
          <a:chOff x="0" y="0"/>
          <a:chExt cx="0" cy="0"/>
        </a:xfrm>
      </p:grpSpPr>
    </p:spTree>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1_Title Slide">
  <p:cSld name="1_Title Slide">
    <p:spTree>
      <p:nvGrpSpPr>
        <p:cNvPr id="1" name="Shape 18"/>
        <p:cNvGrpSpPr/>
        <p:nvPr/>
      </p:nvGrpSpPr>
      <p:grpSpPr>
        <a:xfrm>
          <a:off x="0" y="0"/>
          <a:ext cx="0" cy="0"/>
          <a:chOff x="0" y="0"/>
          <a:chExt cx="0" cy="0"/>
        </a:xfrm>
      </p:grpSpPr>
      <p:sp>
        <p:nvSpPr>
          <p:cNvPr id="19" name="Google Shape;19;p37"/>
          <p:cNvSpPr>
            <a:spLocks noGrp="1"/>
          </p:cNvSpPr>
          <p:nvPr>
            <p:ph type="pic" idx="2"/>
          </p:nvPr>
        </p:nvSpPr>
        <p:spPr>
          <a:xfrm>
            <a:off x="685800" y="1123950"/>
            <a:ext cx="10820400" cy="4191000"/>
          </a:xfrm>
          <a:prstGeom prst="rect">
            <a:avLst/>
          </a:prstGeom>
          <a:noFill/>
          <a:ln>
            <a:noFill/>
          </a:ln>
        </p:spPr>
      </p:sp>
    </p:spTree>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3_Title Slide">
  <p:cSld name="3_Title Slide">
    <p:spTree>
      <p:nvGrpSpPr>
        <p:cNvPr id="1" name="Shape 20"/>
        <p:cNvGrpSpPr/>
        <p:nvPr/>
      </p:nvGrpSpPr>
      <p:grpSpPr>
        <a:xfrm>
          <a:off x="0" y="0"/>
          <a:ext cx="0" cy="0"/>
          <a:chOff x="0" y="0"/>
          <a:chExt cx="0" cy="0"/>
        </a:xfrm>
      </p:grpSpPr>
      <p:sp>
        <p:nvSpPr>
          <p:cNvPr id="21" name="Google Shape;21;p38"/>
          <p:cNvSpPr>
            <a:spLocks noGrp="1"/>
          </p:cNvSpPr>
          <p:nvPr>
            <p:ph type="pic" idx="2"/>
          </p:nvPr>
        </p:nvSpPr>
        <p:spPr>
          <a:xfrm>
            <a:off x="0" y="2728913"/>
            <a:ext cx="3048000" cy="3598862"/>
          </a:xfrm>
          <a:prstGeom prst="rect">
            <a:avLst/>
          </a:prstGeom>
          <a:noFill/>
          <a:ln>
            <a:noFill/>
          </a:ln>
        </p:spPr>
      </p:sp>
    </p:spTree>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5_Title Slide">
  <p:cSld name="5_Title Slide">
    <p:spTree>
      <p:nvGrpSpPr>
        <p:cNvPr id="1" name="Shape 22"/>
        <p:cNvGrpSpPr/>
        <p:nvPr/>
      </p:nvGrpSpPr>
      <p:grpSpPr>
        <a:xfrm>
          <a:off x="0" y="0"/>
          <a:ext cx="0" cy="0"/>
          <a:chOff x="0" y="0"/>
          <a:chExt cx="0" cy="0"/>
        </a:xfrm>
      </p:grpSpPr>
      <p:sp>
        <p:nvSpPr>
          <p:cNvPr id="23" name="Google Shape;23;p39"/>
          <p:cNvSpPr>
            <a:spLocks noGrp="1"/>
          </p:cNvSpPr>
          <p:nvPr>
            <p:ph type="pic" idx="2"/>
          </p:nvPr>
        </p:nvSpPr>
        <p:spPr>
          <a:xfrm>
            <a:off x="0" y="3034427"/>
            <a:ext cx="6096000" cy="3283824"/>
          </a:xfrm>
          <a:prstGeom prst="rect">
            <a:avLst/>
          </a:prstGeom>
          <a:noFill/>
          <a:ln>
            <a:noFill/>
          </a:ln>
        </p:spPr>
      </p:sp>
    </p:spTree>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6_Title Slide">
  <p:cSld name="6_Title Slide">
    <p:spTree>
      <p:nvGrpSpPr>
        <p:cNvPr id="1" name="Shape 24"/>
        <p:cNvGrpSpPr/>
        <p:nvPr/>
      </p:nvGrpSpPr>
      <p:grpSpPr>
        <a:xfrm>
          <a:off x="0" y="0"/>
          <a:ext cx="0" cy="0"/>
          <a:chOff x="0" y="0"/>
          <a:chExt cx="0" cy="0"/>
        </a:xfrm>
      </p:grpSpPr>
      <p:sp>
        <p:nvSpPr>
          <p:cNvPr id="25" name="Google Shape;25;p40"/>
          <p:cNvSpPr>
            <a:spLocks noGrp="1"/>
          </p:cNvSpPr>
          <p:nvPr>
            <p:ph type="pic" idx="2"/>
          </p:nvPr>
        </p:nvSpPr>
        <p:spPr>
          <a:xfrm>
            <a:off x="0" y="0"/>
            <a:ext cx="12192000" cy="3448050"/>
          </a:xfrm>
          <a:prstGeom prst="rect">
            <a:avLst/>
          </a:prstGeom>
          <a:noFill/>
          <a:ln>
            <a:noFill/>
          </a:ln>
        </p:spPr>
      </p:sp>
    </p:spTree>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8_Title Slide">
  <p:cSld name="8_Title Slide">
    <p:spTree>
      <p:nvGrpSpPr>
        <p:cNvPr id="1" name="Shape 26"/>
        <p:cNvGrpSpPr/>
        <p:nvPr/>
      </p:nvGrpSpPr>
      <p:grpSpPr>
        <a:xfrm>
          <a:off x="0" y="0"/>
          <a:ext cx="0" cy="0"/>
          <a:chOff x="0" y="0"/>
          <a:chExt cx="0" cy="0"/>
        </a:xfrm>
      </p:grpSpPr>
      <p:sp>
        <p:nvSpPr>
          <p:cNvPr id="27" name="Google Shape;27;p41"/>
          <p:cNvSpPr>
            <a:spLocks noGrp="1"/>
          </p:cNvSpPr>
          <p:nvPr>
            <p:ph type="pic" idx="2"/>
          </p:nvPr>
        </p:nvSpPr>
        <p:spPr>
          <a:xfrm>
            <a:off x="7403653" y="0"/>
            <a:ext cx="4788347" cy="6318250"/>
          </a:xfrm>
          <a:prstGeom prst="rect">
            <a:avLst/>
          </a:prstGeom>
          <a:noFill/>
          <a:ln>
            <a:noFill/>
          </a:ln>
        </p:spPr>
      </p:sp>
    </p:spTree>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pic>
        <p:nvPicPr>
          <p:cNvPr id="6" name="Google Shape;6;p32"/>
          <p:cNvPicPr preferRelativeResize="0"/>
          <p:nvPr/>
        </p:nvPicPr>
        <p:blipFill rotWithShape="1">
          <a:blip r:embed="rId17">
            <a:alphaModFix/>
          </a:blip>
          <a:srcRect/>
          <a:stretch/>
        </p:blipFill>
        <p:spPr>
          <a:xfrm>
            <a:off x="422238" y="331836"/>
            <a:ext cx="921725" cy="347711"/>
          </a:xfrm>
          <a:prstGeom prst="rect">
            <a:avLst/>
          </a:prstGeom>
          <a:noFill/>
          <a:ln>
            <a:noFill/>
          </a:ln>
        </p:spPr>
      </p:pic>
      <p:sp>
        <p:nvSpPr>
          <p:cNvPr id="7" name="Google Shape;7;p32"/>
          <p:cNvSpPr/>
          <p:nvPr/>
        </p:nvSpPr>
        <p:spPr>
          <a:xfrm>
            <a:off x="0" y="6318250"/>
            <a:ext cx="6096000" cy="539750"/>
          </a:xfrm>
          <a:prstGeom prst="rect">
            <a:avLst/>
          </a:prstGeom>
          <a:solidFill>
            <a:srgbClr val="F8F8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7F7F7F"/>
              </a:solidFill>
              <a:latin typeface="Quattrocento Sans"/>
              <a:ea typeface="Quattrocento Sans"/>
              <a:cs typeface="Quattrocento Sans"/>
              <a:sym typeface="Quattrocento Sans"/>
            </a:endParaRPr>
          </a:p>
        </p:txBody>
      </p:sp>
      <p:sp>
        <p:nvSpPr>
          <p:cNvPr id="8" name="Google Shape;8;p32"/>
          <p:cNvSpPr txBox="1"/>
          <p:nvPr/>
        </p:nvSpPr>
        <p:spPr>
          <a:xfrm>
            <a:off x="172499" y="6434237"/>
            <a:ext cx="463550" cy="307777"/>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fld id="{00000000-1234-1234-1234-123412341234}" type="slidenum">
              <a:rPr lang="en-US" sz="1400" b="0" i="0" u="none" strike="noStrike" cap="none">
                <a:solidFill>
                  <a:srgbClr val="A5A5A5"/>
                </a:solidFill>
                <a:latin typeface="Quattrocento Sans"/>
                <a:ea typeface="Quattrocento Sans"/>
                <a:cs typeface="Quattrocento Sans"/>
                <a:sym typeface="Quattrocento Sans"/>
              </a:rPr>
              <a:t>‹#›</a:t>
            </a:fld>
            <a:endParaRPr sz="4400" b="0" i="0" u="none" strike="noStrike" cap="none">
              <a:solidFill>
                <a:srgbClr val="A5A5A5"/>
              </a:solidFill>
              <a:latin typeface="Quattrocento Sans"/>
              <a:ea typeface="Quattrocento Sans"/>
              <a:cs typeface="Quattrocento Sans"/>
              <a:sym typeface="Quattrocento Sans"/>
            </a:endParaRPr>
          </a:p>
        </p:txBody>
      </p:sp>
      <p:cxnSp>
        <p:nvCxnSpPr>
          <p:cNvPr id="9" name="Google Shape;9;p32"/>
          <p:cNvCxnSpPr/>
          <p:nvPr/>
        </p:nvCxnSpPr>
        <p:spPr>
          <a:xfrm>
            <a:off x="775119" y="6442982"/>
            <a:ext cx="0" cy="290286"/>
          </a:xfrm>
          <a:prstGeom prst="straightConnector1">
            <a:avLst/>
          </a:prstGeom>
          <a:noFill/>
          <a:ln w="9525" cap="flat" cmpd="sng">
            <a:solidFill>
              <a:srgbClr val="D8D8D8">
                <a:alpha val="69803"/>
              </a:srgbClr>
            </a:solidFill>
            <a:prstDash val="solid"/>
            <a:miter lim="800000"/>
            <a:headEnd type="none" w="sm" len="sm"/>
            <a:tailEnd type="none" w="sm" len="sm"/>
          </a:ln>
        </p:spPr>
      </p:cxnSp>
      <p:pic>
        <p:nvPicPr>
          <p:cNvPr id="10" name="Google Shape;10;p32"/>
          <p:cNvPicPr preferRelativeResize="0"/>
          <p:nvPr/>
        </p:nvPicPr>
        <p:blipFill rotWithShape="1">
          <a:blip r:embed="rId18">
            <a:alphaModFix/>
          </a:blip>
          <a:srcRect/>
          <a:stretch/>
        </p:blipFill>
        <p:spPr>
          <a:xfrm>
            <a:off x="-1" y="-1"/>
            <a:ext cx="12192000" cy="6894457"/>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transition spd="slow">
    <p:fade/>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2"/>
        <p:cNvGrpSpPr/>
        <p:nvPr/>
      </p:nvGrpSpPr>
      <p:grpSpPr>
        <a:xfrm>
          <a:off x="0" y="0"/>
          <a:ext cx="0" cy="0"/>
          <a:chOff x="0" y="0"/>
          <a:chExt cx="0" cy="0"/>
        </a:xfrm>
      </p:grpSpPr>
      <p:grpSp>
        <p:nvGrpSpPr>
          <p:cNvPr id="43" name="Google Shape;43;p1"/>
          <p:cNvGrpSpPr/>
          <p:nvPr/>
        </p:nvGrpSpPr>
        <p:grpSpPr>
          <a:xfrm>
            <a:off x="236027" y="243425"/>
            <a:ext cx="11719946" cy="6371150"/>
            <a:chOff x="236027" y="243425"/>
            <a:chExt cx="11719946" cy="6371150"/>
          </a:xfrm>
        </p:grpSpPr>
        <p:sp>
          <p:nvSpPr>
            <p:cNvPr id="44" name="Google Shape;44;p1"/>
            <p:cNvSpPr/>
            <p:nvPr/>
          </p:nvSpPr>
          <p:spPr>
            <a:xfrm>
              <a:off x="236027" y="243425"/>
              <a:ext cx="903280" cy="903280"/>
            </a:xfrm>
            <a:prstGeom prst="halfFrame">
              <a:avLst>
                <a:gd name="adj1" fmla="val 20431"/>
                <a:gd name="adj2" fmla="val 21661"/>
              </a:avLst>
            </a:prstGeom>
            <a:solidFill>
              <a:schemeClr val="lt1">
                <a:alpha val="11764"/>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D8D8D8"/>
                </a:solidFill>
                <a:latin typeface="Quattrocento Sans"/>
                <a:ea typeface="Quattrocento Sans"/>
                <a:cs typeface="Quattrocento Sans"/>
                <a:sym typeface="Quattrocento Sans"/>
              </a:endParaRPr>
            </a:p>
          </p:txBody>
        </p:sp>
        <p:sp>
          <p:nvSpPr>
            <p:cNvPr id="45" name="Google Shape;45;p1"/>
            <p:cNvSpPr/>
            <p:nvPr/>
          </p:nvSpPr>
          <p:spPr>
            <a:xfrm rot="10800000">
              <a:off x="11052693" y="5711295"/>
              <a:ext cx="903280" cy="903280"/>
            </a:xfrm>
            <a:prstGeom prst="halfFrame">
              <a:avLst>
                <a:gd name="adj1" fmla="val 20431"/>
                <a:gd name="adj2" fmla="val 21661"/>
              </a:avLst>
            </a:prstGeom>
            <a:solidFill>
              <a:schemeClr val="lt1">
                <a:alpha val="11764"/>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D8D8D8"/>
                </a:solidFill>
                <a:latin typeface="Quattrocento Sans"/>
                <a:ea typeface="Quattrocento Sans"/>
                <a:cs typeface="Quattrocento Sans"/>
                <a:sym typeface="Quattrocento Sans"/>
              </a:endParaRPr>
            </a:p>
          </p:txBody>
        </p:sp>
        <p:sp>
          <p:nvSpPr>
            <p:cNvPr id="46" name="Google Shape;46;p1"/>
            <p:cNvSpPr/>
            <p:nvPr/>
          </p:nvSpPr>
          <p:spPr>
            <a:xfrm flipH="1">
              <a:off x="11052693" y="243425"/>
              <a:ext cx="903280" cy="903280"/>
            </a:xfrm>
            <a:prstGeom prst="halfFrame">
              <a:avLst>
                <a:gd name="adj1" fmla="val 20431"/>
                <a:gd name="adj2" fmla="val 21661"/>
              </a:avLst>
            </a:prstGeom>
            <a:solidFill>
              <a:schemeClr val="lt1">
                <a:alpha val="11764"/>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D8D8D8"/>
                </a:solidFill>
                <a:latin typeface="Quattrocento Sans"/>
                <a:ea typeface="Quattrocento Sans"/>
                <a:cs typeface="Quattrocento Sans"/>
                <a:sym typeface="Quattrocento Sans"/>
              </a:endParaRPr>
            </a:p>
          </p:txBody>
        </p:sp>
        <p:sp>
          <p:nvSpPr>
            <p:cNvPr id="47" name="Google Shape;47;p1"/>
            <p:cNvSpPr/>
            <p:nvPr/>
          </p:nvSpPr>
          <p:spPr>
            <a:xfrm rot="10800000" flipH="1">
              <a:off x="236027" y="5711295"/>
              <a:ext cx="903280" cy="903280"/>
            </a:xfrm>
            <a:prstGeom prst="halfFrame">
              <a:avLst>
                <a:gd name="adj1" fmla="val 20431"/>
                <a:gd name="adj2" fmla="val 21661"/>
              </a:avLst>
            </a:prstGeom>
            <a:solidFill>
              <a:schemeClr val="lt1">
                <a:alpha val="11764"/>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D8D8D8"/>
                </a:solidFill>
                <a:latin typeface="Quattrocento Sans"/>
                <a:ea typeface="Quattrocento Sans"/>
                <a:cs typeface="Quattrocento Sans"/>
                <a:sym typeface="Quattrocento Sans"/>
              </a:endParaRPr>
            </a:p>
          </p:txBody>
        </p:sp>
      </p:grpSp>
      <p:pic>
        <p:nvPicPr>
          <p:cNvPr id="48" name="Google Shape;48;p1"/>
          <p:cNvPicPr preferRelativeResize="0"/>
          <p:nvPr/>
        </p:nvPicPr>
        <p:blipFill>
          <a:blip r:embed="rId3"/>
          <a:srcRect/>
          <a:stretch/>
        </p:blipFill>
        <p:spPr>
          <a:xfrm>
            <a:off x="1" y="-54089"/>
            <a:ext cx="12318830" cy="6966178"/>
          </a:xfrm>
          <a:prstGeom prst="rect">
            <a:avLst/>
          </a:prstGeom>
          <a:noFill/>
          <a:ln>
            <a:noFill/>
          </a:ln>
        </p:spPr>
      </p:pic>
      <p:sp>
        <p:nvSpPr>
          <p:cNvPr id="49" name="Google Shape;49;p1"/>
          <p:cNvSpPr txBox="1"/>
          <p:nvPr/>
        </p:nvSpPr>
        <p:spPr>
          <a:xfrm>
            <a:off x="471525" y="5973138"/>
            <a:ext cx="4217985" cy="3795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b="1" i="0" u="none" strike="noStrike" cap="none" baseline="30000" dirty="0">
                <a:solidFill>
                  <a:schemeClr val="dk1"/>
                </a:solidFill>
                <a:latin typeface="Arial"/>
                <a:ea typeface="Arial"/>
                <a:cs typeface="Arial"/>
                <a:sym typeface="Arial"/>
              </a:rPr>
              <a:t>LESSON 5:  OCTOBER 4</a:t>
            </a:r>
            <a:endParaRPr sz="2800" b="1" baseline="30000" dirty="0">
              <a:solidFill>
                <a:schemeClr val="dk1"/>
              </a:solidFill>
              <a:latin typeface="Arial"/>
              <a:ea typeface="Arial"/>
              <a:cs typeface="Arial"/>
              <a:sym typeface="Arial"/>
            </a:endParaRPr>
          </a:p>
        </p:txBody>
      </p:sp>
    </p:spTree>
  </p:cSld>
  <p:clrMapOvr>
    <a:masterClrMapping/>
  </p:clrMapOvr>
  <p:transition spd="slow">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pic>
        <p:nvPicPr>
          <p:cNvPr id="118" name="Google Shape;118;p14"/>
          <p:cNvPicPr preferRelativeResize="0"/>
          <p:nvPr/>
        </p:nvPicPr>
        <p:blipFill rotWithShape="1">
          <a:blip r:embed="rId3">
            <a:alphaModFix/>
          </a:blip>
          <a:srcRect/>
          <a:stretch/>
        </p:blipFill>
        <p:spPr>
          <a:xfrm>
            <a:off x="-2383" y="-20859"/>
            <a:ext cx="12228583" cy="6915143"/>
          </a:xfrm>
          <a:prstGeom prst="rect">
            <a:avLst/>
          </a:prstGeom>
          <a:noFill/>
          <a:ln>
            <a:noFill/>
          </a:ln>
        </p:spPr>
      </p:pic>
    </p:spTree>
  </p:cSld>
  <p:clrMapOvr>
    <a:masterClrMapping/>
  </p:clrMapOvr>
  <p:transition spd="slow">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15"/>
          <p:cNvSpPr txBox="1"/>
          <p:nvPr/>
        </p:nvSpPr>
        <p:spPr>
          <a:xfrm>
            <a:off x="6336666" y="1106983"/>
            <a:ext cx="4742363" cy="317139"/>
          </a:xfrm>
          <a:prstGeom prst="rect">
            <a:avLst/>
          </a:prstGeom>
          <a:noFill/>
          <a:ln>
            <a:noFill/>
          </a:ln>
        </p:spPr>
        <p:txBody>
          <a:bodyPr spcFirstLastPara="1" wrap="square" lIns="91425" tIns="45700" rIns="91425" bIns="45700" anchor="t" anchorCtr="0">
            <a:spAutoFit/>
          </a:bodyPr>
          <a:lstStyle/>
          <a:p>
            <a:pPr marL="0" marR="0" lvl="0" indent="0" algn="l" rtl="0">
              <a:lnSpc>
                <a:spcPct val="113000"/>
              </a:lnSpc>
              <a:spcBef>
                <a:spcPts val="0"/>
              </a:spcBef>
              <a:spcAft>
                <a:spcPts val="0"/>
              </a:spcAft>
              <a:buNone/>
            </a:pPr>
            <a:r>
              <a:rPr lang="en-US" sz="1400" b="1">
                <a:solidFill>
                  <a:schemeClr val="lt1"/>
                </a:solidFill>
                <a:latin typeface="Quattrocento Sans"/>
                <a:ea typeface="Quattrocento Sans"/>
                <a:cs typeface="Quattrocento Sans"/>
                <a:sym typeface="Quattrocento Sans"/>
              </a:rPr>
              <a:t>A wonderful serenity has taken possession</a:t>
            </a:r>
            <a:endParaRPr/>
          </a:p>
        </p:txBody>
      </p:sp>
      <p:sp>
        <p:nvSpPr>
          <p:cNvPr id="124" name="Google Shape;124;p15"/>
          <p:cNvSpPr txBox="1"/>
          <p:nvPr/>
        </p:nvSpPr>
        <p:spPr>
          <a:xfrm>
            <a:off x="826572" y="965505"/>
            <a:ext cx="10595400" cy="4163613"/>
          </a:xfrm>
          <a:prstGeom prst="rect">
            <a:avLst/>
          </a:prstGeom>
          <a:noFill/>
          <a:ln>
            <a:noFill/>
          </a:ln>
        </p:spPr>
        <p:txBody>
          <a:bodyPr spcFirstLastPara="1" wrap="square" lIns="91425" tIns="45700" rIns="91425" bIns="45700" anchor="t" anchorCtr="0">
            <a:noAutofit/>
          </a:bodyPr>
          <a:lstStyle/>
          <a:p>
            <a:pPr algn="ctr"/>
            <a:r>
              <a:rPr lang="en-US" sz="3600" i="1" dirty="0">
                <a:solidFill>
                  <a:srgbClr val="222222"/>
                </a:solidFill>
                <a:effectLst/>
                <a:latin typeface="Arial" panose="020B0604020202020204" pitchFamily="34" charset="0"/>
              </a:rPr>
              <a:t>Commit your work to the Lord, and your plans will be established. (Proverbs 16:3)</a:t>
            </a:r>
            <a:endParaRPr lang="en-US" sz="3600" dirty="0">
              <a:solidFill>
                <a:srgbClr val="222222"/>
              </a:solidFill>
              <a:effectLst/>
              <a:latin typeface="Arial" panose="020B0604020202020204" pitchFamily="34" charset="0"/>
            </a:endParaRPr>
          </a:p>
        </p:txBody>
      </p:sp>
    </p:spTree>
  </p:cSld>
  <p:clrMapOvr>
    <a:masterClrMapping/>
  </p:clrMapOvr>
  <p:transition spd="slow">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pic>
        <p:nvPicPr>
          <p:cNvPr id="130" name="Google Shape;130;p18" descr="LFS PP Slide Case Study.jpg"/>
          <p:cNvPicPr preferRelativeResize="0"/>
          <p:nvPr/>
        </p:nvPicPr>
        <p:blipFill rotWithShape="1">
          <a:blip r:embed="rId3">
            <a:alphaModFix/>
          </a:blip>
          <a:srcRect/>
          <a:stretch/>
        </p:blipFill>
        <p:spPr>
          <a:xfrm>
            <a:off x="-35864" y="0"/>
            <a:ext cx="12227864" cy="6914737"/>
          </a:xfrm>
          <a:prstGeom prst="rect">
            <a:avLst/>
          </a:prstGeom>
          <a:noFill/>
          <a:ln>
            <a:noFill/>
          </a:ln>
        </p:spPr>
      </p:pic>
    </p:spTree>
  </p:cSld>
  <p:clrMapOvr>
    <a:masterClrMapping/>
  </p:clrMapOvr>
  <p:transition spd="slow">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6" name="Google Shape;136;p22"/>
          <p:cNvSpPr txBox="1"/>
          <p:nvPr/>
        </p:nvSpPr>
        <p:spPr>
          <a:xfrm>
            <a:off x="701524" y="3531810"/>
            <a:ext cx="2491500" cy="7695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4400">
              <a:solidFill>
                <a:schemeClr val="dk1"/>
              </a:solidFill>
              <a:latin typeface="Quattrocento Sans"/>
              <a:ea typeface="Quattrocento Sans"/>
              <a:cs typeface="Quattrocento Sans"/>
              <a:sym typeface="Quattrocento Sans"/>
            </a:endParaRPr>
          </a:p>
        </p:txBody>
      </p:sp>
      <p:sp>
        <p:nvSpPr>
          <p:cNvPr id="2" name="TextBox 1"/>
          <p:cNvSpPr txBox="1"/>
          <p:nvPr/>
        </p:nvSpPr>
        <p:spPr>
          <a:xfrm>
            <a:off x="1042333" y="1006458"/>
            <a:ext cx="10171731" cy="3539430"/>
          </a:xfrm>
          <a:prstGeom prst="rect">
            <a:avLst/>
          </a:prstGeom>
          <a:noFill/>
        </p:spPr>
        <p:txBody>
          <a:bodyPr wrap="square" rtlCol="0">
            <a:spAutoFit/>
          </a:bodyPr>
          <a:lstStyle/>
          <a:p>
            <a:pPr algn="just"/>
            <a:r>
              <a:rPr lang="en-US" sz="2800" dirty="0">
                <a:solidFill>
                  <a:srgbClr val="222222"/>
                </a:solidFill>
                <a:effectLst/>
                <a:latin typeface="Arial" panose="020B0604020202020204" pitchFamily="34" charset="0"/>
              </a:rPr>
              <a:t>Current data from 2026 indicates a distinct rise in rebellious behavior across the United States, manifesting through large-scale political resistance, shifting social attitudes, and disruptive youth trends. Society is increasingly viewing rebellion as a positive “skill” rather than a negative trait. Over 57% of Americans now consider being rebellious a skill, viewing it as a means of personal empowerment and a tool to reshape traditional career paths and workplace norms.</a:t>
            </a:r>
          </a:p>
        </p:txBody>
      </p:sp>
    </p:spTree>
  </p:cSld>
  <p:clrMapOvr>
    <a:masterClrMapping/>
  </p:clrMapOvr>
  <p:transition spd="slow">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pic>
        <p:nvPicPr>
          <p:cNvPr id="3" name="Google Shape;141;p24" descr="LFS PP Slide Life Application.jpg">
            <a:extLst>
              <a:ext uri="{FF2B5EF4-FFF2-40B4-BE49-F238E27FC236}">
                <a16:creationId xmlns:a16="http://schemas.microsoft.com/office/drawing/2014/main" id="{375B2FE4-AB01-CB47-8ED5-030DFF1A369B}"/>
              </a:ext>
            </a:extLst>
          </p:cNvPr>
          <p:cNvPicPr preferRelativeResize="0"/>
          <p:nvPr/>
        </p:nvPicPr>
        <p:blipFill rotWithShape="1">
          <a:blip r:embed="rId3">
            <a:alphaModFix/>
          </a:blip>
          <a:srcRect/>
          <a:stretch/>
        </p:blipFill>
        <p:spPr>
          <a:xfrm>
            <a:off x="-1" y="-12267"/>
            <a:ext cx="12192001" cy="6894457"/>
          </a:xfrm>
          <a:prstGeom prst="rect">
            <a:avLst/>
          </a:prstGeom>
          <a:noFill/>
          <a:ln>
            <a:noFill/>
          </a:ln>
        </p:spPr>
      </p:pic>
    </p:spTree>
  </p:cSld>
  <p:clrMapOvr>
    <a:masterClrMapping/>
  </p:clrMapOvr>
  <p:transition spd="slow">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02237" y="1198176"/>
            <a:ext cx="10183712" cy="2677656"/>
          </a:xfrm>
          <a:prstGeom prst="rect">
            <a:avLst/>
          </a:prstGeom>
          <a:noFill/>
        </p:spPr>
        <p:txBody>
          <a:bodyPr wrap="square" rtlCol="0">
            <a:spAutoFit/>
          </a:bodyPr>
          <a:lstStyle/>
          <a:p>
            <a:pPr algn="just"/>
            <a:r>
              <a:rPr lang="en-US" sz="2800" dirty="0">
                <a:effectLst/>
                <a:latin typeface="Arial" panose="020B0604020202020204" pitchFamily="34" charset="0"/>
              </a:rPr>
              <a:t>With the multitude of demands that intrude in one’s life it may become difficult to keep commitments. Even more challenging are the streams of temptations that bombard every individual in life. Videos, posts, and images constantly pop up on computers, tablets, and phones. Not to mention the inappropriate and disrespectful behavior seen in public. </a:t>
            </a:r>
          </a:p>
        </p:txBody>
      </p:sp>
    </p:spTree>
    <p:extLst>
      <p:ext uri="{BB962C8B-B14F-4D97-AF65-F5344CB8AC3E}">
        <p14:creationId xmlns:p14="http://schemas.microsoft.com/office/powerpoint/2010/main" val="2509352106"/>
      </p:ext>
    </p:extLst>
  </p:cSld>
  <p:clrMapOvr>
    <a:masterClrMapping/>
  </p:clrMapOvr>
  <p:transition spd="slow">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pic>
        <p:nvPicPr>
          <p:cNvPr id="146" name="Google Shape;146;p27" descr="LFS PP Slide Questions.jpg"/>
          <p:cNvPicPr preferRelativeResize="0"/>
          <p:nvPr/>
        </p:nvPicPr>
        <p:blipFill rotWithShape="1">
          <a:blip r:embed="rId3">
            <a:alphaModFix/>
          </a:blip>
          <a:srcRect/>
          <a:stretch/>
        </p:blipFill>
        <p:spPr>
          <a:xfrm>
            <a:off x="3087" y="3726"/>
            <a:ext cx="12176818" cy="6885871"/>
          </a:xfrm>
          <a:prstGeom prst="rect">
            <a:avLst/>
          </a:prstGeom>
          <a:noFill/>
          <a:ln>
            <a:noFill/>
          </a:ln>
        </p:spPr>
      </p:pic>
    </p:spTree>
  </p:cSld>
  <p:clrMapOvr>
    <a:masterClrMapping/>
  </p:clrMapOvr>
  <p:transition spd="slow">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28"/>
          <p:cNvSpPr txBox="1"/>
          <p:nvPr/>
        </p:nvSpPr>
        <p:spPr>
          <a:xfrm>
            <a:off x="798286" y="1692237"/>
            <a:ext cx="10559143" cy="954067"/>
          </a:xfrm>
          <a:prstGeom prst="rect">
            <a:avLst/>
          </a:prstGeom>
          <a:noFill/>
          <a:ln>
            <a:noFill/>
          </a:ln>
        </p:spPr>
        <p:txBody>
          <a:bodyPr spcFirstLastPara="1" wrap="square" lIns="91425" tIns="45700" rIns="91425" bIns="45700" anchor="t" anchorCtr="0">
            <a:spAutoFit/>
          </a:bodyPr>
          <a:lstStyle/>
          <a:p>
            <a:pPr marL="457200" indent="-457200" algn="just">
              <a:buFont typeface="+mj-lt"/>
              <a:buAutoNum type="arabicPeriod"/>
            </a:pPr>
            <a:r>
              <a:rPr lang="en-US" sz="2800" dirty="0">
                <a:effectLst/>
                <a:latin typeface="Arial" panose="020B0604020202020204" pitchFamily="34" charset="0"/>
              </a:rPr>
              <a:t>What can you and your church community do to promote spiritual growth and commitment to the Lord?</a:t>
            </a:r>
          </a:p>
        </p:txBody>
      </p:sp>
    </p:spTree>
  </p:cSld>
  <p:clrMapOvr>
    <a:masterClrMapping/>
  </p:clrMapOvr>
  <p:transition spd="slow">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51;p28">
            <a:extLst>
              <a:ext uri="{FF2B5EF4-FFF2-40B4-BE49-F238E27FC236}">
                <a16:creationId xmlns:a16="http://schemas.microsoft.com/office/drawing/2014/main" id="{C8F49E4F-CA7F-104B-BF21-1695F5E037D5}"/>
              </a:ext>
            </a:extLst>
          </p:cNvPr>
          <p:cNvSpPr txBox="1"/>
          <p:nvPr/>
        </p:nvSpPr>
        <p:spPr>
          <a:xfrm>
            <a:off x="798286" y="1692237"/>
            <a:ext cx="10559143" cy="954067"/>
          </a:xfrm>
          <a:prstGeom prst="rect">
            <a:avLst/>
          </a:prstGeom>
          <a:noFill/>
          <a:ln>
            <a:noFill/>
          </a:ln>
        </p:spPr>
        <p:txBody>
          <a:bodyPr spcFirstLastPara="1" wrap="square" lIns="91425" tIns="45700" rIns="91425" bIns="45700" anchor="t" anchorCtr="0">
            <a:spAutoFit/>
          </a:bodyPr>
          <a:lstStyle/>
          <a:p>
            <a:pPr marL="508000" indent="-508000" algn="just"/>
            <a:r>
              <a:rPr lang="en-US" sz="2800" dirty="0">
                <a:effectLst/>
                <a:latin typeface="Arial" panose="020B0604020202020204" pitchFamily="34" charset="0"/>
              </a:rPr>
              <a:t>2.	What spiritual battles are you and your community currently facing that require a recommitment to the Lord? </a:t>
            </a:r>
          </a:p>
        </p:txBody>
      </p:sp>
    </p:spTree>
    <p:extLst>
      <p:ext uri="{BB962C8B-B14F-4D97-AF65-F5344CB8AC3E}">
        <p14:creationId xmlns:p14="http://schemas.microsoft.com/office/powerpoint/2010/main" val="846965347"/>
      </p:ext>
    </p:extLst>
  </p:cSld>
  <p:clrMapOvr>
    <a:masterClrMapping/>
  </p:clrMapOvr>
  <p:transition spd="slow">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pic>
        <p:nvPicPr>
          <p:cNvPr id="161" name="Google Shape;161;p30"/>
          <p:cNvPicPr preferRelativeResize="0"/>
          <p:nvPr/>
        </p:nvPicPr>
        <p:blipFill rotWithShape="1">
          <a:blip r:embed="rId3">
            <a:alphaModFix/>
          </a:blip>
          <a:srcRect/>
          <a:stretch/>
        </p:blipFill>
        <p:spPr>
          <a:xfrm>
            <a:off x="0" y="-22616"/>
            <a:ext cx="12231690" cy="6916901"/>
          </a:xfrm>
          <a:prstGeom prst="rect">
            <a:avLst/>
          </a:prstGeom>
          <a:noFill/>
          <a:ln>
            <a:noFill/>
          </a:ln>
        </p:spPr>
      </p:pic>
    </p:spTree>
    <p:extLst>
      <p:ext uri="{BB962C8B-B14F-4D97-AF65-F5344CB8AC3E}">
        <p14:creationId xmlns:p14="http://schemas.microsoft.com/office/powerpoint/2010/main" val="4037986901"/>
      </p:ext>
    </p:extLst>
  </p:cSld>
  <p:clrMapOvr>
    <a:masterClrMapping/>
  </p:clrMapOvr>
  <p:transition spd="slow">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2"/>
          <p:cNvSpPr txBox="1"/>
          <p:nvPr/>
        </p:nvSpPr>
        <p:spPr>
          <a:xfrm>
            <a:off x="1016000" y="556381"/>
            <a:ext cx="184666"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5" name="Google Shape;55;p2"/>
          <p:cNvSpPr txBox="1"/>
          <p:nvPr/>
        </p:nvSpPr>
        <p:spPr>
          <a:xfrm>
            <a:off x="824089" y="741047"/>
            <a:ext cx="10555112" cy="4998251"/>
          </a:xfrm>
          <a:prstGeom prst="rect">
            <a:avLst/>
          </a:prstGeom>
          <a:noFill/>
          <a:ln>
            <a:noFill/>
          </a:ln>
        </p:spPr>
        <p:txBody>
          <a:bodyPr spcFirstLastPara="1" wrap="square" lIns="91425" tIns="45700" rIns="91425" bIns="45700" anchor="t" anchorCtr="0">
            <a:spAutoFit/>
          </a:bodyPr>
          <a:lstStyle/>
          <a:p>
            <a:pPr algn="ctr"/>
            <a:r>
              <a:rPr lang="en-US" sz="6600" b="1" dirty="0">
                <a:effectLst/>
                <a:latin typeface="Arial" panose="020B0604020202020204" pitchFamily="34" charset="0"/>
                <a:cs typeface="Arial" panose="020B0604020202020204" pitchFamily="34" charset="0"/>
              </a:rPr>
              <a:t>Radical</a:t>
            </a:r>
            <a:r>
              <a:rPr lang="en-US" sz="6600" b="1" dirty="0">
                <a:latin typeface="Arial" panose="020B0604020202020204" pitchFamily="34" charset="0"/>
                <a:cs typeface="Arial" panose="020B0604020202020204" pitchFamily="34" charset="0"/>
              </a:rPr>
              <a:t> </a:t>
            </a:r>
            <a:r>
              <a:rPr lang="en-US" sz="6600" b="1" dirty="0">
                <a:effectLst/>
                <a:latin typeface="Arial" panose="020B0604020202020204" pitchFamily="34" charset="0"/>
                <a:cs typeface="Arial" panose="020B0604020202020204" pitchFamily="34" charset="0"/>
              </a:rPr>
              <a:t>Commitment</a:t>
            </a:r>
            <a:r>
              <a:rPr lang="en-US" sz="6600" b="1" dirty="0">
                <a:latin typeface="Arial" panose="020B0604020202020204" pitchFamily="34" charset="0"/>
                <a:cs typeface="Arial" panose="020B0604020202020204" pitchFamily="34" charset="0"/>
              </a:rPr>
              <a:t> </a:t>
            </a:r>
            <a:r>
              <a:rPr lang="en-US" sz="6600" b="1" dirty="0">
                <a:effectLst/>
                <a:latin typeface="Arial" panose="020B0604020202020204" pitchFamily="34" charset="0"/>
                <a:cs typeface="Arial" panose="020B0604020202020204" pitchFamily="34" charset="0"/>
              </a:rPr>
              <a:t>to</a:t>
            </a:r>
            <a:r>
              <a:rPr lang="en-US" sz="6600" b="1" dirty="0">
                <a:latin typeface="Arial" panose="020B0604020202020204" pitchFamily="34" charset="0"/>
                <a:cs typeface="Arial" panose="020B0604020202020204" pitchFamily="34" charset="0"/>
              </a:rPr>
              <a:t> </a:t>
            </a:r>
            <a:r>
              <a:rPr lang="en-US" sz="6600" b="1" dirty="0">
                <a:effectLst/>
                <a:latin typeface="Arial" panose="020B0604020202020204" pitchFamily="34" charset="0"/>
                <a:cs typeface="Arial" panose="020B0604020202020204" pitchFamily="34" charset="0"/>
              </a:rPr>
              <a:t>God’s Way</a:t>
            </a:r>
            <a:endParaRPr lang="en-US" sz="6600" dirty="0">
              <a:effectLst/>
              <a:latin typeface="Arial" panose="020B0604020202020204" pitchFamily="34" charset="0"/>
              <a:cs typeface="Arial" panose="020B0604020202020204" pitchFamily="34" charset="0"/>
            </a:endParaRPr>
          </a:p>
          <a:p>
            <a:pPr>
              <a:lnSpc>
                <a:spcPct val="90000"/>
              </a:lnSpc>
            </a:pPr>
            <a:endParaRPr lang="en-US" sz="2400" b="1" baseline="30000" dirty="0">
              <a:solidFill>
                <a:schemeClr val="dk2"/>
              </a:solidFill>
              <a:latin typeface="Arial" panose="020B0604020202020204" pitchFamily="34" charset="0"/>
              <a:ea typeface="Quattrocento Sans"/>
              <a:cs typeface="Arial" panose="020B0604020202020204" pitchFamily="34" charset="0"/>
              <a:sym typeface="Quattrocento Sans"/>
            </a:endParaRPr>
          </a:p>
          <a:p>
            <a:r>
              <a:rPr lang="en-US" sz="2800" b="1" spc="-150" dirty="0">
                <a:solidFill>
                  <a:schemeClr val="dk2"/>
                </a:solidFill>
                <a:latin typeface="Arial" panose="020B0604020202020204" pitchFamily="34" charset="0"/>
                <a:ea typeface="Quattrocento Sans"/>
                <a:cs typeface="Arial" panose="020B0604020202020204" pitchFamily="34" charset="0"/>
                <a:sym typeface="Quattrocento Sans"/>
              </a:rPr>
              <a:t>Focus Scripture: </a:t>
            </a:r>
            <a:r>
              <a:rPr lang="en-US" sz="2800" dirty="0">
                <a:effectLst/>
                <a:latin typeface="Arial" panose="020B0604020202020204" pitchFamily="34" charset="0"/>
                <a:cs typeface="Arial" panose="020B0604020202020204" pitchFamily="34" charset="0"/>
              </a:rPr>
              <a:t>Joshua 24:18-27</a:t>
            </a:r>
          </a:p>
          <a:p>
            <a:endParaRPr lang="en-US" sz="2800" dirty="0">
              <a:effectLst/>
              <a:latin typeface="Arial" panose="020B0604020202020204" pitchFamily="34" charset="0"/>
              <a:cs typeface="Arial" panose="020B0604020202020204" pitchFamily="34" charset="0"/>
            </a:endParaRPr>
          </a:p>
          <a:p>
            <a:pPr algn="ctr"/>
            <a:r>
              <a:rPr lang="en-US" sz="2800" b="1" i="1" dirty="0">
                <a:effectLst/>
                <a:latin typeface="Arial" panose="020B0604020202020204" pitchFamily="34" charset="0"/>
                <a:cs typeface="Arial" panose="020B0604020202020204" pitchFamily="34" charset="0"/>
              </a:rPr>
              <a:t>Key Verse:</a:t>
            </a:r>
            <a:r>
              <a:rPr lang="en-US" sz="2800" dirty="0">
                <a:effectLst/>
                <a:latin typeface="Arial" panose="020B0604020202020204" pitchFamily="34" charset="0"/>
                <a:cs typeface="Arial" panose="020B0604020202020204" pitchFamily="34" charset="0"/>
              </a:rPr>
              <a:t> (Joshua said,) “Put away the gods that your ancestors served beyond the River and in Egypt and serve the Lord.” Joshua 24:14b </a:t>
            </a:r>
          </a:p>
          <a:p>
            <a:pPr algn="ctr">
              <a:lnSpc>
                <a:spcPct val="90000"/>
              </a:lnSpc>
            </a:pPr>
            <a:endParaRPr lang="en-US" sz="5400" i="1" baseline="30000" dirty="0">
              <a:latin typeface="Arial" panose="020B0604020202020204" pitchFamily="34" charset="0"/>
              <a:cs typeface="Arial" panose="020B0604020202020204" pitchFamily="34" charset="0"/>
            </a:endParaRPr>
          </a:p>
        </p:txBody>
      </p:sp>
    </p:spTree>
  </p:cSld>
  <p:clrMapOvr>
    <a:masterClrMapping/>
  </p:clrMapOvr>
  <p:transition spd="slow">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p31"/>
          <p:cNvSpPr/>
          <p:nvPr/>
        </p:nvSpPr>
        <p:spPr>
          <a:xfrm>
            <a:off x="5952000" y="1708725"/>
            <a:ext cx="288000" cy="62627"/>
          </a:xfrm>
          <a:prstGeom prst="roundRect">
            <a:avLst>
              <a:gd name="adj" fmla="val 9388"/>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Open Sans"/>
              <a:ea typeface="Open Sans"/>
              <a:cs typeface="Open Sans"/>
              <a:sym typeface="Open Sans"/>
            </a:endParaRPr>
          </a:p>
        </p:txBody>
      </p:sp>
      <p:sp>
        <p:nvSpPr>
          <p:cNvPr id="167" name="Google Shape;167;p31"/>
          <p:cNvSpPr txBox="1"/>
          <p:nvPr/>
        </p:nvSpPr>
        <p:spPr>
          <a:xfrm>
            <a:off x="774325" y="869648"/>
            <a:ext cx="10559143" cy="4832052"/>
          </a:xfrm>
          <a:prstGeom prst="rect">
            <a:avLst/>
          </a:prstGeom>
          <a:noFill/>
          <a:ln>
            <a:noFill/>
          </a:ln>
        </p:spPr>
        <p:txBody>
          <a:bodyPr spcFirstLastPara="1" wrap="square" lIns="91425" tIns="45700" rIns="91425" bIns="45700" anchor="t" anchorCtr="0">
            <a:spAutoFit/>
          </a:bodyPr>
          <a:lstStyle/>
          <a:p>
            <a:pPr algn="just"/>
            <a:r>
              <a:rPr lang="en-US" sz="2800" b="1" dirty="0">
                <a:effectLst/>
                <a:latin typeface="Arial" panose="020B0604020202020204" pitchFamily="34" charset="0"/>
              </a:rPr>
              <a:t>Closing Hymn:</a:t>
            </a:r>
            <a:r>
              <a:rPr lang="en-US" sz="2800" dirty="0">
                <a:effectLst/>
                <a:latin typeface="Arial" panose="020B0604020202020204" pitchFamily="34" charset="0"/>
              </a:rPr>
              <a:t> African American Heritage Hymnal #461, “Give Me a Clean Heart”</a:t>
            </a:r>
          </a:p>
          <a:p>
            <a:pPr algn="just"/>
            <a:endParaRPr lang="en-US" sz="2800" dirty="0">
              <a:effectLst/>
              <a:latin typeface="Arial" panose="020B0604020202020204" pitchFamily="34" charset="0"/>
            </a:endParaRPr>
          </a:p>
          <a:p>
            <a:pPr algn="just"/>
            <a:r>
              <a:rPr lang="en-US" sz="2800" b="1" dirty="0">
                <a:effectLst/>
                <a:latin typeface="Arial" panose="020B0604020202020204" pitchFamily="34" charset="0"/>
              </a:rPr>
              <a:t>Closing Prayer:</a:t>
            </a:r>
            <a:r>
              <a:rPr lang="en-US" sz="2800" dirty="0">
                <a:effectLst/>
                <a:latin typeface="Arial" panose="020B0604020202020204" pitchFamily="34" charset="0"/>
              </a:rPr>
              <a:t> Precious Lord, take my hand, lead me on, let me stand, I am tired, I am weak, I am worn. Through the storm, through the night, lead me unto the light. Take my hand, precious Lord, and lead me home. May your Spirit strengthen me to commit fully to you, to follow you wherever you lead with joyful anticipation of your plan in my life. Thank you, Lord, for forgiveness and the redemptive power of Jesus Christ. Hallelujah, thank you, Jesus. Amen!</a:t>
            </a:r>
          </a:p>
        </p:txBody>
      </p:sp>
    </p:spTree>
  </p:cSld>
  <p:clrMapOvr>
    <a:masterClrMapping/>
  </p:clrMapOvr>
  <p:transition spd="slow">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Tree>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3"/>
          <p:cNvSpPr txBox="1"/>
          <p:nvPr/>
        </p:nvSpPr>
        <p:spPr>
          <a:xfrm>
            <a:off x="877331" y="1350871"/>
            <a:ext cx="10381588" cy="5016718"/>
          </a:xfrm>
          <a:prstGeom prst="rect">
            <a:avLst/>
          </a:prstGeom>
          <a:noFill/>
          <a:ln>
            <a:noFill/>
          </a:ln>
        </p:spPr>
        <p:txBody>
          <a:bodyPr spcFirstLastPara="1" wrap="square" lIns="91425" tIns="45700" rIns="91425" bIns="45700" anchor="t" anchorCtr="0">
            <a:spAutoFit/>
          </a:bodyPr>
          <a:lstStyle/>
          <a:p>
            <a:pPr marL="457200" indent="-457200" algn="just"/>
            <a:r>
              <a:rPr lang="en-US" sz="2000" dirty="0">
                <a:solidFill>
                  <a:schemeClr val="bg2"/>
                </a:solidFill>
                <a:effectLst/>
                <a:latin typeface="+mn-lt"/>
              </a:rPr>
              <a:t>18 “…and the Lord drove out before us all the peoples, the Amorites who lived in the land. Therefore we also will serve the Lord, for he is our God.”</a:t>
            </a:r>
          </a:p>
          <a:p>
            <a:pPr marL="457200" indent="-457200" algn="just"/>
            <a:r>
              <a:rPr lang="en-US" sz="2000" dirty="0">
                <a:solidFill>
                  <a:schemeClr val="bg2"/>
                </a:solidFill>
                <a:effectLst/>
                <a:latin typeface="+mn-lt"/>
              </a:rPr>
              <a:t>19 But Joshua said to the people, “You cannot serve the Lord, for he is a holy God. He is a jealous God; he will not forgive your transgressions or your sins.</a:t>
            </a:r>
          </a:p>
          <a:p>
            <a:pPr marL="457200" indent="-457200" algn="just"/>
            <a:r>
              <a:rPr lang="en-US" sz="2000" dirty="0">
                <a:solidFill>
                  <a:schemeClr val="bg2"/>
                </a:solidFill>
                <a:effectLst/>
                <a:latin typeface="+mn-lt"/>
              </a:rPr>
              <a:t>20 If you forsake the Lord and serve foreign gods, then he will turn and do you harm and consume you, after having done you good.”</a:t>
            </a:r>
          </a:p>
          <a:p>
            <a:pPr marL="457200" indent="-457200" algn="just"/>
            <a:r>
              <a:rPr lang="en-US" sz="2000" dirty="0">
                <a:solidFill>
                  <a:schemeClr val="bg2"/>
                </a:solidFill>
                <a:effectLst/>
                <a:latin typeface="+mn-lt"/>
              </a:rPr>
              <a:t>21 And the people said to Joshua, “No, we will serve the Lord!”</a:t>
            </a:r>
          </a:p>
          <a:p>
            <a:pPr marL="457200" indent="-457200" algn="just"/>
            <a:r>
              <a:rPr lang="en-US" sz="2000" dirty="0">
                <a:solidFill>
                  <a:schemeClr val="bg2"/>
                </a:solidFill>
                <a:effectLst/>
                <a:latin typeface="+mn-lt"/>
              </a:rPr>
              <a:t>22 Then Joshua said to the people, “You are witnesses against yourselves that you have chosen the Lord, to serve him.” And they said, “We are witnesses.”</a:t>
            </a:r>
          </a:p>
          <a:p>
            <a:pPr marL="457200" indent="-457200" algn="just"/>
            <a:r>
              <a:rPr lang="en-US" sz="2000" dirty="0">
                <a:solidFill>
                  <a:schemeClr val="bg2"/>
                </a:solidFill>
                <a:effectLst/>
                <a:latin typeface="+mn-lt"/>
              </a:rPr>
              <a:t>23 He said, “Then put away the foreign gods that are among you, and incline your hearts to the Lord, the God of Israel.”</a:t>
            </a:r>
          </a:p>
          <a:p>
            <a:pPr marL="457200" indent="-457200" algn="just"/>
            <a:r>
              <a:rPr lang="en-US" sz="2000" dirty="0">
                <a:solidFill>
                  <a:schemeClr val="bg2"/>
                </a:solidFill>
                <a:effectLst/>
                <a:latin typeface="+mn-lt"/>
              </a:rPr>
              <a:t>24 The people said to Joshua, “The Lord our God we will serve, and him we will obey.”</a:t>
            </a:r>
          </a:p>
          <a:p>
            <a:pPr marL="457200" indent="-457200" algn="just"/>
            <a:r>
              <a:rPr lang="en-US" sz="2000" dirty="0">
                <a:solidFill>
                  <a:schemeClr val="bg2"/>
                </a:solidFill>
                <a:effectLst/>
                <a:latin typeface="+mn-lt"/>
              </a:rPr>
              <a:t>25 So Joshua made a covenant with the people that day and made statutes and ordinances for them at Shechem.</a:t>
            </a:r>
          </a:p>
          <a:p>
            <a:pPr marL="457200" indent="-457200" algn="just"/>
            <a:r>
              <a:rPr lang="en-US" sz="2000" dirty="0">
                <a:solidFill>
                  <a:schemeClr val="bg2"/>
                </a:solidFill>
                <a:effectLst/>
                <a:latin typeface="+mn-lt"/>
              </a:rPr>
              <a:t>26 Joshua wrote these words in the book of the law of God, and he took a large stone and set it up there under the oak in the sanctuary of the Lord.</a:t>
            </a:r>
          </a:p>
        </p:txBody>
      </p:sp>
      <p:sp>
        <p:nvSpPr>
          <p:cNvPr id="61" name="Google Shape;61;p3"/>
          <p:cNvSpPr txBox="1"/>
          <p:nvPr/>
        </p:nvSpPr>
        <p:spPr>
          <a:xfrm>
            <a:off x="654906" y="581470"/>
            <a:ext cx="10873479" cy="646290"/>
          </a:xfrm>
          <a:prstGeom prst="rect">
            <a:avLst/>
          </a:prstGeom>
          <a:noFill/>
          <a:ln>
            <a:noFill/>
          </a:ln>
        </p:spPr>
        <p:txBody>
          <a:bodyPr spcFirstLastPara="1" wrap="square" lIns="91425" tIns="45700" rIns="91425" bIns="45700" anchor="t" anchorCtr="0">
            <a:spAutoFit/>
          </a:bodyPr>
          <a:lstStyle/>
          <a:p>
            <a:pPr algn="ctr"/>
            <a:r>
              <a:rPr lang="en-US" sz="3600" dirty="0">
                <a:solidFill>
                  <a:schemeClr val="bg2"/>
                </a:solidFill>
                <a:effectLst/>
                <a:latin typeface="Arial" panose="020B0604020202020204" pitchFamily="34" charset="0"/>
                <a:cs typeface="Arial" panose="020B0604020202020204" pitchFamily="34" charset="0"/>
              </a:rPr>
              <a:t> </a:t>
            </a:r>
            <a:r>
              <a:rPr lang="en-US" sz="3600" b="1" dirty="0">
                <a:solidFill>
                  <a:schemeClr val="bg2"/>
                </a:solidFill>
                <a:effectLst/>
                <a:latin typeface="Arial" panose="020B0604020202020204" pitchFamily="34" charset="0"/>
                <a:cs typeface="Arial" panose="020B0604020202020204" pitchFamily="34" charset="0"/>
              </a:rPr>
              <a:t>Joshua 24:18-27 (NRSV UE)</a:t>
            </a:r>
          </a:p>
        </p:txBody>
      </p:sp>
    </p:spTree>
  </p:cSld>
  <p:clrMapOvr>
    <a:masterClrMapping/>
  </p:clrMapOvr>
  <p:transition spd="slow">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60;p3">
            <a:extLst>
              <a:ext uri="{FF2B5EF4-FFF2-40B4-BE49-F238E27FC236}">
                <a16:creationId xmlns:a16="http://schemas.microsoft.com/office/drawing/2014/main" id="{09091218-2A2F-3599-2C66-7A0801928743}"/>
              </a:ext>
            </a:extLst>
          </p:cNvPr>
          <p:cNvSpPr txBox="1"/>
          <p:nvPr/>
        </p:nvSpPr>
        <p:spPr>
          <a:xfrm>
            <a:off x="877331" y="677771"/>
            <a:ext cx="10381588" cy="1015622"/>
          </a:xfrm>
          <a:prstGeom prst="rect">
            <a:avLst/>
          </a:prstGeom>
          <a:noFill/>
          <a:ln>
            <a:noFill/>
          </a:ln>
        </p:spPr>
        <p:txBody>
          <a:bodyPr spcFirstLastPara="1" wrap="square" lIns="91425" tIns="45700" rIns="91425" bIns="45700" anchor="t" anchorCtr="0">
            <a:spAutoFit/>
          </a:bodyPr>
          <a:lstStyle/>
          <a:p>
            <a:pPr marL="457200" indent="-457200" algn="just"/>
            <a:r>
              <a:rPr lang="en-US" sz="2000" dirty="0">
                <a:solidFill>
                  <a:schemeClr val="bg2"/>
                </a:solidFill>
                <a:effectLst/>
                <a:latin typeface="+mn-lt"/>
              </a:rPr>
              <a:t>27 Joshua said to all the people, “See, this stone shall be a witness against us, for it has heard all the words of the Lord that he spoke to us; therefore it shall be a witness against you if you deal falsely with your God.”</a:t>
            </a:r>
          </a:p>
        </p:txBody>
      </p:sp>
    </p:spTree>
    <p:extLst>
      <p:ext uri="{BB962C8B-B14F-4D97-AF65-F5344CB8AC3E}">
        <p14:creationId xmlns:p14="http://schemas.microsoft.com/office/powerpoint/2010/main" val="1221250387"/>
      </p:ext>
    </p:extLst>
  </p:cSld>
  <p:clrMapOvr>
    <a:masterClrMapping/>
  </p:clrMapOvr>
  <p:transition spd="slow">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76" name="Google Shape;76;p6"/>
          <p:cNvSpPr txBox="1"/>
          <p:nvPr/>
        </p:nvSpPr>
        <p:spPr>
          <a:xfrm>
            <a:off x="4140975" y="3587128"/>
            <a:ext cx="1380162"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chemeClr val="lt1"/>
                </a:solidFill>
                <a:latin typeface="Quattrocento Sans"/>
                <a:ea typeface="Quattrocento Sans"/>
                <a:cs typeface="Quattrocento Sans"/>
                <a:sym typeface="Quattrocento Sans"/>
              </a:rPr>
              <a:t>Your title here</a:t>
            </a:r>
            <a:endParaRPr/>
          </a:p>
        </p:txBody>
      </p:sp>
      <p:sp>
        <p:nvSpPr>
          <p:cNvPr id="77" name="Google Shape;77;p6"/>
          <p:cNvSpPr txBox="1"/>
          <p:nvPr/>
        </p:nvSpPr>
        <p:spPr>
          <a:xfrm>
            <a:off x="816437" y="789385"/>
            <a:ext cx="10613282" cy="415494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000" b="1" dirty="0">
                <a:solidFill>
                  <a:schemeClr val="dk2"/>
                </a:solidFill>
                <a:latin typeface="Arial" panose="020B0604020202020204" pitchFamily="34" charset="0"/>
                <a:ea typeface="Quattrocento Sans"/>
                <a:cs typeface="Arial" panose="020B0604020202020204" pitchFamily="34" charset="0"/>
                <a:sym typeface="Quattrocento Sans"/>
              </a:rPr>
              <a:t>Key Terms</a:t>
            </a:r>
          </a:p>
          <a:p>
            <a:pPr marL="457200" indent="-457200" algn="just">
              <a:buFont typeface="Arial" panose="020B0604020202020204" pitchFamily="34" charset="0"/>
              <a:buChar char="•"/>
            </a:pPr>
            <a:r>
              <a:rPr lang="en-US" sz="2800" b="1" dirty="0">
                <a:effectLst/>
                <a:latin typeface="Arial" panose="020B0604020202020204" pitchFamily="34" charset="0"/>
              </a:rPr>
              <a:t>Rebellion</a:t>
            </a:r>
            <a:r>
              <a:rPr lang="en-US" sz="2800" dirty="0">
                <a:effectLst/>
                <a:latin typeface="Arial" panose="020B0604020202020204" pitchFamily="34" charset="0"/>
              </a:rPr>
              <a:t> – Revolt, insurgence, or mutiny. In biblical context, it is considered the willful defiance, stubbornness, and rejection of God’s authority and commands.</a:t>
            </a:r>
          </a:p>
          <a:p>
            <a:pPr marL="457200" indent="-457200" algn="just">
              <a:buFont typeface="Arial" panose="020B0604020202020204" pitchFamily="34" charset="0"/>
              <a:buChar char="•"/>
            </a:pPr>
            <a:r>
              <a:rPr lang="en-US" sz="2800" b="1" dirty="0">
                <a:effectLst/>
                <a:latin typeface="Arial" panose="020B0604020202020204" pitchFamily="34" charset="0"/>
              </a:rPr>
              <a:t>Shechem</a:t>
            </a:r>
            <a:r>
              <a:rPr lang="en-US" sz="2800" dirty="0">
                <a:effectLst/>
                <a:latin typeface="Arial" panose="020B0604020202020204" pitchFamily="34" charset="0"/>
              </a:rPr>
              <a:t> – Derived from the Hebrew noun “</a:t>
            </a:r>
            <a:r>
              <a:rPr lang="en-US" sz="2800" dirty="0" err="1">
                <a:effectLst/>
                <a:latin typeface="Arial" panose="020B0604020202020204" pitchFamily="34" charset="0"/>
              </a:rPr>
              <a:t>shekem</a:t>
            </a:r>
            <a:r>
              <a:rPr lang="en-US" sz="2800" dirty="0">
                <a:effectLst/>
                <a:latin typeface="Arial" panose="020B0604020202020204" pitchFamily="34" charset="0"/>
              </a:rPr>
              <a:t>” meaning “shoulder/shoulder blade” or the upper part of the back. It is believed to be a city named for its location in a narrow valley between the shoulders of Mount Gerizim and Mount </a:t>
            </a:r>
            <a:r>
              <a:rPr lang="en-US" sz="2800" dirty="0" err="1">
                <a:effectLst/>
                <a:latin typeface="Arial" panose="020B0604020202020204" pitchFamily="34" charset="0"/>
              </a:rPr>
              <a:t>Ebal</a:t>
            </a:r>
            <a:r>
              <a:rPr lang="en-US" sz="2800" dirty="0">
                <a:effectLst/>
                <a:latin typeface="Arial" panose="020B0604020202020204" pitchFamily="34" charset="0"/>
              </a:rPr>
              <a:t>. Considered a monumental theological crossroad. </a:t>
            </a:r>
          </a:p>
        </p:txBody>
      </p:sp>
    </p:spTree>
  </p:cSld>
  <p:clrMapOvr>
    <a:masterClrMapping/>
  </p:clrMapOvr>
  <p:transition spd="slow">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pic>
        <p:nvPicPr>
          <p:cNvPr id="82" name="Google Shape;82;p7" descr="LFS PP Slide Introduction.jpg"/>
          <p:cNvPicPr preferRelativeResize="0"/>
          <p:nvPr/>
        </p:nvPicPr>
        <p:blipFill rotWithShape="1">
          <a:blip r:embed="rId3">
            <a:alphaModFix/>
          </a:blip>
          <a:srcRect/>
          <a:stretch/>
        </p:blipFill>
        <p:spPr>
          <a:xfrm>
            <a:off x="5267" y="10750"/>
            <a:ext cx="12194072" cy="6895629"/>
          </a:xfrm>
          <a:prstGeom prst="rect">
            <a:avLst/>
          </a:prstGeom>
          <a:noFill/>
          <a:ln>
            <a:noFill/>
          </a:ln>
        </p:spPr>
      </p:pic>
    </p:spTree>
  </p:cSld>
  <p:clrMapOvr>
    <a:masterClrMapping/>
  </p:clrMapOvr>
  <p:transition spd="slow">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sp>
        <p:nvSpPr>
          <p:cNvPr id="87" name="Google Shape;87;p8"/>
          <p:cNvSpPr txBox="1"/>
          <p:nvPr/>
        </p:nvSpPr>
        <p:spPr>
          <a:xfrm>
            <a:off x="858762" y="1153052"/>
            <a:ext cx="10559100" cy="3108503"/>
          </a:xfrm>
          <a:prstGeom prst="rect">
            <a:avLst/>
          </a:prstGeom>
          <a:noFill/>
          <a:ln>
            <a:noFill/>
          </a:ln>
        </p:spPr>
        <p:txBody>
          <a:bodyPr spcFirstLastPara="1" wrap="square" lIns="91425" tIns="45700" rIns="91425" bIns="45700" anchor="t" anchorCtr="0">
            <a:spAutoFit/>
          </a:bodyPr>
          <a:lstStyle/>
          <a:p>
            <a:pPr algn="just"/>
            <a:r>
              <a:rPr lang="en-US" sz="2800" dirty="0">
                <a:effectLst/>
                <a:latin typeface="Arial" panose="020B0604020202020204" pitchFamily="34" charset="0"/>
              </a:rPr>
              <a:t>As the closing chapter, Joshua 24 operates as the intense as well as prophetic conclusion to the book describing Moses’ successor. The early verses feature Joshua’s farewell address at Shechem where he challenges Israel to make a binding pledge to serve God solely. Joshua provides a final lesson on God’s historical faithfulness, accompanied by warnings against the people entering idolatry practices. </a:t>
            </a:r>
          </a:p>
        </p:txBody>
      </p:sp>
    </p:spTree>
  </p:cSld>
  <p:clrMapOvr>
    <a:masterClrMapping/>
  </p:clrMapOvr>
  <p:transition spd="slow">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pic>
        <p:nvPicPr>
          <p:cNvPr id="97" name="Google Shape;97;p10" descr="LFS PP Slide Telling The Story.jpg"/>
          <p:cNvPicPr preferRelativeResize="0"/>
          <p:nvPr/>
        </p:nvPicPr>
        <p:blipFill rotWithShape="1">
          <a:blip r:embed="rId3">
            <a:alphaModFix/>
          </a:blip>
          <a:srcRect/>
          <a:stretch/>
        </p:blipFill>
        <p:spPr>
          <a:xfrm>
            <a:off x="-13454" y="-5331"/>
            <a:ext cx="12205454" cy="6902065"/>
          </a:xfrm>
          <a:prstGeom prst="rect">
            <a:avLst/>
          </a:prstGeom>
          <a:noFill/>
          <a:ln>
            <a:noFill/>
          </a:ln>
        </p:spPr>
      </p:pic>
    </p:spTree>
  </p:cSld>
  <p:clrMapOvr>
    <a:masterClrMapping/>
  </p:clrMapOvr>
  <p:transition spd="slow">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11"/>
          <p:cNvSpPr txBox="1"/>
          <p:nvPr/>
        </p:nvSpPr>
        <p:spPr>
          <a:xfrm>
            <a:off x="6336666" y="1106983"/>
            <a:ext cx="4742363" cy="317139"/>
          </a:xfrm>
          <a:prstGeom prst="rect">
            <a:avLst/>
          </a:prstGeom>
          <a:noFill/>
          <a:ln>
            <a:noFill/>
          </a:ln>
        </p:spPr>
        <p:txBody>
          <a:bodyPr spcFirstLastPara="1" wrap="square" lIns="91425" tIns="45700" rIns="91425" bIns="45700" anchor="t" anchorCtr="0">
            <a:spAutoFit/>
          </a:bodyPr>
          <a:lstStyle/>
          <a:p>
            <a:pPr marL="0" marR="0" lvl="0" indent="0" algn="l" rtl="0">
              <a:lnSpc>
                <a:spcPct val="113000"/>
              </a:lnSpc>
              <a:spcBef>
                <a:spcPts val="0"/>
              </a:spcBef>
              <a:spcAft>
                <a:spcPts val="0"/>
              </a:spcAft>
              <a:buNone/>
            </a:pPr>
            <a:r>
              <a:rPr lang="en-US" sz="1400" b="1">
                <a:solidFill>
                  <a:schemeClr val="lt1"/>
                </a:solidFill>
                <a:latin typeface="Quattrocento Sans"/>
                <a:ea typeface="Quattrocento Sans"/>
                <a:cs typeface="Quattrocento Sans"/>
                <a:sym typeface="Quattrocento Sans"/>
              </a:rPr>
              <a:t>A wonderful serenity has taken possession</a:t>
            </a:r>
            <a:endParaRPr/>
          </a:p>
        </p:txBody>
      </p:sp>
      <p:sp>
        <p:nvSpPr>
          <p:cNvPr id="103" name="Google Shape;103;p11"/>
          <p:cNvSpPr txBox="1"/>
          <p:nvPr/>
        </p:nvSpPr>
        <p:spPr>
          <a:xfrm>
            <a:off x="882747" y="889742"/>
            <a:ext cx="10438119" cy="3970277"/>
          </a:xfrm>
          <a:prstGeom prst="rect">
            <a:avLst/>
          </a:prstGeom>
          <a:noFill/>
          <a:ln>
            <a:noFill/>
          </a:ln>
        </p:spPr>
        <p:txBody>
          <a:bodyPr spcFirstLastPara="1" wrap="square" lIns="91425" tIns="45700" rIns="91425" bIns="45700" anchor="t" anchorCtr="0">
            <a:spAutoFit/>
          </a:bodyPr>
          <a:lstStyle/>
          <a:p>
            <a:pPr algn="just"/>
            <a:r>
              <a:rPr lang="en-US" sz="2800" dirty="0">
                <a:effectLst/>
                <a:latin typeface="Arial" panose="020B0604020202020204" pitchFamily="34" charset="0"/>
              </a:rPr>
              <a:t>Joshua, the prophet, the warrior, the leader of the people into the Promised Land, has grown old. His final days are focusing on continuing the legacy that Moses had begun while recalling the lessons and laws of the past. It is reminiscent of the transition of leadership that is presented in multiple biblical passages (Num. 27:12-23; Deut. 31:1-8; Josh. 1:1-9). The wisdom that is exhibited is equally grounded in concern for these people who historically lacked compliance and adherence to these precious words. </a:t>
            </a:r>
          </a:p>
        </p:txBody>
      </p:sp>
    </p:spTree>
  </p:cSld>
  <p:clrMapOvr>
    <a:masterClrMapping/>
  </p:clrMapOvr>
  <p:transition spd="slow">
    <p:fade/>
  </p:transition>
</p:sld>
</file>

<file path=ppt/theme/theme1.xml><?xml version="1.0" encoding="utf-8"?>
<a:theme xmlns:a="http://schemas.openxmlformats.org/drawingml/2006/main" name="Office Theme">
  <a:themeElements>
    <a:clrScheme name="Custom 2">
      <a:dk1>
        <a:srgbClr val="FFFFFF"/>
      </a:dk1>
      <a:lt1>
        <a:srgbClr val="FFFFFF"/>
      </a:lt1>
      <a:dk2>
        <a:srgbClr val="222328"/>
      </a:dk2>
      <a:lt2>
        <a:srgbClr val="D1EAF7"/>
      </a:lt2>
      <a:accent1>
        <a:srgbClr val="E03440"/>
      </a:accent1>
      <a:accent2>
        <a:srgbClr val="00C077"/>
      </a:accent2>
      <a:accent3>
        <a:srgbClr val="08DA76"/>
      </a:accent3>
      <a:accent4>
        <a:srgbClr val="11B797"/>
      </a:accent4>
      <a:accent5>
        <a:srgbClr val="1A7C77"/>
      </a:accent5>
      <a:accent6>
        <a:srgbClr val="09996C"/>
      </a:accent6>
      <a:hlink>
        <a:srgbClr val="F49100"/>
      </a:hlink>
      <a:folHlink>
        <a:srgbClr val="85DFD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85900</TotalTime>
  <Words>953</Words>
  <Application>Microsoft Macintosh PowerPoint</Application>
  <PresentationFormat>Widescreen</PresentationFormat>
  <Paragraphs>33</Paragraphs>
  <Slides>21</Slides>
  <Notes>18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Quattrocento Sans</vt:lpstr>
      <vt:lpstr>Open Sans</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rrgraph3</dc:creator>
  <cp:lastModifiedBy>A Wright</cp:lastModifiedBy>
  <cp:revision>97</cp:revision>
  <dcterms:created xsi:type="dcterms:W3CDTF">2018-05-04T03:01:22Z</dcterms:created>
  <dcterms:modified xsi:type="dcterms:W3CDTF">2026-09-01T00:30:53Z</dcterms:modified>
</cp:coreProperties>
</file>