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91" r:id="rId5"/>
    <p:sldId id="261" r:id="rId6"/>
    <p:sldId id="262" r:id="rId7"/>
    <p:sldId id="263" r:id="rId8"/>
    <p:sldId id="265" r:id="rId9"/>
    <p:sldId id="266" r:id="rId10"/>
    <p:sldId id="269" r:id="rId11"/>
    <p:sldId id="270" r:id="rId12"/>
    <p:sldId id="271" r:id="rId13"/>
    <p:sldId id="272" r:id="rId14"/>
    <p:sldId id="273" r:id="rId15"/>
    <p:sldId id="281" r:id="rId16"/>
    <p:sldId id="274" r:id="rId17"/>
    <p:sldId id="275" r:id="rId18"/>
    <p:sldId id="287" r:id="rId19"/>
    <p:sldId id="284" r:id="rId20"/>
    <p:sldId id="278" r:id="rId21"/>
    <p:sldId id="292" r:id="rId22"/>
  </p:sldIdLst>
  <p:sldSz cx="12192000" cy="6858000"/>
  <p:notesSz cx="6858000" cy="9144000"/>
  <p:embeddedFontLst>
    <p:embeddedFont>
      <p:font typeface="Open Sans" panose="020B0606030504020204" pitchFamily="34" charset="0"/>
      <p:regular r:id="rId24"/>
      <p:bold r:id="rId25"/>
      <p:italic r:id="rId26"/>
      <p:boldItalic r:id="rId27"/>
    </p:embeddedFont>
    <p:embeddedFont>
      <p:font typeface="Quattrocento Sans" panose="020B05020500000200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hDgLAbPcmCwyEEni42OW4utQFE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26"/>
    <p:restoredTop sz="92559"/>
  </p:normalViewPr>
  <p:slideViewPr>
    <p:cSldViewPr snapToGrid="0">
      <p:cViewPr varScale="1">
        <p:scale>
          <a:sx n="93" d="100"/>
          <a:sy n="93" d="100"/>
        </p:scale>
        <p:origin x="240" y="156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43"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302808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2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3"/>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
        <p:cNvGrpSpPr/>
        <p:nvPr/>
      </p:nvGrpSpPr>
      <p:grpSpPr>
        <a:xfrm>
          <a:off x="0" y="0"/>
          <a:ext cx="0" cy="0"/>
          <a:chOff x="0" y="0"/>
          <a:chExt cx="0" cy="0"/>
        </a:xfrm>
      </p:grpSpPr>
      <p:sp>
        <p:nvSpPr>
          <p:cNvPr id="29" name="Google Shape;29;p42"/>
          <p:cNvSpPr>
            <a:spLocks noGrp="1"/>
          </p:cNvSpPr>
          <p:nvPr>
            <p:ph type="pic" idx="2"/>
          </p:nvPr>
        </p:nvSpPr>
        <p:spPr>
          <a:xfrm>
            <a:off x="0" y="0"/>
            <a:ext cx="6096000" cy="6318250"/>
          </a:xfrm>
          <a:prstGeom prst="rect">
            <a:avLst/>
          </a:prstGeom>
          <a:noFill/>
          <a:ln>
            <a:noFill/>
          </a:ln>
        </p:spPr>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
        <p:cNvGrpSpPr/>
        <p:nvPr/>
      </p:nvGrpSpPr>
      <p:grpSpPr>
        <a:xfrm>
          <a:off x="0" y="0"/>
          <a:ext cx="0" cy="0"/>
          <a:chOff x="0" y="0"/>
          <a:chExt cx="0" cy="0"/>
        </a:xfrm>
      </p:grpSpPr>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
        <p:cNvGrpSpPr/>
        <p:nvPr/>
      </p:nvGrpSpPr>
      <p:grpSpPr>
        <a:xfrm>
          <a:off x="0" y="0"/>
          <a:ext cx="0" cy="0"/>
          <a:chOff x="0" y="0"/>
          <a:chExt cx="0" cy="0"/>
        </a:xfrm>
      </p:grpSpPr>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32"/>
        <p:cNvGrpSpPr/>
        <p:nvPr/>
      </p:nvGrpSpPr>
      <p:grpSpPr>
        <a:xfrm>
          <a:off x="0" y="0"/>
          <a:ext cx="0" cy="0"/>
          <a:chOff x="0" y="0"/>
          <a:chExt cx="0" cy="0"/>
        </a:xfrm>
      </p:grpSpPr>
      <p:sp>
        <p:nvSpPr>
          <p:cNvPr id="33" name="Google Shape;33;p45"/>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4"/>
        <p:cNvGrpSpPr/>
        <p:nvPr/>
      </p:nvGrpSpPr>
      <p:grpSpPr>
        <a:xfrm>
          <a:off x="0" y="0"/>
          <a:ext cx="0" cy="0"/>
          <a:chOff x="0" y="0"/>
          <a:chExt cx="0" cy="0"/>
        </a:xfrm>
      </p:grpSpPr>
      <p:sp>
        <p:nvSpPr>
          <p:cNvPr id="35" name="Google Shape;35;p46"/>
          <p:cNvSpPr>
            <a:spLocks noGrp="1"/>
          </p:cNvSpPr>
          <p:nvPr>
            <p:ph type="pic" idx="2"/>
          </p:nvPr>
        </p:nvSpPr>
        <p:spPr>
          <a:xfrm>
            <a:off x="5371761" y="914401"/>
            <a:ext cx="5849257" cy="5029198"/>
          </a:xfrm>
          <a:prstGeom prst="rect">
            <a:avLst/>
          </a:prstGeom>
          <a:noFill/>
          <a:ln>
            <a:noFill/>
          </a:ln>
        </p:spPr>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
        <p:cNvGrpSpPr/>
        <p:nvPr/>
      </p:nvGrpSpPr>
      <p:grpSpPr>
        <a:xfrm>
          <a:off x="0" y="0"/>
          <a:ext cx="0" cy="0"/>
          <a:chOff x="0" y="0"/>
          <a:chExt cx="0" cy="0"/>
        </a:xfrm>
      </p:grpSpPr>
      <p:sp>
        <p:nvSpPr>
          <p:cNvPr id="37" name="Google Shape;37;p47"/>
          <p:cNvSpPr>
            <a:spLocks noGrp="1"/>
          </p:cNvSpPr>
          <p:nvPr>
            <p:ph type="pic" idx="2"/>
          </p:nvPr>
        </p:nvSpPr>
        <p:spPr>
          <a:xfrm>
            <a:off x="4734232" y="-1"/>
            <a:ext cx="4100052" cy="6857999"/>
          </a:xfrm>
          <a:prstGeom prst="rect">
            <a:avLst/>
          </a:prstGeom>
          <a:noFill/>
          <a:ln>
            <a:noFill/>
          </a:ln>
        </p:spPr>
      </p:sp>
      <p:sp>
        <p:nvSpPr>
          <p:cNvPr id="38" name="Google Shape;38;p47"/>
          <p:cNvSpPr/>
          <p:nvPr/>
        </p:nvSpPr>
        <p:spPr>
          <a:xfrm>
            <a:off x="8834284" y="0"/>
            <a:ext cx="3357716"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4064000" y="0"/>
            <a:ext cx="4064000" cy="6318250"/>
          </a:xfrm>
          <a:prstGeom prst="rect">
            <a:avLst/>
          </a:prstGeom>
          <a:noFill/>
          <a:ln>
            <a:noFill/>
          </a:ln>
        </p:spPr>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5"/>
        <p:cNvGrpSpPr/>
        <p:nvPr/>
      </p:nvGrpSpPr>
      <p:grpSpPr>
        <a:xfrm>
          <a:off x="0" y="0"/>
          <a:ext cx="0" cy="0"/>
          <a:chOff x="0" y="0"/>
          <a:chExt cx="0" cy="0"/>
        </a:xfrm>
      </p:grpSpPr>
      <p:sp>
        <p:nvSpPr>
          <p:cNvPr id="16" name="Google Shape;16;p35"/>
          <p:cNvSpPr>
            <a:spLocks noGrp="1"/>
          </p:cNvSpPr>
          <p:nvPr>
            <p:ph type="pic" idx="2"/>
          </p:nvPr>
        </p:nvSpPr>
        <p:spPr>
          <a:xfrm>
            <a:off x="0" y="1"/>
            <a:ext cx="12192000" cy="3497263"/>
          </a:xfrm>
          <a:prstGeom prst="rect">
            <a:avLst/>
          </a:prstGeom>
          <a:noFill/>
          <a:ln>
            <a:noFill/>
          </a:ln>
        </p:spPr>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7"/>
        <p:cNvGrpSpPr/>
        <p:nvPr/>
      </p:nvGrpSpPr>
      <p:grpSpPr>
        <a:xfrm>
          <a:off x="0" y="0"/>
          <a:ext cx="0" cy="0"/>
          <a:chOff x="0" y="0"/>
          <a:chExt cx="0" cy="0"/>
        </a:xfrm>
      </p:grpSpPr>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37"/>
          <p:cNvSpPr>
            <a:spLocks noGrp="1"/>
          </p:cNvSpPr>
          <p:nvPr>
            <p:ph type="pic" idx="2"/>
          </p:nvPr>
        </p:nvSpPr>
        <p:spPr>
          <a:xfrm>
            <a:off x="685800" y="1123950"/>
            <a:ext cx="10820400" cy="4191000"/>
          </a:xfrm>
          <a:prstGeom prst="rect">
            <a:avLst/>
          </a:prstGeom>
          <a:noFill/>
          <a:ln>
            <a:noFill/>
          </a:ln>
        </p:spPr>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
        <p:cNvGrpSpPr/>
        <p:nvPr/>
      </p:nvGrpSpPr>
      <p:grpSpPr>
        <a:xfrm>
          <a:off x="0" y="0"/>
          <a:ext cx="0" cy="0"/>
          <a:chOff x="0" y="0"/>
          <a:chExt cx="0" cy="0"/>
        </a:xfrm>
      </p:grpSpPr>
      <p:sp>
        <p:nvSpPr>
          <p:cNvPr id="21" name="Google Shape;21;p38"/>
          <p:cNvSpPr>
            <a:spLocks noGrp="1"/>
          </p:cNvSpPr>
          <p:nvPr>
            <p:ph type="pic" idx="2"/>
          </p:nvPr>
        </p:nvSpPr>
        <p:spPr>
          <a:xfrm>
            <a:off x="0" y="2728913"/>
            <a:ext cx="3048000" cy="3598862"/>
          </a:xfrm>
          <a:prstGeom prst="rect">
            <a:avLst/>
          </a:prstGeom>
          <a:noFill/>
          <a:ln>
            <a:noFill/>
          </a:ln>
        </p:spPr>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39"/>
          <p:cNvSpPr>
            <a:spLocks noGrp="1"/>
          </p:cNvSpPr>
          <p:nvPr>
            <p:ph type="pic" idx="2"/>
          </p:nvPr>
        </p:nvSpPr>
        <p:spPr>
          <a:xfrm>
            <a:off x="0" y="3034427"/>
            <a:ext cx="6096000" cy="3283824"/>
          </a:xfrm>
          <a:prstGeom prst="rect">
            <a:avLst/>
          </a:prstGeom>
          <a:noFill/>
          <a:ln>
            <a:noFill/>
          </a:ln>
        </p:spPr>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4"/>
        <p:cNvGrpSpPr/>
        <p:nvPr/>
      </p:nvGrpSpPr>
      <p:grpSpPr>
        <a:xfrm>
          <a:off x="0" y="0"/>
          <a:ext cx="0" cy="0"/>
          <a:chOff x="0" y="0"/>
          <a:chExt cx="0" cy="0"/>
        </a:xfrm>
      </p:grpSpPr>
      <p:sp>
        <p:nvSpPr>
          <p:cNvPr id="25" name="Google Shape;25;p40"/>
          <p:cNvSpPr>
            <a:spLocks noGrp="1"/>
          </p:cNvSpPr>
          <p:nvPr>
            <p:ph type="pic" idx="2"/>
          </p:nvPr>
        </p:nvSpPr>
        <p:spPr>
          <a:xfrm>
            <a:off x="0" y="0"/>
            <a:ext cx="12192000" cy="3448050"/>
          </a:xfrm>
          <a:prstGeom prst="rect">
            <a:avLst/>
          </a:prstGeom>
          <a:noFill/>
          <a:ln>
            <a:noFill/>
          </a:ln>
        </p:spPr>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6"/>
        <p:cNvGrpSpPr/>
        <p:nvPr/>
      </p:nvGrpSpPr>
      <p:grpSpPr>
        <a:xfrm>
          <a:off x="0" y="0"/>
          <a:ext cx="0" cy="0"/>
          <a:chOff x="0" y="0"/>
          <a:chExt cx="0" cy="0"/>
        </a:xfrm>
      </p:grpSpPr>
      <p:sp>
        <p:nvSpPr>
          <p:cNvPr id="27" name="Google Shape;27;p41"/>
          <p:cNvSpPr>
            <a:spLocks noGrp="1"/>
          </p:cNvSpPr>
          <p:nvPr>
            <p:ph type="pic" idx="2"/>
          </p:nvPr>
        </p:nvSpPr>
        <p:spPr>
          <a:xfrm>
            <a:off x="7403653" y="0"/>
            <a:ext cx="4788347" cy="6318250"/>
          </a:xfrm>
          <a:prstGeom prst="rect">
            <a:avLst/>
          </a:prstGeom>
          <a:noFill/>
          <a:ln>
            <a:noFill/>
          </a:ln>
        </p:spPr>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2"/>
          <p:cNvPicPr preferRelativeResize="0"/>
          <p:nvPr/>
        </p:nvPicPr>
        <p:blipFill rotWithShape="1">
          <a:blip r:embed="rId17">
            <a:alphaModFix/>
          </a:blip>
          <a:srcRect/>
          <a:stretch/>
        </p:blipFill>
        <p:spPr>
          <a:xfrm>
            <a:off x="422238" y="331836"/>
            <a:ext cx="921725" cy="347711"/>
          </a:xfrm>
          <a:prstGeom prst="rect">
            <a:avLst/>
          </a:prstGeom>
          <a:noFill/>
          <a:ln>
            <a:noFill/>
          </a:ln>
        </p:spPr>
      </p:pic>
      <p:sp>
        <p:nvSpPr>
          <p:cNvPr id="7" name="Google Shape;7;p32"/>
          <p:cNvSpPr/>
          <p:nvPr/>
        </p:nvSpPr>
        <p:spPr>
          <a:xfrm>
            <a:off x="0" y="6318250"/>
            <a:ext cx="6096000" cy="539750"/>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7F7F"/>
              </a:solidFill>
              <a:latin typeface="Quattrocento Sans"/>
              <a:ea typeface="Quattrocento Sans"/>
              <a:cs typeface="Quattrocento Sans"/>
              <a:sym typeface="Quattrocento Sans"/>
            </a:endParaRPr>
          </a:p>
        </p:txBody>
      </p:sp>
      <p:sp>
        <p:nvSpPr>
          <p:cNvPr id="8" name="Google Shape;8;p32"/>
          <p:cNvSpPr txBox="1"/>
          <p:nvPr/>
        </p:nvSpPr>
        <p:spPr>
          <a:xfrm>
            <a:off x="172499" y="6434237"/>
            <a:ext cx="463550"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rgbClr val="A5A5A5"/>
                </a:solidFill>
                <a:latin typeface="Quattrocento Sans"/>
                <a:ea typeface="Quattrocento Sans"/>
                <a:cs typeface="Quattrocento Sans"/>
                <a:sym typeface="Quattrocento Sans"/>
              </a:rPr>
              <a:t>‹#›</a:t>
            </a:fld>
            <a:endParaRPr sz="4400" b="0" i="0" u="none" strike="noStrike" cap="none">
              <a:solidFill>
                <a:srgbClr val="A5A5A5"/>
              </a:solidFill>
              <a:latin typeface="Quattrocento Sans"/>
              <a:ea typeface="Quattrocento Sans"/>
              <a:cs typeface="Quattrocento Sans"/>
              <a:sym typeface="Quattrocento Sans"/>
            </a:endParaRPr>
          </a:p>
        </p:txBody>
      </p:sp>
      <p:cxnSp>
        <p:nvCxnSpPr>
          <p:cNvPr id="9" name="Google Shape;9;p32"/>
          <p:cNvCxnSpPr/>
          <p:nvPr/>
        </p:nvCxnSpPr>
        <p:spPr>
          <a:xfrm>
            <a:off x="775119" y="6442982"/>
            <a:ext cx="0" cy="290286"/>
          </a:xfrm>
          <a:prstGeom prst="straightConnector1">
            <a:avLst/>
          </a:prstGeom>
          <a:noFill/>
          <a:ln w="9525" cap="flat" cmpd="sng">
            <a:solidFill>
              <a:srgbClr val="D8D8D8">
                <a:alpha val="69803"/>
              </a:srgbClr>
            </a:solidFill>
            <a:prstDash val="solid"/>
            <a:miter lim="800000"/>
            <a:headEnd type="none" w="sm" len="sm"/>
            <a:tailEnd type="none" w="sm" len="sm"/>
          </a:ln>
        </p:spPr>
      </p:cxnSp>
      <p:pic>
        <p:nvPicPr>
          <p:cNvPr id="10" name="Google Shape;10;p32"/>
          <p:cNvPicPr preferRelativeResize="0"/>
          <p:nvPr/>
        </p:nvPicPr>
        <p:blipFill rotWithShape="1">
          <a:blip r:embed="rId18">
            <a:alphaModFix/>
          </a:blip>
          <a:srcRect/>
          <a:stretch/>
        </p:blipFill>
        <p:spPr>
          <a:xfrm>
            <a:off x="-1" y="-1"/>
            <a:ext cx="12192000" cy="68944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grpSp>
        <p:nvGrpSpPr>
          <p:cNvPr id="43" name="Google Shape;43;p1"/>
          <p:cNvGrpSpPr/>
          <p:nvPr/>
        </p:nvGrpSpPr>
        <p:grpSpPr>
          <a:xfrm>
            <a:off x="236027" y="243425"/>
            <a:ext cx="11719946" cy="6371150"/>
            <a:chOff x="236027" y="243425"/>
            <a:chExt cx="11719946" cy="6371150"/>
          </a:xfrm>
        </p:grpSpPr>
        <p:sp>
          <p:nvSpPr>
            <p:cNvPr id="44" name="Google Shape;44;p1"/>
            <p:cNvSpPr/>
            <p:nvPr/>
          </p:nvSpPr>
          <p:spPr>
            <a:xfrm>
              <a:off x="236027"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5" name="Google Shape;45;p1"/>
            <p:cNvSpPr/>
            <p:nvPr/>
          </p:nvSpPr>
          <p:spPr>
            <a:xfrm rot="10800000">
              <a:off x="11052693"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6" name="Google Shape;46;p1"/>
            <p:cNvSpPr/>
            <p:nvPr/>
          </p:nvSpPr>
          <p:spPr>
            <a:xfrm flipH="1">
              <a:off x="11052693"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7" name="Google Shape;47;p1"/>
            <p:cNvSpPr/>
            <p:nvPr/>
          </p:nvSpPr>
          <p:spPr>
            <a:xfrm rot="10800000" flipH="1">
              <a:off x="236027"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grpSp>
      <p:pic>
        <p:nvPicPr>
          <p:cNvPr id="48" name="Google Shape;48;p1"/>
          <p:cNvPicPr preferRelativeResize="0"/>
          <p:nvPr/>
        </p:nvPicPr>
        <p:blipFill>
          <a:blip r:embed="rId3"/>
          <a:srcRect/>
          <a:stretch/>
        </p:blipFill>
        <p:spPr>
          <a:xfrm>
            <a:off x="1425" y="-54090"/>
            <a:ext cx="12318830" cy="6966177"/>
          </a:xfrm>
          <a:prstGeom prst="rect">
            <a:avLst/>
          </a:prstGeom>
          <a:noFill/>
          <a:ln>
            <a:noFill/>
          </a:ln>
        </p:spPr>
      </p:pic>
      <p:sp>
        <p:nvSpPr>
          <p:cNvPr id="49" name="Google Shape;49;p1"/>
          <p:cNvSpPr txBox="1"/>
          <p:nvPr/>
        </p:nvSpPr>
        <p:spPr>
          <a:xfrm>
            <a:off x="410807" y="5973158"/>
            <a:ext cx="4217985" cy="379551"/>
          </a:xfrm>
          <a:prstGeom prst="rect">
            <a:avLst/>
          </a:prstGeom>
          <a:noFill/>
          <a:ln>
            <a:noFill/>
          </a:ln>
        </p:spPr>
        <p:txBody>
          <a:bodyPr spcFirstLastPara="1" wrap="square" lIns="91425" tIns="45700" rIns="91425" bIns="45700" anchor="t" anchorCtr="0">
            <a:spAutoFit/>
          </a:bodyPr>
          <a:lstStyle/>
          <a:p>
            <a:pPr lvl="0"/>
            <a:r>
              <a:rPr lang="en-US" sz="2800" b="1" i="0" u="none" strike="noStrike" cap="none" baseline="30000" dirty="0">
                <a:solidFill>
                  <a:schemeClr val="dk1"/>
                </a:solidFill>
                <a:latin typeface="Arial"/>
                <a:ea typeface="Arial"/>
                <a:cs typeface="Arial"/>
                <a:sym typeface="Arial"/>
              </a:rPr>
              <a:t>LESSON 4:  SEPTEMBER 27</a:t>
            </a:r>
            <a:endParaRPr sz="2800" b="1" baseline="30000" dirty="0">
              <a:solidFill>
                <a:schemeClr val="dk1"/>
              </a:solidFill>
              <a:latin typeface="Arial"/>
              <a:ea typeface="Arial"/>
              <a:cs typeface="Arial"/>
              <a:sym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a:stretch/>
        </p:blipFill>
        <p:spPr>
          <a:xfrm>
            <a:off x="-2383" y="-20859"/>
            <a:ext cx="12228583" cy="6915143"/>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24" name="Google Shape;124;p15"/>
          <p:cNvSpPr txBox="1"/>
          <p:nvPr/>
        </p:nvSpPr>
        <p:spPr>
          <a:xfrm>
            <a:off x="826572" y="965505"/>
            <a:ext cx="10595400" cy="4163613"/>
          </a:xfrm>
          <a:prstGeom prst="rect">
            <a:avLst/>
          </a:prstGeom>
          <a:noFill/>
          <a:ln>
            <a:noFill/>
          </a:ln>
        </p:spPr>
        <p:txBody>
          <a:bodyPr spcFirstLastPara="1" wrap="square" lIns="91425" tIns="45700" rIns="91425" bIns="45700" anchor="t" anchorCtr="0">
            <a:noAutofit/>
          </a:bodyPr>
          <a:lstStyle/>
          <a:p>
            <a:pPr algn="just"/>
            <a:r>
              <a:rPr lang="en-US" sz="2800" dirty="0">
                <a:effectLst/>
                <a:latin typeface="Arial" panose="020B0604020202020204" pitchFamily="34" charset="0"/>
              </a:rPr>
              <a:t>Women of color have redefined the identity of women through the lens of Womanist Theology. Womanist Theology is a theological framework rooted in the experiences, voices, and agency of black women, analyzing how race, gender, and class create a “triple oppression.”</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8" descr="LFS PP Slide Case Study.jpg"/>
          <p:cNvPicPr preferRelativeResize="0"/>
          <p:nvPr/>
        </p:nvPicPr>
        <p:blipFill rotWithShape="1">
          <a:blip r:embed="rId3">
            <a:alphaModFix/>
          </a:blip>
          <a:srcRect/>
          <a:stretch/>
        </p:blipFill>
        <p:spPr>
          <a:xfrm>
            <a:off x="-35864" y="0"/>
            <a:ext cx="12227864" cy="691473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701524" y="3531810"/>
            <a:ext cx="2491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chemeClr val="dk1"/>
              </a:solidFill>
              <a:latin typeface="Quattrocento Sans"/>
              <a:ea typeface="Quattrocento Sans"/>
              <a:cs typeface="Quattrocento Sans"/>
              <a:sym typeface="Quattrocento Sans"/>
            </a:endParaRPr>
          </a:p>
        </p:txBody>
      </p:sp>
      <p:sp>
        <p:nvSpPr>
          <p:cNvPr id="2" name="TextBox 1"/>
          <p:cNvSpPr txBox="1"/>
          <p:nvPr/>
        </p:nvSpPr>
        <p:spPr>
          <a:xfrm>
            <a:off x="1082526" y="634669"/>
            <a:ext cx="10171731" cy="3108543"/>
          </a:xfrm>
          <a:prstGeom prst="rect">
            <a:avLst/>
          </a:prstGeom>
          <a:noFill/>
        </p:spPr>
        <p:txBody>
          <a:bodyPr wrap="square" rtlCol="0">
            <a:spAutoFit/>
          </a:bodyPr>
          <a:lstStyle/>
          <a:p>
            <a:pPr algn="just"/>
            <a:r>
              <a:rPr lang="en-US" sz="2800" dirty="0">
                <a:effectLst/>
                <a:latin typeface="Arial" panose="020B0604020202020204" pitchFamily="34" charset="0"/>
              </a:rPr>
              <a:t>The list of the black heroines that are dimly highlighted throughout history are sadly too numerous. However, they must be acknowledged. Examples, of course, include the heroine and Underground Railroad engineer Harriet Tubman. But, many are unaware of other skillful and brave women who placed their lives in jeopardy for the good of their country and their people. </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3" name="Google Shape;141;p24" descr="LFS PP Slide Life Application.jpg">
            <a:extLst>
              <a:ext uri="{FF2B5EF4-FFF2-40B4-BE49-F238E27FC236}">
                <a16:creationId xmlns:a16="http://schemas.microsoft.com/office/drawing/2014/main" id="{375B2FE4-AB01-CB47-8ED5-030DFF1A369B}"/>
              </a:ext>
            </a:extLst>
          </p:cNvPr>
          <p:cNvPicPr preferRelativeResize="0"/>
          <p:nvPr/>
        </p:nvPicPr>
        <p:blipFill rotWithShape="1">
          <a:blip r:embed="rId3">
            <a:alphaModFix/>
          </a:blip>
          <a:srcRect/>
          <a:stretch/>
        </p:blipFill>
        <p:spPr>
          <a:xfrm>
            <a:off x="-1" y="-12267"/>
            <a:ext cx="12192001" cy="6894457"/>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2237" y="975926"/>
            <a:ext cx="10183712" cy="3539430"/>
          </a:xfrm>
          <a:prstGeom prst="rect">
            <a:avLst/>
          </a:prstGeom>
          <a:noFill/>
        </p:spPr>
        <p:txBody>
          <a:bodyPr wrap="square" rtlCol="0">
            <a:spAutoFit/>
          </a:bodyPr>
          <a:lstStyle/>
          <a:p>
            <a:pPr algn="just"/>
            <a:r>
              <a:rPr lang="en-US" sz="2800" dirty="0">
                <a:effectLst/>
                <a:latin typeface="Arial" panose="020B0604020202020204" pitchFamily="34" charset="0"/>
              </a:rPr>
              <a:t>When reading about Canaanites (Matthew 15:22), there is speculation whether the ancient Israelites committed genocide by killing all of the inhabitants of Canaan. As African Methodists, there is a responsibility to carefully analyze scripture through a social justice lens. We must not respond to Joshua’s conquest narrative as a sign of God’s disregard of select people nor support the modern-day acts of aggression and war that threaten to eradicate civilizations.</a:t>
            </a:r>
          </a:p>
        </p:txBody>
      </p:sp>
    </p:spTree>
    <p:extLst>
      <p:ext uri="{BB962C8B-B14F-4D97-AF65-F5344CB8AC3E}">
        <p14:creationId xmlns:p14="http://schemas.microsoft.com/office/powerpoint/2010/main" val="2509352106"/>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7" descr="LFS PP Slide Questions.jpg"/>
          <p:cNvPicPr preferRelativeResize="0"/>
          <p:nvPr/>
        </p:nvPicPr>
        <p:blipFill rotWithShape="1">
          <a:blip r:embed="rId3">
            <a:alphaModFix/>
          </a:blip>
          <a:srcRect/>
          <a:stretch/>
        </p:blipFill>
        <p:spPr>
          <a:xfrm>
            <a:off x="3087" y="3726"/>
            <a:ext cx="12176818" cy="6885871"/>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p:nvPr/>
        </p:nvSpPr>
        <p:spPr>
          <a:xfrm>
            <a:off x="798286" y="1692237"/>
            <a:ext cx="10559143" cy="2246729"/>
          </a:xfrm>
          <a:prstGeom prst="rect">
            <a:avLst/>
          </a:prstGeom>
          <a:noFill/>
          <a:ln>
            <a:noFill/>
          </a:ln>
        </p:spPr>
        <p:txBody>
          <a:bodyPr spcFirstLastPara="1" wrap="square" lIns="91425" tIns="45700" rIns="91425" bIns="45700" anchor="t" anchorCtr="0">
            <a:spAutoFit/>
          </a:bodyPr>
          <a:lstStyle/>
          <a:p>
            <a:pPr marL="409575" indent="-409575" algn="just"/>
            <a:r>
              <a:rPr lang="en-US" sz="2800" dirty="0">
                <a:effectLst/>
                <a:latin typeface="Arial" panose="020B0604020202020204" pitchFamily="34" charset="0"/>
              </a:rPr>
              <a:t>1.	What would you consider the best method(s) to assess whether a person is suited for leadership in the church? Do the requirements differ if a person seeks leadership in a secular role? </a:t>
            </a:r>
          </a:p>
          <a:p>
            <a:pPr marL="466725" indent="-466725" algn="just"/>
            <a:endParaRPr lang="en-US" sz="2800" dirty="0">
              <a:effectLst/>
              <a:latin typeface="Arial" panose="020B0604020202020204" pitchFamily="34" charset="0"/>
            </a:endParaRP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a:extLst>
              <a:ext uri="{FF2B5EF4-FFF2-40B4-BE49-F238E27FC236}">
                <a16:creationId xmlns:a16="http://schemas.microsoft.com/office/drawing/2014/main" id="{C8F49E4F-CA7F-104B-BF21-1695F5E037D5}"/>
              </a:ext>
            </a:extLst>
          </p:cNvPr>
          <p:cNvSpPr txBox="1"/>
          <p:nvPr/>
        </p:nvSpPr>
        <p:spPr>
          <a:xfrm>
            <a:off x="798286" y="1692237"/>
            <a:ext cx="10559143" cy="1384954"/>
          </a:xfrm>
          <a:prstGeom prst="rect">
            <a:avLst/>
          </a:prstGeom>
          <a:noFill/>
          <a:ln>
            <a:noFill/>
          </a:ln>
        </p:spPr>
        <p:txBody>
          <a:bodyPr spcFirstLastPara="1" wrap="square" lIns="91425" tIns="45700" rIns="91425" bIns="45700" anchor="t" anchorCtr="0">
            <a:spAutoFit/>
          </a:bodyPr>
          <a:lstStyle/>
          <a:p>
            <a:pPr marL="409575" indent="-409575" algn="just"/>
            <a:r>
              <a:rPr lang="en-US" sz="2800" dirty="0">
                <a:effectLst/>
                <a:latin typeface="Arial" panose="020B0604020202020204" pitchFamily="34" charset="0"/>
              </a:rPr>
              <a:t>2.	Are people too dependent on images of heroic leadership rather than considering the strengths and contributions of everyday individuals in their midst?</a:t>
            </a:r>
          </a:p>
        </p:txBody>
      </p:sp>
    </p:spTree>
    <p:extLst>
      <p:ext uri="{BB962C8B-B14F-4D97-AF65-F5344CB8AC3E}">
        <p14:creationId xmlns:p14="http://schemas.microsoft.com/office/powerpoint/2010/main" val="846965347"/>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3">
            <a:alphaModFix/>
          </a:blip>
          <a:srcRect/>
          <a:stretch/>
        </p:blipFill>
        <p:spPr>
          <a:xfrm>
            <a:off x="0" y="-22616"/>
            <a:ext cx="12231690" cy="6916901"/>
          </a:xfrm>
          <a:prstGeom prst="rect">
            <a:avLst/>
          </a:prstGeom>
          <a:noFill/>
          <a:ln>
            <a:noFill/>
          </a:ln>
        </p:spPr>
      </p:pic>
    </p:spTree>
    <p:extLst>
      <p:ext uri="{BB962C8B-B14F-4D97-AF65-F5344CB8AC3E}">
        <p14:creationId xmlns:p14="http://schemas.microsoft.com/office/powerpoint/2010/main" val="403798690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p:nvPr/>
        </p:nvSpPr>
        <p:spPr>
          <a:xfrm>
            <a:off x="1016000" y="556381"/>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 name="Google Shape;55;p2"/>
          <p:cNvSpPr txBox="1"/>
          <p:nvPr/>
        </p:nvSpPr>
        <p:spPr>
          <a:xfrm>
            <a:off x="683409" y="798604"/>
            <a:ext cx="10825200" cy="5755381"/>
          </a:xfrm>
          <a:prstGeom prst="rect">
            <a:avLst/>
          </a:prstGeom>
          <a:noFill/>
          <a:ln>
            <a:noFill/>
          </a:ln>
        </p:spPr>
        <p:txBody>
          <a:bodyPr spcFirstLastPara="1" wrap="square" lIns="91425" tIns="45700" rIns="91425" bIns="45700" anchor="t" anchorCtr="0">
            <a:spAutoFit/>
          </a:bodyPr>
          <a:lstStyle/>
          <a:p>
            <a:pPr algn="ctr"/>
            <a:r>
              <a:rPr lang="en-US" sz="6600" b="1" dirty="0">
                <a:effectLst/>
                <a:latin typeface="Arial" panose="020B0604020202020204" pitchFamily="34" charset="0"/>
              </a:rPr>
              <a:t>God’s</a:t>
            </a:r>
            <a:r>
              <a:rPr lang="en-US" sz="6600" b="1" dirty="0">
                <a:latin typeface="Arial" panose="020B0604020202020204" pitchFamily="34" charset="0"/>
              </a:rPr>
              <a:t> </a:t>
            </a:r>
            <a:r>
              <a:rPr lang="en-US" sz="6600" b="1" dirty="0">
                <a:effectLst/>
                <a:latin typeface="Arial" panose="020B0604020202020204" pitchFamily="34" charset="0"/>
              </a:rPr>
              <a:t>Compassion</a:t>
            </a:r>
            <a:r>
              <a:rPr lang="en-US" sz="6600" b="1" dirty="0">
                <a:latin typeface="Arial" panose="020B0604020202020204" pitchFamily="34" charset="0"/>
              </a:rPr>
              <a:t> </a:t>
            </a:r>
            <a:r>
              <a:rPr lang="en-US" sz="6600" b="1" dirty="0">
                <a:effectLst/>
                <a:latin typeface="Arial" panose="020B0604020202020204" pitchFamily="34" charset="0"/>
              </a:rPr>
              <a:t>for Rahab</a:t>
            </a:r>
          </a:p>
          <a:p>
            <a:pPr algn="ctr"/>
            <a:endParaRPr lang="en-US" sz="2800" b="1" dirty="0">
              <a:effectLst/>
              <a:latin typeface="Arial" panose="020B0604020202020204" pitchFamily="34" charset="0"/>
              <a:cs typeface="Arial" panose="020B0604020202020204" pitchFamily="34" charset="0"/>
            </a:endParaRPr>
          </a:p>
          <a:p>
            <a:r>
              <a:rPr lang="en-US" sz="2800" b="1" dirty="0">
                <a:effectLst/>
                <a:latin typeface="Arial" panose="020B0604020202020204" pitchFamily="34" charset="0"/>
              </a:rPr>
              <a:t>Focus Scripture: </a:t>
            </a:r>
            <a:r>
              <a:rPr lang="en-US" sz="2800" dirty="0">
                <a:effectLst/>
                <a:latin typeface="Arial" panose="020B0604020202020204" pitchFamily="34" charset="0"/>
              </a:rPr>
              <a:t>Joshua 2:8-13; 6:16-17</a:t>
            </a:r>
            <a:br>
              <a:rPr lang="en-US" sz="2800" dirty="0">
                <a:effectLst/>
                <a:latin typeface="Arial" panose="020B0604020202020204" pitchFamily="34" charset="0"/>
              </a:rPr>
            </a:br>
            <a:endParaRPr lang="en-US" sz="2800" dirty="0">
              <a:effectLst/>
              <a:latin typeface="Arial" panose="020B0604020202020204" pitchFamily="34" charset="0"/>
            </a:endParaRPr>
          </a:p>
          <a:p>
            <a:pPr algn="ctr"/>
            <a:r>
              <a:rPr lang="en-US" sz="2800" b="1" dirty="0">
                <a:effectLst/>
                <a:latin typeface="Arial" panose="020B0604020202020204" pitchFamily="34" charset="0"/>
              </a:rPr>
              <a:t>Key Verse: </a:t>
            </a:r>
            <a:r>
              <a:rPr lang="en-US" sz="2800" dirty="0">
                <a:effectLst/>
                <a:latin typeface="Arial" panose="020B0604020202020204" pitchFamily="34" charset="0"/>
              </a:rPr>
              <a:t>“The city and all in it shall be devoted to the Lord for destruction. Only Rahab the prostitute and all who are with her in her house shall live because she hid the messengers we sent.” Joshua 6:17</a:t>
            </a:r>
          </a:p>
          <a:p>
            <a:pPr algn="ctr"/>
            <a:endParaRPr lang="en-US" sz="5400" i="1" baseline="30000" dirty="0">
              <a:latin typeface="Arial" panose="020B0604020202020204" pitchFamily="34" charset="0"/>
              <a:cs typeface="Arial" panose="020B0604020202020204" pitchFamily="34" charset="0"/>
            </a:endParaRP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p:nvPr/>
        </p:nvSpPr>
        <p:spPr>
          <a:xfrm>
            <a:off x="5952000" y="1708725"/>
            <a:ext cx="288000" cy="62627"/>
          </a:xfrm>
          <a:prstGeom prst="roundRect">
            <a:avLst>
              <a:gd name="adj" fmla="val 938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167" name="Google Shape;167;p31"/>
          <p:cNvSpPr txBox="1"/>
          <p:nvPr/>
        </p:nvSpPr>
        <p:spPr>
          <a:xfrm>
            <a:off x="920750" y="591609"/>
            <a:ext cx="10365093" cy="5693826"/>
          </a:xfrm>
          <a:prstGeom prst="rect">
            <a:avLst/>
          </a:prstGeom>
          <a:noFill/>
          <a:ln>
            <a:noFill/>
          </a:ln>
        </p:spPr>
        <p:txBody>
          <a:bodyPr spcFirstLastPara="1" wrap="square" lIns="91425" tIns="45700" rIns="91425" bIns="45700" anchor="t" anchorCtr="0">
            <a:spAutoFit/>
          </a:bodyPr>
          <a:lstStyle/>
          <a:p>
            <a:r>
              <a:rPr lang="en-US" sz="2600" b="1" dirty="0">
                <a:effectLst/>
                <a:latin typeface="Arial" panose="020B0604020202020204" pitchFamily="34" charset="0"/>
              </a:rPr>
              <a:t>Closing Hymn: </a:t>
            </a:r>
            <a:r>
              <a:rPr lang="en-US" sz="2600" dirty="0">
                <a:effectLst/>
                <a:latin typeface="Arial" panose="020B0604020202020204" pitchFamily="34" charset="0"/>
              </a:rPr>
              <a:t>AMEC Hymnal # 378, “Lead Me, Guide Me”</a:t>
            </a:r>
          </a:p>
          <a:p>
            <a:endParaRPr lang="en-US" sz="2600" dirty="0">
              <a:effectLst/>
              <a:latin typeface="Arial" panose="020B0604020202020204" pitchFamily="34" charset="0"/>
            </a:endParaRPr>
          </a:p>
          <a:p>
            <a:pPr algn="just"/>
            <a:r>
              <a:rPr lang="en-US" sz="2600" b="1" dirty="0">
                <a:effectLst/>
                <a:latin typeface="Arial" panose="020B0604020202020204" pitchFamily="34" charset="0"/>
              </a:rPr>
              <a:t>Closing Prayer: </a:t>
            </a:r>
            <a:r>
              <a:rPr lang="en-US" sz="2600" dirty="0">
                <a:effectLst/>
                <a:latin typeface="Arial" panose="020B0604020202020204" pitchFamily="34" charset="0"/>
              </a:rPr>
              <a:t>Dear God, Heavenly Father, creator and sustainer of heaven and earth, we praise and glorify your holy name and thank you for your continued grace and mercy. Thank you, Lord, that you see the potential in us when others may not. Thank you, that you gave your Son for all of us and that you have no respect of persons. You see each of us as what we become through your grace and mercy and aligned with your purpose. Reveal your plan for us and strengthen us for the work you have assigned to each of us, man, woman, or child. May your Holy Spirit strengthen us to break down walls and build new bridges towards your kingdom. May your mercy abound and your promises be revealed through our obedience and faith in Jesus Christ. This we pray in Jesus’ name. Amen.</a:t>
            </a: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6526776"/>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909081" y="1013520"/>
            <a:ext cx="10220400" cy="5432216"/>
          </a:xfrm>
          <a:prstGeom prst="rect">
            <a:avLst/>
          </a:prstGeom>
          <a:noFill/>
          <a:ln>
            <a:noFill/>
          </a:ln>
        </p:spPr>
        <p:txBody>
          <a:bodyPr spcFirstLastPara="1" wrap="square" lIns="91425" tIns="45700" rIns="91425" bIns="45700" anchor="t" anchorCtr="0">
            <a:spAutoFit/>
          </a:bodyPr>
          <a:lstStyle/>
          <a:p>
            <a:pPr marL="12700" indent="-12700" algn="ctr"/>
            <a:r>
              <a:rPr lang="en-US" sz="2400" dirty="0">
                <a:solidFill>
                  <a:schemeClr val="bg2"/>
                </a:solidFill>
                <a:effectLst/>
                <a:latin typeface="Arial" panose="020B0604020202020204" pitchFamily="34" charset="0"/>
              </a:rPr>
              <a:t>Joshua 2:8-13</a:t>
            </a:r>
          </a:p>
          <a:p>
            <a:pPr marL="463550" indent="-463550" algn="just"/>
            <a:r>
              <a:rPr lang="en-US" sz="2300" dirty="0">
                <a:solidFill>
                  <a:schemeClr val="bg2"/>
                </a:solidFill>
                <a:effectLst/>
                <a:latin typeface="Arial" panose="020B0604020202020204" pitchFamily="34" charset="0"/>
              </a:rPr>
              <a:t>8 	Before they went to sleep, she came up to them on the roof</a:t>
            </a:r>
          </a:p>
          <a:p>
            <a:pPr marL="463550" indent="-463550" algn="just"/>
            <a:r>
              <a:rPr lang="en-US" sz="2300" dirty="0">
                <a:solidFill>
                  <a:schemeClr val="bg2"/>
                </a:solidFill>
                <a:effectLst/>
                <a:latin typeface="Arial" panose="020B0604020202020204" pitchFamily="34" charset="0"/>
              </a:rPr>
              <a:t>9 	and said to the men, “I know that the Lord has given you the land and that dread of you has fallen on us and that all the inhabitants of the land melt in fear before you.</a:t>
            </a:r>
          </a:p>
          <a:p>
            <a:pPr marL="463550" indent="-463550" algn="just"/>
            <a:r>
              <a:rPr lang="en-US" sz="2300" dirty="0">
                <a:solidFill>
                  <a:schemeClr val="bg2"/>
                </a:solidFill>
                <a:effectLst/>
                <a:latin typeface="Arial" panose="020B0604020202020204" pitchFamily="34" charset="0"/>
              </a:rPr>
              <a:t>10	For we have heard how the Lord dried up the water of the Red Sea before you when you came out of Egypt and what you did to the two kings of the Amorites who were beyond the Jordan, to </a:t>
            </a:r>
            <a:r>
              <a:rPr lang="en-US" sz="2300" dirty="0" err="1">
                <a:solidFill>
                  <a:schemeClr val="bg2"/>
                </a:solidFill>
                <a:effectLst/>
                <a:latin typeface="Arial" panose="020B0604020202020204" pitchFamily="34" charset="0"/>
              </a:rPr>
              <a:t>Sihon</a:t>
            </a:r>
            <a:r>
              <a:rPr lang="en-US" sz="2300" dirty="0">
                <a:solidFill>
                  <a:schemeClr val="bg2"/>
                </a:solidFill>
                <a:effectLst/>
                <a:latin typeface="Arial" panose="020B0604020202020204" pitchFamily="34" charset="0"/>
              </a:rPr>
              <a:t> and </a:t>
            </a:r>
            <a:r>
              <a:rPr lang="en-US" sz="2300" dirty="0" err="1">
                <a:solidFill>
                  <a:schemeClr val="bg2"/>
                </a:solidFill>
                <a:effectLst/>
                <a:latin typeface="Arial" panose="020B0604020202020204" pitchFamily="34" charset="0"/>
              </a:rPr>
              <a:t>Og</a:t>
            </a:r>
            <a:r>
              <a:rPr lang="en-US" sz="2300" dirty="0">
                <a:solidFill>
                  <a:schemeClr val="bg2"/>
                </a:solidFill>
                <a:effectLst/>
                <a:latin typeface="Arial" panose="020B0604020202020204" pitchFamily="34" charset="0"/>
              </a:rPr>
              <a:t>, whom you utterly destroyed.</a:t>
            </a:r>
          </a:p>
          <a:p>
            <a:pPr marL="463550" indent="-463550" algn="just"/>
            <a:r>
              <a:rPr lang="en-US" sz="2300" dirty="0">
                <a:solidFill>
                  <a:schemeClr val="bg2"/>
                </a:solidFill>
                <a:effectLst/>
                <a:latin typeface="Arial" panose="020B0604020202020204" pitchFamily="34" charset="0"/>
              </a:rPr>
              <a:t>11	As soon as we heard it, our hearts melted, and there was no courage left in any of us because of you. The Lord your God is indeed God in heaven above and on earth below.</a:t>
            </a:r>
          </a:p>
          <a:p>
            <a:pPr marL="463550" indent="-463550" algn="just"/>
            <a:r>
              <a:rPr lang="en-US" sz="2300" dirty="0">
                <a:solidFill>
                  <a:schemeClr val="bg2"/>
                </a:solidFill>
                <a:effectLst/>
                <a:latin typeface="Arial" panose="020B0604020202020204" pitchFamily="34" charset="0"/>
              </a:rPr>
              <a:t>12	Now then, since I have dealt kindly with you, swear to me by the Lord that you in turn will deal kindly with my family. Give me a sign </a:t>
            </a:r>
            <a:r>
              <a:rPr lang="en-US" sz="2400" dirty="0">
                <a:solidFill>
                  <a:schemeClr val="bg2"/>
                </a:solidFill>
                <a:effectLst/>
                <a:latin typeface="Arial" panose="020B0604020202020204" pitchFamily="34" charset="0"/>
              </a:rPr>
              <a:t>of good faith</a:t>
            </a:r>
          </a:p>
          <a:p>
            <a:pPr marL="463550" indent="-463550" algn="just"/>
            <a:endParaRPr lang="en-US" sz="2300" dirty="0">
              <a:solidFill>
                <a:schemeClr val="bg2"/>
              </a:solidFill>
              <a:effectLst/>
              <a:latin typeface="Arial" panose="020B0604020202020204" pitchFamily="34" charset="0"/>
            </a:endParaRPr>
          </a:p>
        </p:txBody>
      </p:sp>
      <p:sp>
        <p:nvSpPr>
          <p:cNvPr id="61" name="Google Shape;61;p3"/>
          <p:cNvSpPr txBox="1"/>
          <p:nvPr/>
        </p:nvSpPr>
        <p:spPr>
          <a:xfrm>
            <a:off x="654906" y="496503"/>
            <a:ext cx="11067143" cy="646290"/>
          </a:xfrm>
          <a:prstGeom prst="rect">
            <a:avLst/>
          </a:prstGeom>
          <a:noFill/>
          <a:ln>
            <a:noFill/>
          </a:ln>
        </p:spPr>
        <p:txBody>
          <a:bodyPr spcFirstLastPara="1" wrap="square" lIns="91425" tIns="45700" rIns="91425" bIns="45700" anchor="t" anchorCtr="0">
            <a:spAutoFit/>
          </a:bodyPr>
          <a:lstStyle/>
          <a:p>
            <a:pPr algn="ctr"/>
            <a:r>
              <a:rPr lang="en-US" sz="3600" dirty="0">
                <a:solidFill>
                  <a:schemeClr val="bg2"/>
                </a:solidFill>
                <a:effectLst/>
                <a:latin typeface="Arial" panose="020B0604020202020204" pitchFamily="34" charset="0"/>
              </a:rPr>
              <a:t>Joshua 2:8-13; 6:16-17 (NRSV UE)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p3">
            <a:extLst>
              <a:ext uri="{FF2B5EF4-FFF2-40B4-BE49-F238E27FC236}">
                <a16:creationId xmlns:a16="http://schemas.microsoft.com/office/drawing/2014/main" id="{CED63F8B-9370-A878-DAF3-F656BD9929E8}"/>
              </a:ext>
            </a:extLst>
          </p:cNvPr>
          <p:cNvSpPr txBox="1"/>
          <p:nvPr/>
        </p:nvSpPr>
        <p:spPr>
          <a:xfrm>
            <a:off x="985800" y="765971"/>
            <a:ext cx="10220400" cy="2923837"/>
          </a:xfrm>
          <a:prstGeom prst="rect">
            <a:avLst/>
          </a:prstGeom>
          <a:noFill/>
          <a:ln>
            <a:noFill/>
          </a:ln>
        </p:spPr>
        <p:txBody>
          <a:bodyPr spcFirstLastPara="1" wrap="square" lIns="91425" tIns="45700" rIns="91425" bIns="45700" anchor="t" anchorCtr="0">
            <a:spAutoFit/>
          </a:bodyPr>
          <a:lstStyle/>
          <a:p>
            <a:pPr marL="463550" indent="-463550" algn="just"/>
            <a:r>
              <a:rPr lang="en-US" sz="2300" dirty="0">
                <a:solidFill>
                  <a:schemeClr val="bg2"/>
                </a:solidFill>
                <a:effectLst/>
                <a:latin typeface="Arial" panose="020B0604020202020204" pitchFamily="34" charset="0"/>
              </a:rPr>
              <a:t>13	that you will spare my father and mother, my brothers and sisters, and all who belong to them and deliver our lives from death.”</a:t>
            </a:r>
          </a:p>
          <a:p>
            <a:pPr marL="463550" indent="-463550" algn="ctr"/>
            <a:r>
              <a:rPr lang="en-US" sz="2300" dirty="0">
                <a:solidFill>
                  <a:schemeClr val="bg2"/>
                </a:solidFill>
                <a:effectLst/>
                <a:latin typeface="Arial" panose="020B0604020202020204" pitchFamily="34" charset="0"/>
              </a:rPr>
              <a:t>6:16-17</a:t>
            </a:r>
          </a:p>
          <a:p>
            <a:pPr marL="463550" indent="-463550" algn="just"/>
            <a:r>
              <a:rPr lang="en-US" sz="2300" dirty="0">
                <a:solidFill>
                  <a:schemeClr val="bg2"/>
                </a:solidFill>
                <a:effectLst/>
                <a:latin typeface="Arial" panose="020B0604020202020204" pitchFamily="34" charset="0"/>
              </a:rPr>
              <a:t>16	And at the seventh time, when the priests had blown the trumpets, Joshua said to the people, “Shout! For the Lord has given you the city.</a:t>
            </a:r>
          </a:p>
          <a:p>
            <a:pPr marL="463550" indent="-463550" algn="just"/>
            <a:r>
              <a:rPr lang="en-US" sz="2300" dirty="0">
                <a:solidFill>
                  <a:schemeClr val="bg2"/>
                </a:solidFill>
                <a:effectLst/>
                <a:latin typeface="Arial" panose="020B0604020202020204" pitchFamily="34" charset="0"/>
              </a:rPr>
              <a:t>17	The city and all that is in it shall be devoted to the Lord for destruction. Only Rahab the prostitute and all who are with her in her house shall live because she hid the messengers we sent.”</a:t>
            </a:r>
          </a:p>
        </p:txBody>
      </p:sp>
    </p:spTree>
    <p:extLst>
      <p:ext uri="{BB962C8B-B14F-4D97-AF65-F5344CB8AC3E}">
        <p14:creationId xmlns:p14="http://schemas.microsoft.com/office/powerpoint/2010/main" val="3574525758"/>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p:nvPr/>
        </p:nvSpPr>
        <p:spPr>
          <a:xfrm>
            <a:off x="4140975" y="3587128"/>
            <a:ext cx="13801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Your title here</a:t>
            </a:r>
            <a:endParaRPr/>
          </a:p>
        </p:txBody>
      </p:sp>
      <p:sp>
        <p:nvSpPr>
          <p:cNvPr id="77" name="Google Shape;77;p6"/>
          <p:cNvSpPr txBox="1"/>
          <p:nvPr/>
        </p:nvSpPr>
        <p:spPr>
          <a:xfrm>
            <a:off x="816437" y="789683"/>
            <a:ext cx="10613282" cy="41549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dirty="0">
                <a:solidFill>
                  <a:schemeClr val="dk2"/>
                </a:solidFill>
                <a:latin typeface="Arial" panose="020B0604020202020204" pitchFamily="34" charset="0"/>
                <a:ea typeface="Quattrocento Sans"/>
                <a:cs typeface="Arial" panose="020B0604020202020204" pitchFamily="34" charset="0"/>
                <a:sym typeface="Quattrocento Sans"/>
              </a:rPr>
              <a:t>Key Terms</a:t>
            </a:r>
          </a:p>
          <a:p>
            <a:pPr marL="457200" indent="-457200" algn="just">
              <a:buFont typeface="Arial" panose="020B0604020202020204" pitchFamily="34" charset="0"/>
              <a:buChar char="•"/>
            </a:pPr>
            <a:r>
              <a:rPr lang="en-US" sz="2800" b="1" dirty="0">
                <a:effectLst/>
                <a:latin typeface="Arial" panose="020B0604020202020204" pitchFamily="34" charset="0"/>
              </a:rPr>
              <a:t>Inhabitants</a:t>
            </a:r>
            <a:r>
              <a:rPr lang="en-US" sz="2800" dirty="0">
                <a:effectLst/>
                <a:latin typeface="Arial" panose="020B0604020202020204" pitchFamily="34" charset="0"/>
              </a:rPr>
              <a:t> – Those who occupied the land at that time; best interpreted as the “rulers” of the land. </a:t>
            </a:r>
          </a:p>
          <a:p>
            <a:pPr marL="457200" indent="-457200" algn="just">
              <a:buFont typeface="Arial" panose="020B0604020202020204" pitchFamily="34" charset="0"/>
              <a:buChar char="•"/>
            </a:pPr>
            <a:r>
              <a:rPr lang="en-US" sz="2800" b="1" dirty="0">
                <a:effectLst/>
                <a:latin typeface="Arial" panose="020B0604020202020204" pitchFamily="34" charset="0"/>
              </a:rPr>
              <a:t>Spy</a:t>
            </a:r>
            <a:r>
              <a:rPr lang="en-US" sz="2800" dirty="0">
                <a:effectLst/>
                <a:latin typeface="Arial" panose="020B0604020202020204" pitchFamily="34" charset="0"/>
              </a:rPr>
              <a:t> – To gain advantage by discovering secrets about an enemy’s plans or defenses. Other stories of spies are found in Numbers 13, Joshua 8:2-3, Judges 18:2-16. </a:t>
            </a:r>
          </a:p>
          <a:p>
            <a:pPr marL="457200" indent="-457200" algn="just">
              <a:buFont typeface="Arial" panose="020B0604020202020204" pitchFamily="34" charset="0"/>
              <a:buChar char="•"/>
            </a:pPr>
            <a:r>
              <a:rPr lang="en-US" sz="2800" b="1" dirty="0">
                <a:effectLst/>
                <a:latin typeface="Arial" panose="020B0604020202020204" pitchFamily="34" charset="0"/>
              </a:rPr>
              <a:t>Prostitute</a:t>
            </a:r>
            <a:r>
              <a:rPr lang="en-US" sz="2800" dirty="0">
                <a:effectLst/>
                <a:latin typeface="Arial" panose="020B0604020202020204" pitchFamily="34" charset="0"/>
              </a:rPr>
              <a:t> – A person who engages in sexual activity for money, sexual desire, or survival, predominantly viewed negatively as immoral under Mosaic law.</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descr="LFS PP Slide Introduction.jpg"/>
          <p:cNvPicPr preferRelativeResize="0"/>
          <p:nvPr/>
        </p:nvPicPr>
        <p:blipFill rotWithShape="1">
          <a:blip r:embed="rId3">
            <a:alphaModFix/>
          </a:blip>
          <a:srcRect/>
          <a:stretch/>
        </p:blipFill>
        <p:spPr>
          <a:xfrm>
            <a:off x="5267" y="10750"/>
            <a:ext cx="12194072" cy="6895629"/>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8"/>
          <p:cNvSpPr txBox="1"/>
          <p:nvPr/>
        </p:nvSpPr>
        <p:spPr>
          <a:xfrm>
            <a:off x="990600" y="890293"/>
            <a:ext cx="10265229" cy="3108503"/>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This portion of the narrative specifically highlights the significance of Rahab, a woman, a prostitute, and a Gentile, who otherwise would be considered expendable and of no importance. Yet God has designed this segment of Israel’s history to use an incredibly brave and clever woman to not only protect and deliver her family from harm, but to be the ancestor of the Messiah. </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0" descr="LFS PP Slide Telling The Story.jpg"/>
          <p:cNvPicPr preferRelativeResize="0"/>
          <p:nvPr/>
        </p:nvPicPr>
        <p:blipFill rotWithShape="1">
          <a:blip r:embed="rId3">
            <a:alphaModFix/>
          </a:blip>
          <a:srcRect/>
          <a:stretch/>
        </p:blipFill>
        <p:spPr>
          <a:xfrm>
            <a:off x="-13454" y="-5331"/>
            <a:ext cx="12205454" cy="6902065"/>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1"/>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03" name="Google Shape;103;p11"/>
          <p:cNvSpPr txBox="1"/>
          <p:nvPr/>
        </p:nvSpPr>
        <p:spPr>
          <a:xfrm>
            <a:off x="903514" y="858762"/>
            <a:ext cx="10395858" cy="2246729"/>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The kingdoms of </a:t>
            </a:r>
            <a:r>
              <a:rPr lang="en-US" sz="2800" dirty="0" err="1">
                <a:effectLst/>
                <a:latin typeface="Arial" panose="020B0604020202020204" pitchFamily="34" charset="0"/>
              </a:rPr>
              <a:t>Sihon</a:t>
            </a:r>
            <a:r>
              <a:rPr lang="en-US" sz="2800" dirty="0">
                <a:effectLst/>
                <a:latin typeface="Arial" panose="020B0604020202020204" pitchFamily="34" charset="0"/>
              </a:rPr>
              <a:t> and </a:t>
            </a:r>
            <a:r>
              <a:rPr lang="en-US" sz="2800" dirty="0" err="1">
                <a:effectLst/>
                <a:latin typeface="Arial" panose="020B0604020202020204" pitchFamily="34" charset="0"/>
              </a:rPr>
              <a:t>Og</a:t>
            </a:r>
            <a:r>
              <a:rPr lang="en-US" sz="2800" dirty="0">
                <a:effectLst/>
                <a:latin typeface="Arial" panose="020B0604020202020204" pitchFamily="34" charset="0"/>
              </a:rPr>
              <a:t> in central and northern Transjordan had already been conquered under Moses’ leadership (Numbers 21; Deut.1–2). Spies, espionage, and a reinforced Jericho wall present the imagery of the strategies for any impending battle or attempted takeover.</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Custom 2">
      <a:dk1>
        <a:srgbClr val="FFFFFF"/>
      </a:dk1>
      <a:lt1>
        <a:srgbClr val="FFFFFF"/>
      </a:lt1>
      <a:dk2>
        <a:srgbClr val="222328"/>
      </a:dk2>
      <a:lt2>
        <a:srgbClr val="D1EAF7"/>
      </a:lt2>
      <a:accent1>
        <a:srgbClr val="E03440"/>
      </a:accent1>
      <a:accent2>
        <a:srgbClr val="00C077"/>
      </a:accent2>
      <a:accent3>
        <a:srgbClr val="08DA76"/>
      </a:accent3>
      <a:accent4>
        <a:srgbClr val="11B797"/>
      </a:accent4>
      <a:accent5>
        <a:srgbClr val="1A7C77"/>
      </a:accent5>
      <a:accent6>
        <a:srgbClr val="09996C"/>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84301</TotalTime>
  <Words>1019</Words>
  <Application>Microsoft Macintosh PowerPoint</Application>
  <PresentationFormat>Widescreen</PresentationFormat>
  <Paragraphs>33</Paragraphs>
  <Slides>21</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Quattrocento Sans</vt: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rrgraph3</dc:creator>
  <cp:lastModifiedBy>A Wright</cp:lastModifiedBy>
  <cp:revision>89</cp:revision>
  <dcterms:created xsi:type="dcterms:W3CDTF">2018-05-04T03:01:22Z</dcterms:created>
  <dcterms:modified xsi:type="dcterms:W3CDTF">2026-09-01T00:31:43Z</dcterms:modified>
</cp:coreProperties>
</file>