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5"/>
  </p:notesMasterIdLst>
  <p:sldIdLst>
    <p:sldId id="256" r:id="rId2"/>
    <p:sldId id="257" r:id="rId3"/>
    <p:sldId id="258" r:id="rId4"/>
    <p:sldId id="286" r:id="rId5"/>
    <p:sldId id="292" r:id="rId6"/>
    <p:sldId id="261" r:id="rId7"/>
    <p:sldId id="262" r:id="rId8"/>
    <p:sldId id="263" r:id="rId9"/>
    <p:sldId id="265" r:id="rId10"/>
    <p:sldId id="266" r:id="rId11"/>
    <p:sldId id="269" r:id="rId12"/>
    <p:sldId id="270" r:id="rId13"/>
    <p:sldId id="271" r:id="rId14"/>
    <p:sldId id="272" r:id="rId15"/>
    <p:sldId id="273" r:id="rId16"/>
    <p:sldId id="281" r:id="rId17"/>
    <p:sldId id="274" r:id="rId18"/>
    <p:sldId id="275" r:id="rId19"/>
    <p:sldId id="287" r:id="rId20"/>
    <p:sldId id="289" r:id="rId21"/>
    <p:sldId id="284" r:id="rId22"/>
    <p:sldId id="278" r:id="rId23"/>
    <p:sldId id="291" r:id="rId24"/>
  </p:sldIdLst>
  <p:sldSz cx="12192000" cy="6858000"/>
  <p:notesSz cx="6858000" cy="9144000"/>
  <p:embeddedFontLst>
    <p:embeddedFont>
      <p:font typeface="Open Sans" panose="020B0606030504020204" pitchFamily="34" charset="0"/>
      <p:regular r:id="rId26"/>
      <p:bold r:id="rId27"/>
      <p:italic r:id="rId28"/>
      <p:boldItalic r:id="rId29"/>
    </p:embeddedFont>
    <p:embeddedFont>
      <p:font typeface="Quattrocento Sans" panose="020B0502050000020003" pitchFamily="34"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0" roundtripDataSignature="AMtx7mhDgLAbPcmCwyEEni42OW4utQFES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108"/>
    <p:restoredTop sz="93026"/>
  </p:normalViewPr>
  <p:slideViewPr>
    <p:cSldViewPr snapToGrid="0">
      <p:cViewPr varScale="1">
        <p:scale>
          <a:sx n="91" d="100"/>
          <a:sy n="91" d="100"/>
        </p:scale>
        <p:origin x="216" y="1576"/>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21" Type="http://schemas.openxmlformats.org/officeDocument/2006/relationships/slide" Target="slides/slide20.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40"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63028081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
        <p:cNvGrpSpPr/>
        <p:nvPr/>
      </p:nvGrpSpPr>
      <p:grpSpPr>
        <a:xfrm>
          <a:off x="0" y="0"/>
          <a:ext cx="0" cy="0"/>
          <a:chOff x="0" y="0"/>
          <a:chExt cx="0" cy="0"/>
        </a:xfrm>
      </p:grpSpPr>
      <p:sp>
        <p:nvSpPr>
          <p:cNvPr id="40" name="Google Shape;40;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1" name="Google Shape;12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8" name="Google Shape;128;p1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9" name="Google Shape;139;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4" name="Google Shape;144;p2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49" name="Google Shape;149;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9" name="Google Shape;159;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58026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2" name="Google Shape;5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58" name="Google Shape;5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p:txBody>
      </p:sp>
      <p:sp>
        <p:nvSpPr>
          <p:cNvPr id="74" name="Google Shape;74;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0" name="Google Shape;8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5" name="Google Shape;85;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5" name="Google Shape;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6" name="Google Shape;116;p1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1"/>
        <p:cNvGrpSpPr/>
        <p:nvPr/>
      </p:nvGrpSpPr>
      <p:grpSpPr>
        <a:xfrm>
          <a:off x="0" y="0"/>
          <a:ext cx="0" cy="0"/>
          <a:chOff x="0" y="0"/>
          <a:chExt cx="0" cy="0"/>
        </a:xfrm>
      </p:grpSpPr>
      <p:sp>
        <p:nvSpPr>
          <p:cNvPr id="12" name="Google Shape;12;p33"/>
          <p:cNvSpPr>
            <a:spLocks noGrp="1"/>
          </p:cNvSpPr>
          <p:nvPr>
            <p:ph type="pic" idx="2"/>
          </p:nvPr>
        </p:nvSpPr>
        <p:spPr>
          <a:xfrm>
            <a:off x="0" y="0"/>
            <a:ext cx="12192000" cy="6858000"/>
          </a:xfrm>
          <a:prstGeom prst="rect">
            <a:avLst/>
          </a:prstGeom>
          <a:noFill/>
          <a:ln>
            <a:noFill/>
          </a:ln>
        </p:spPr>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9_Title Slide">
  <p:cSld name="9_Title Slide">
    <p:spTree>
      <p:nvGrpSpPr>
        <p:cNvPr id="1" name="Shape 28"/>
        <p:cNvGrpSpPr/>
        <p:nvPr/>
      </p:nvGrpSpPr>
      <p:grpSpPr>
        <a:xfrm>
          <a:off x="0" y="0"/>
          <a:ext cx="0" cy="0"/>
          <a:chOff x="0" y="0"/>
          <a:chExt cx="0" cy="0"/>
        </a:xfrm>
      </p:grpSpPr>
      <p:sp>
        <p:nvSpPr>
          <p:cNvPr id="29" name="Google Shape;29;p42"/>
          <p:cNvSpPr>
            <a:spLocks noGrp="1"/>
          </p:cNvSpPr>
          <p:nvPr>
            <p:ph type="pic" idx="2"/>
          </p:nvPr>
        </p:nvSpPr>
        <p:spPr>
          <a:xfrm>
            <a:off x="0" y="0"/>
            <a:ext cx="6096000" cy="6318250"/>
          </a:xfrm>
          <a:prstGeom prst="rect">
            <a:avLst/>
          </a:prstGeom>
          <a:noFill/>
          <a:ln>
            <a:noFill/>
          </a:ln>
        </p:spPr>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0_Title Slide">
  <p:cSld name="10_Title Slide">
    <p:spTree>
      <p:nvGrpSpPr>
        <p:cNvPr id="1" name="Shape 30"/>
        <p:cNvGrpSpPr/>
        <p:nvPr/>
      </p:nvGrpSpPr>
      <p:grpSpPr>
        <a:xfrm>
          <a:off x="0" y="0"/>
          <a:ext cx="0" cy="0"/>
          <a:chOff x="0" y="0"/>
          <a:chExt cx="0" cy="0"/>
        </a:xfrm>
      </p:grpSpPr>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1_Title Slide">
  <p:cSld name="11_Title Slide">
    <p:spTree>
      <p:nvGrpSpPr>
        <p:cNvPr id="1" name="Shape 31"/>
        <p:cNvGrpSpPr/>
        <p:nvPr/>
      </p:nvGrpSpPr>
      <p:grpSpPr>
        <a:xfrm>
          <a:off x="0" y="0"/>
          <a:ext cx="0" cy="0"/>
          <a:chOff x="0" y="0"/>
          <a:chExt cx="0" cy="0"/>
        </a:xfrm>
      </p:grpSpPr>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7_Title Slide">
  <p:cSld name="17_Title Slide">
    <p:spTree>
      <p:nvGrpSpPr>
        <p:cNvPr id="1" name="Shape 32"/>
        <p:cNvGrpSpPr/>
        <p:nvPr/>
      </p:nvGrpSpPr>
      <p:grpSpPr>
        <a:xfrm>
          <a:off x="0" y="0"/>
          <a:ext cx="0" cy="0"/>
          <a:chOff x="0" y="0"/>
          <a:chExt cx="0" cy="0"/>
        </a:xfrm>
      </p:grpSpPr>
      <p:sp>
        <p:nvSpPr>
          <p:cNvPr id="33" name="Google Shape;33;p45"/>
          <p:cNvSpPr>
            <a:spLocks noGrp="1"/>
          </p:cNvSpPr>
          <p:nvPr>
            <p:ph type="pic" idx="2"/>
          </p:nvPr>
        </p:nvSpPr>
        <p:spPr>
          <a:xfrm>
            <a:off x="0" y="0"/>
            <a:ext cx="12192000" cy="6858000"/>
          </a:xfrm>
          <a:prstGeom prst="rect">
            <a:avLst/>
          </a:prstGeom>
          <a:noFill/>
          <a:ln>
            <a:noFill/>
          </a:ln>
        </p:spPr>
      </p:sp>
    </p:spTree>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8_Title Slide">
  <p:cSld name="18_Title Slide">
    <p:spTree>
      <p:nvGrpSpPr>
        <p:cNvPr id="1" name="Shape 34"/>
        <p:cNvGrpSpPr/>
        <p:nvPr/>
      </p:nvGrpSpPr>
      <p:grpSpPr>
        <a:xfrm>
          <a:off x="0" y="0"/>
          <a:ext cx="0" cy="0"/>
          <a:chOff x="0" y="0"/>
          <a:chExt cx="0" cy="0"/>
        </a:xfrm>
      </p:grpSpPr>
      <p:sp>
        <p:nvSpPr>
          <p:cNvPr id="35" name="Google Shape;35;p46"/>
          <p:cNvSpPr>
            <a:spLocks noGrp="1"/>
          </p:cNvSpPr>
          <p:nvPr>
            <p:ph type="pic" idx="2"/>
          </p:nvPr>
        </p:nvSpPr>
        <p:spPr>
          <a:xfrm>
            <a:off x="5371761" y="914401"/>
            <a:ext cx="5849257" cy="5029198"/>
          </a:xfrm>
          <a:prstGeom prst="rect">
            <a:avLst/>
          </a:prstGeom>
          <a:noFill/>
          <a:ln>
            <a:noFill/>
          </a:ln>
        </p:spPr>
      </p:sp>
    </p:spTree>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36"/>
        <p:cNvGrpSpPr/>
        <p:nvPr/>
      </p:nvGrpSpPr>
      <p:grpSpPr>
        <a:xfrm>
          <a:off x="0" y="0"/>
          <a:ext cx="0" cy="0"/>
          <a:chOff x="0" y="0"/>
          <a:chExt cx="0" cy="0"/>
        </a:xfrm>
      </p:grpSpPr>
      <p:sp>
        <p:nvSpPr>
          <p:cNvPr id="37" name="Google Shape;37;p47"/>
          <p:cNvSpPr>
            <a:spLocks noGrp="1"/>
          </p:cNvSpPr>
          <p:nvPr>
            <p:ph type="pic" idx="2"/>
          </p:nvPr>
        </p:nvSpPr>
        <p:spPr>
          <a:xfrm>
            <a:off x="4734232" y="-1"/>
            <a:ext cx="4100052" cy="6857999"/>
          </a:xfrm>
          <a:prstGeom prst="rect">
            <a:avLst/>
          </a:prstGeom>
          <a:noFill/>
          <a:ln>
            <a:noFill/>
          </a:ln>
        </p:spPr>
      </p:sp>
      <p:sp>
        <p:nvSpPr>
          <p:cNvPr id="38" name="Google Shape;38;p47"/>
          <p:cNvSpPr/>
          <p:nvPr/>
        </p:nvSpPr>
        <p:spPr>
          <a:xfrm>
            <a:off x="8834284" y="0"/>
            <a:ext cx="3357716" cy="6858000"/>
          </a:xfrm>
          <a:prstGeom prst="rect">
            <a:avLst/>
          </a:prstGeom>
          <a:solidFill>
            <a:srgbClr val="FEFEF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13"/>
        <p:cNvGrpSpPr/>
        <p:nvPr/>
      </p:nvGrpSpPr>
      <p:grpSpPr>
        <a:xfrm>
          <a:off x="0" y="0"/>
          <a:ext cx="0" cy="0"/>
          <a:chOff x="0" y="0"/>
          <a:chExt cx="0" cy="0"/>
        </a:xfrm>
      </p:grpSpPr>
      <p:sp>
        <p:nvSpPr>
          <p:cNvPr id="14" name="Google Shape;14;p34"/>
          <p:cNvSpPr>
            <a:spLocks noGrp="1"/>
          </p:cNvSpPr>
          <p:nvPr>
            <p:ph type="pic" idx="2"/>
          </p:nvPr>
        </p:nvSpPr>
        <p:spPr>
          <a:xfrm>
            <a:off x="4064000" y="0"/>
            <a:ext cx="4064000" cy="6318250"/>
          </a:xfrm>
          <a:prstGeom prst="rect">
            <a:avLst/>
          </a:prstGeom>
          <a:noFill/>
          <a:ln>
            <a:noFill/>
          </a:ln>
        </p:spPr>
      </p:sp>
    </p:spTree>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4_Title Slide">
  <p:cSld name="4_Title Slide">
    <p:spTree>
      <p:nvGrpSpPr>
        <p:cNvPr id="1" name="Shape 15"/>
        <p:cNvGrpSpPr/>
        <p:nvPr/>
      </p:nvGrpSpPr>
      <p:grpSpPr>
        <a:xfrm>
          <a:off x="0" y="0"/>
          <a:ext cx="0" cy="0"/>
          <a:chOff x="0" y="0"/>
          <a:chExt cx="0" cy="0"/>
        </a:xfrm>
      </p:grpSpPr>
      <p:sp>
        <p:nvSpPr>
          <p:cNvPr id="16" name="Google Shape;16;p35"/>
          <p:cNvSpPr>
            <a:spLocks noGrp="1"/>
          </p:cNvSpPr>
          <p:nvPr>
            <p:ph type="pic" idx="2"/>
          </p:nvPr>
        </p:nvSpPr>
        <p:spPr>
          <a:xfrm>
            <a:off x="0" y="1"/>
            <a:ext cx="12192000" cy="3497263"/>
          </a:xfrm>
          <a:prstGeom prst="rect">
            <a:avLst/>
          </a:prstGeom>
          <a:noFill/>
          <a:ln>
            <a:noFill/>
          </a:ln>
        </p:spPr>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7_Title Slide">
  <p:cSld name="7_Title Slide">
    <p:spTree>
      <p:nvGrpSpPr>
        <p:cNvPr id="1" name="Shape 17"/>
        <p:cNvGrpSpPr/>
        <p:nvPr/>
      </p:nvGrpSpPr>
      <p:grpSpPr>
        <a:xfrm>
          <a:off x="0" y="0"/>
          <a:ext cx="0" cy="0"/>
          <a:chOff x="0" y="0"/>
          <a:chExt cx="0" cy="0"/>
        </a:xfrm>
      </p:grpSpPr>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8"/>
        <p:cNvGrpSpPr/>
        <p:nvPr/>
      </p:nvGrpSpPr>
      <p:grpSpPr>
        <a:xfrm>
          <a:off x="0" y="0"/>
          <a:ext cx="0" cy="0"/>
          <a:chOff x="0" y="0"/>
          <a:chExt cx="0" cy="0"/>
        </a:xfrm>
      </p:grpSpPr>
      <p:sp>
        <p:nvSpPr>
          <p:cNvPr id="19" name="Google Shape;19;p37"/>
          <p:cNvSpPr>
            <a:spLocks noGrp="1"/>
          </p:cNvSpPr>
          <p:nvPr>
            <p:ph type="pic" idx="2"/>
          </p:nvPr>
        </p:nvSpPr>
        <p:spPr>
          <a:xfrm>
            <a:off x="685800" y="1123950"/>
            <a:ext cx="10820400" cy="4191000"/>
          </a:xfrm>
          <a:prstGeom prst="rect">
            <a:avLst/>
          </a:prstGeom>
          <a:noFill/>
          <a:ln>
            <a:noFill/>
          </a:ln>
        </p:spPr>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20"/>
        <p:cNvGrpSpPr/>
        <p:nvPr/>
      </p:nvGrpSpPr>
      <p:grpSpPr>
        <a:xfrm>
          <a:off x="0" y="0"/>
          <a:ext cx="0" cy="0"/>
          <a:chOff x="0" y="0"/>
          <a:chExt cx="0" cy="0"/>
        </a:xfrm>
      </p:grpSpPr>
      <p:sp>
        <p:nvSpPr>
          <p:cNvPr id="21" name="Google Shape;21;p38"/>
          <p:cNvSpPr>
            <a:spLocks noGrp="1"/>
          </p:cNvSpPr>
          <p:nvPr>
            <p:ph type="pic" idx="2"/>
          </p:nvPr>
        </p:nvSpPr>
        <p:spPr>
          <a:xfrm>
            <a:off x="0" y="2728913"/>
            <a:ext cx="3048000" cy="3598862"/>
          </a:xfrm>
          <a:prstGeom prst="rect">
            <a:avLst/>
          </a:prstGeom>
          <a:noFill/>
          <a:ln>
            <a:noFill/>
          </a:ln>
        </p:spPr>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5_Title Slide">
  <p:cSld name="5_Title Slide">
    <p:spTree>
      <p:nvGrpSpPr>
        <p:cNvPr id="1" name="Shape 22"/>
        <p:cNvGrpSpPr/>
        <p:nvPr/>
      </p:nvGrpSpPr>
      <p:grpSpPr>
        <a:xfrm>
          <a:off x="0" y="0"/>
          <a:ext cx="0" cy="0"/>
          <a:chOff x="0" y="0"/>
          <a:chExt cx="0" cy="0"/>
        </a:xfrm>
      </p:grpSpPr>
      <p:sp>
        <p:nvSpPr>
          <p:cNvPr id="23" name="Google Shape;23;p39"/>
          <p:cNvSpPr>
            <a:spLocks noGrp="1"/>
          </p:cNvSpPr>
          <p:nvPr>
            <p:ph type="pic" idx="2"/>
          </p:nvPr>
        </p:nvSpPr>
        <p:spPr>
          <a:xfrm>
            <a:off x="0" y="3034427"/>
            <a:ext cx="6096000" cy="3283824"/>
          </a:xfrm>
          <a:prstGeom prst="rect">
            <a:avLst/>
          </a:prstGeom>
          <a:noFill/>
          <a:ln>
            <a:noFill/>
          </a:ln>
        </p:spPr>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6_Title Slide">
  <p:cSld name="6_Title Slide">
    <p:spTree>
      <p:nvGrpSpPr>
        <p:cNvPr id="1" name="Shape 24"/>
        <p:cNvGrpSpPr/>
        <p:nvPr/>
      </p:nvGrpSpPr>
      <p:grpSpPr>
        <a:xfrm>
          <a:off x="0" y="0"/>
          <a:ext cx="0" cy="0"/>
          <a:chOff x="0" y="0"/>
          <a:chExt cx="0" cy="0"/>
        </a:xfrm>
      </p:grpSpPr>
      <p:sp>
        <p:nvSpPr>
          <p:cNvPr id="25" name="Google Shape;25;p40"/>
          <p:cNvSpPr>
            <a:spLocks noGrp="1"/>
          </p:cNvSpPr>
          <p:nvPr>
            <p:ph type="pic" idx="2"/>
          </p:nvPr>
        </p:nvSpPr>
        <p:spPr>
          <a:xfrm>
            <a:off x="0" y="0"/>
            <a:ext cx="12192000" cy="3448050"/>
          </a:xfrm>
          <a:prstGeom prst="rect">
            <a:avLst/>
          </a:prstGeom>
          <a:noFill/>
          <a:ln>
            <a:noFill/>
          </a:ln>
        </p:spPr>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8_Title Slide">
  <p:cSld name="8_Title Slide">
    <p:spTree>
      <p:nvGrpSpPr>
        <p:cNvPr id="1" name="Shape 26"/>
        <p:cNvGrpSpPr/>
        <p:nvPr/>
      </p:nvGrpSpPr>
      <p:grpSpPr>
        <a:xfrm>
          <a:off x="0" y="0"/>
          <a:ext cx="0" cy="0"/>
          <a:chOff x="0" y="0"/>
          <a:chExt cx="0" cy="0"/>
        </a:xfrm>
      </p:grpSpPr>
      <p:sp>
        <p:nvSpPr>
          <p:cNvPr id="27" name="Google Shape;27;p41"/>
          <p:cNvSpPr>
            <a:spLocks noGrp="1"/>
          </p:cNvSpPr>
          <p:nvPr>
            <p:ph type="pic" idx="2"/>
          </p:nvPr>
        </p:nvSpPr>
        <p:spPr>
          <a:xfrm>
            <a:off x="7403653" y="0"/>
            <a:ext cx="4788347" cy="6318250"/>
          </a:xfrm>
          <a:prstGeom prst="rect">
            <a:avLst/>
          </a:prstGeom>
          <a:noFill/>
          <a:ln>
            <a:noFill/>
          </a:ln>
        </p:spPr>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pic>
        <p:nvPicPr>
          <p:cNvPr id="6" name="Google Shape;6;p32"/>
          <p:cNvPicPr preferRelativeResize="0"/>
          <p:nvPr/>
        </p:nvPicPr>
        <p:blipFill rotWithShape="1">
          <a:blip r:embed="rId17">
            <a:alphaModFix/>
          </a:blip>
          <a:srcRect/>
          <a:stretch/>
        </p:blipFill>
        <p:spPr>
          <a:xfrm>
            <a:off x="422238" y="331836"/>
            <a:ext cx="921725" cy="347711"/>
          </a:xfrm>
          <a:prstGeom prst="rect">
            <a:avLst/>
          </a:prstGeom>
          <a:noFill/>
          <a:ln>
            <a:noFill/>
          </a:ln>
        </p:spPr>
      </p:pic>
      <p:sp>
        <p:nvSpPr>
          <p:cNvPr id="7" name="Google Shape;7;p32"/>
          <p:cNvSpPr/>
          <p:nvPr/>
        </p:nvSpPr>
        <p:spPr>
          <a:xfrm>
            <a:off x="0" y="6318250"/>
            <a:ext cx="6096000" cy="539750"/>
          </a:xfrm>
          <a:prstGeom prst="rect">
            <a:avLst/>
          </a:prstGeom>
          <a:solidFill>
            <a:srgbClr val="F8F8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7F7F7F"/>
              </a:solidFill>
              <a:latin typeface="Quattrocento Sans"/>
              <a:ea typeface="Quattrocento Sans"/>
              <a:cs typeface="Quattrocento Sans"/>
              <a:sym typeface="Quattrocento Sans"/>
            </a:endParaRPr>
          </a:p>
        </p:txBody>
      </p:sp>
      <p:sp>
        <p:nvSpPr>
          <p:cNvPr id="8" name="Google Shape;8;p32"/>
          <p:cNvSpPr txBox="1"/>
          <p:nvPr/>
        </p:nvSpPr>
        <p:spPr>
          <a:xfrm>
            <a:off x="172499" y="6434237"/>
            <a:ext cx="463550" cy="30777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fld id="{00000000-1234-1234-1234-123412341234}" type="slidenum">
              <a:rPr lang="en-US" sz="1400" b="0" i="0" u="none" strike="noStrike" cap="none">
                <a:solidFill>
                  <a:srgbClr val="A5A5A5"/>
                </a:solidFill>
                <a:latin typeface="Quattrocento Sans"/>
                <a:ea typeface="Quattrocento Sans"/>
                <a:cs typeface="Quattrocento Sans"/>
                <a:sym typeface="Quattrocento Sans"/>
              </a:rPr>
              <a:t>‹#›</a:t>
            </a:fld>
            <a:endParaRPr sz="4400" b="0" i="0" u="none" strike="noStrike" cap="none">
              <a:solidFill>
                <a:srgbClr val="A5A5A5"/>
              </a:solidFill>
              <a:latin typeface="Quattrocento Sans"/>
              <a:ea typeface="Quattrocento Sans"/>
              <a:cs typeface="Quattrocento Sans"/>
              <a:sym typeface="Quattrocento Sans"/>
            </a:endParaRPr>
          </a:p>
        </p:txBody>
      </p:sp>
      <p:cxnSp>
        <p:nvCxnSpPr>
          <p:cNvPr id="9" name="Google Shape;9;p32"/>
          <p:cNvCxnSpPr/>
          <p:nvPr/>
        </p:nvCxnSpPr>
        <p:spPr>
          <a:xfrm>
            <a:off x="775119" y="6442982"/>
            <a:ext cx="0" cy="290286"/>
          </a:xfrm>
          <a:prstGeom prst="straightConnector1">
            <a:avLst/>
          </a:prstGeom>
          <a:noFill/>
          <a:ln w="9525" cap="flat" cmpd="sng">
            <a:solidFill>
              <a:srgbClr val="D8D8D8">
                <a:alpha val="69803"/>
              </a:srgbClr>
            </a:solidFill>
            <a:prstDash val="solid"/>
            <a:miter lim="800000"/>
            <a:headEnd type="none" w="sm" len="sm"/>
            <a:tailEnd type="none" w="sm" len="sm"/>
          </a:ln>
        </p:spPr>
      </p:cxnSp>
      <p:pic>
        <p:nvPicPr>
          <p:cNvPr id="10" name="Google Shape;10;p32"/>
          <p:cNvPicPr preferRelativeResize="0"/>
          <p:nvPr/>
        </p:nvPicPr>
        <p:blipFill rotWithShape="1">
          <a:blip r:embed="rId18">
            <a:alphaModFix/>
          </a:blip>
          <a:srcRect/>
          <a:stretch/>
        </p:blipFill>
        <p:spPr>
          <a:xfrm>
            <a:off x="-1" y="-1"/>
            <a:ext cx="12192000" cy="6894457"/>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ransition spd="slow">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2"/>
        <p:cNvGrpSpPr/>
        <p:nvPr/>
      </p:nvGrpSpPr>
      <p:grpSpPr>
        <a:xfrm>
          <a:off x="0" y="0"/>
          <a:ext cx="0" cy="0"/>
          <a:chOff x="0" y="0"/>
          <a:chExt cx="0" cy="0"/>
        </a:xfrm>
      </p:grpSpPr>
      <p:pic>
        <p:nvPicPr>
          <p:cNvPr id="9" name="Google Shape;48;p1"/>
          <p:cNvPicPr preferRelativeResize="0"/>
          <p:nvPr/>
        </p:nvPicPr>
        <p:blipFill>
          <a:blip r:embed="rId3"/>
          <a:srcRect/>
          <a:stretch/>
        </p:blipFill>
        <p:spPr>
          <a:xfrm>
            <a:off x="1" y="0"/>
            <a:ext cx="12318830" cy="6966177"/>
          </a:xfrm>
          <a:prstGeom prst="rect">
            <a:avLst/>
          </a:prstGeom>
          <a:noFill/>
          <a:ln>
            <a:noFill/>
          </a:ln>
        </p:spPr>
      </p:pic>
      <p:sp>
        <p:nvSpPr>
          <p:cNvPr id="3" name="Google Shape;49;p1">
            <a:extLst>
              <a:ext uri="{FF2B5EF4-FFF2-40B4-BE49-F238E27FC236}">
                <a16:creationId xmlns:a16="http://schemas.microsoft.com/office/drawing/2014/main" id="{B2FB0301-7ADC-05CE-08FC-AC0BB8F149F0}"/>
              </a:ext>
            </a:extLst>
          </p:cNvPr>
          <p:cNvSpPr txBox="1"/>
          <p:nvPr/>
        </p:nvSpPr>
        <p:spPr>
          <a:xfrm>
            <a:off x="356663" y="6020553"/>
            <a:ext cx="4217985" cy="37955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i="0" u="none" strike="noStrike" cap="none" baseline="30000" dirty="0">
                <a:solidFill>
                  <a:schemeClr val="dk1"/>
                </a:solidFill>
                <a:latin typeface="Arial"/>
                <a:ea typeface="Arial"/>
                <a:cs typeface="Arial"/>
                <a:sym typeface="Arial"/>
              </a:rPr>
              <a:t>LESSON 3:  </a:t>
            </a:r>
            <a:r>
              <a:rPr lang="en-US" sz="2800" b="1" baseline="30000" dirty="0">
                <a:solidFill>
                  <a:schemeClr val="dk1"/>
                </a:solidFill>
              </a:rPr>
              <a:t>SEPTEMBER</a:t>
            </a:r>
            <a:r>
              <a:rPr lang="en-US" sz="2800" b="1" i="0" u="none" strike="noStrike" cap="none" baseline="30000" dirty="0">
                <a:solidFill>
                  <a:schemeClr val="dk1"/>
                </a:solidFill>
                <a:latin typeface="Arial"/>
                <a:ea typeface="Arial"/>
                <a:cs typeface="Arial"/>
                <a:sym typeface="Arial"/>
              </a:rPr>
              <a:t> 20</a:t>
            </a:r>
            <a:endParaRPr lang="en-US" sz="2800" b="1" baseline="30000" dirty="0">
              <a:solidFill>
                <a:schemeClr val="dk1"/>
              </a:solidFill>
              <a:latin typeface="Arial"/>
              <a:ea typeface="Arial"/>
              <a:cs typeface="Arial"/>
              <a:sym typeface="Arial"/>
            </a:endParaRPr>
          </a:p>
        </p:txBody>
      </p:sp>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1"/>
          <p:cNvSpPr txBox="1"/>
          <p:nvPr/>
        </p:nvSpPr>
        <p:spPr>
          <a:xfrm>
            <a:off x="6336666" y="1106983"/>
            <a:ext cx="4742363" cy="317139"/>
          </a:xfrm>
          <a:prstGeom prst="rect">
            <a:avLst/>
          </a:prstGeom>
          <a:noFill/>
          <a:ln>
            <a:noFill/>
          </a:ln>
        </p:spPr>
        <p:txBody>
          <a:bodyPr spcFirstLastPara="1" wrap="square" lIns="91425" tIns="45700" rIns="91425" bIns="45700" anchor="t" anchorCtr="0">
            <a:spAutoFit/>
          </a:bodyPr>
          <a:lstStyle/>
          <a:p>
            <a:pPr marL="0" marR="0" lvl="0" indent="0" algn="l" rtl="0">
              <a:lnSpc>
                <a:spcPct val="113000"/>
              </a:lnSpc>
              <a:spcBef>
                <a:spcPts val="0"/>
              </a:spcBef>
              <a:spcAft>
                <a:spcPts val="0"/>
              </a:spcAft>
              <a:buNone/>
            </a:pPr>
            <a:r>
              <a:rPr lang="en-US" sz="1400" b="1">
                <a:solidFill>
                  <a:schemeClr val="lt1"/>
                </a:solidFill>
                <a:latin typeface="Quattrocento Sans"/>
                <a:ea typeface="Quattrocento Sans"/>
                <a:cs typeface="Quattrocento Sans"/>
                <a:sym typeface="Quattrocento Sans"/>
              </a:rPr>
              <a:t>A wonderful serenity has taken possession</a:t>
            </a:r>
            <a:endParaRPr/>
          </a:p>
        </p:txBody>
      </p:sp>
      <p:sp>
        <p:nvSpPr>
          <p:cNvPr id="103" name="Google Shape;103;p11"/>
          <p:cNvSpPr txBox="1"/>
          <p:nvPr/>
        </p:nvSpPr>
        <p:spPr>
          <a:xfrm>
            <a:off x="936171" y="902305"/>
            <a:ext cx="10341429" cy="3108503"/>
          </a:xfrm>
          <a:prstGeom prst="rect">
            <a:avLst/>
          </a:prstGeom>
          <a:noFill/>
          <a:ln>
            <a:noFill/>
          </a:ln>
        </p:spPr>
        <p:txBody>
          <a:bodyPr spcFirstLastPara="1" wrap="square" lIns="91425" tIns="45700" rIns="91425" bIns="45700" anchor="t" anchorCtr="0">
            <a:spAutoFit/>
          </a:bodyPr>
          <a:lstStyle/>
          <a:p>
            <a:pPr algn="just"/>
            <a:r>
              <a:rPr lang="en-US" sz="2800" dirty="0">
                <a:effectLst/>
                <a:latin typeface="Arial" panose="020B0604020202020204" pitchFamily="34" charset="0"/>
              </a:rPr>
              <a:t>The Israelite people encamp east of the Jordan River in a region known as the plains of Moab. This position gives them the perspective of overlooking the northern end of the Dead Sea and the Southern Jordan Valley. They have accomplished the military victory over Jericho (chapter 6), which is interpreted as God’s authorizing act. But the narrator also reveals the turmoil that followed. </a:t>
            </a:r>
          </a:p>
        </p:txBody>
      </p:sp>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pic>
        <p:nvPicPr>
          <p:cNvPr id="118" name="Google Shape;118;p14"/>
          <p:cNvPicPr preferRelativeResize="0"/>
          <p:nvPr/>
        </p:nvPicPr>
        <p:blipFill rotWithShape="1">
          <a:blip r:embed="rId3">
            <a:alphaModFix/>
          </a:blip>
          <a:srcRect/>
          <a:stretch/>
        </p:blipFill>
        <p:spPr>
          <a:xfrm>
            <a:off x="-2383" y="-20859"/>
            <a:ext cx="12228583" cy="6915143"/>
          </a:xfrm>
          <a:prstGeom prst="rect">
            <a:avLst/>
          </a:prstGeom>
          <a:noFill/>
          <a:ln>
            <a:noFill/>
          </a:ln>
        </p:spPr>
      </p:pic>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5"/>
          <p:cNvSpPr txBox="1"/>
          <p:nvPr/>
        </p:nvSpPr>
        <p:spPr>
          <a:xfrm>
            <a:off x="6336666" y="1106983"/>
            <a:ext cx="4742363" cy="317139"/>
          </a:xfrm>
          <a:prstGeom prst="rect">
            <a:avLst/>
          </a:prstGeom>
          <a:noFill/>
          <a:ln>
            <a:noFill/>
          </a:ln>
        </p:spPr>
        <p:txBody>
          <a:bodyPr spcFirstLastPara="1" wrap="square" lIns="91425" tIns="45700" rIns="91425" bIns="45700" anchor="t" anchorCtr="0">
            <a:spAutoFit/>
          </a:bodyPr>
          <a:lstStyle/>
          <a:p>
            <a:pPr marL="0" marR="0" lvl="0" indent="0" algn="l" rtl="0">
              <a:lnSpc>
                <a:spcPct val="113000"/>
              </a:lnSpc>
              <a:spcBef>
                <a:spcPts val="0"/>
              </a:spcBef>
              <a:spcAft>
                <a:spcPts val="0"/>
              </a:spcAft>
              <a:buNone/>
            </a:pPr>
            <a:r>
              <a:rPr lang="en-US" sz="1400" b="1">
                <a:solidFill>
                  <a:schemeClr val="lt1"/>
                </a:solidFill>
                <a:latin typeface="Quattrocento Sans"/>
                <a:ea typeface="Quattrocento Sans"/>
                <a:cs typeface="Quattrocento Sans"/>
                <a:sym typeface="Quattrocento Sans"/>
              </a:rPr>
              <a:t>A wonderful serenity has taken possession</a:t>
            </a:r>
            <a:endParaRPr/>
          </a:p>
        </p:txBody>
      </p:sp>
      <p:sp>
        <p:nvSpPr>
          <p:cNvPr id="124" name="Google Shape;124;p15"/>
          <p:cNvSpPr txBox="1"/>
          <p:nvPr/>
        </p:nvSpPr>
        <p:spPr>
          <a:xfrm>
            <a:off x="826572" y="965505"/>
            <a:ext cx="10595400" cy="4163613"/>
          </a:xfrm>
          <a:prstGeom prst="rect">
            <a:avLst/>
          </a:prstGeom>
          <a:noFill/>
          <a:ln>
            <a:noFill/>
          </a:ln>
        </p:spPr>
        <p:txBody>
          <a:bodyPr spcFirstLastPara="1" wrap="square" lIns="91425" tIns="45700" rIns="91425" bIns="45700" anchor="t" anchorCtr="0">
            <a:noAutofit/>
          </a:bodyPr>
          <a:lstStyle/>
          <a:p>
            <a:pPr algn="just"/>
            <a:r>
              <a:rPr lang="en-US" sz="2800" dirty="0">
                <a:effectLst/>
                <a:latin typeface="Arial" panose="020B0604020202020204" pitchFamily="34" charset="0"/>
              </a:rPr>
              <a:t>Continuous victories may lead to arrogance and conceit, sloppy behavior, and disregard for discipline. Most people see fighting wars and battling in competition as the natural order of survival. Encouraging a spirit of competition, winners and losers, is perceived as training and preparation for life.</a:t>
            </a:r>
          </a:p>
        </p:txBody>
      </p:sp>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pic>
        <p:nvPicPr>
          <p:cNvPr id="130" name="Google Shape;130;p18" descr="LFS PP Slide Case Study.jpg"/>
          <p:cNvPicPr preferRelativeResize="0"/>
          <p:nvPr/>
        </p:nvPicPr>
        <p:blipFill rotWithShape="1">
          <a:blip r:embed="rId3">
            <a:alphaModFix/>
          </a:blip>
          <a:srcRect/>
          <a:stretch/>
        </p:blipFill>
        <p:spPr>
          <a:xfrm>
            <a:off x="-35864" y="0"/>
            <a:ext cx="12227864" cy="6914737"/>
          </a:xfrm>
          <a:prstGeom prst="rect">
            <a:avLst/>
          </a:prstGeom>
          <a:noFill/>
          <a:ln>
            <a:noFill/>
          </a:ln>
        </p:spPr>
      </p:pic>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6" name="Google Shape;136;p22"/>
          <p:cNvSpPr txBox="1"/>
          <p:nvPr/>
        </p:nvSpPr>
        <p:spPr>
          <a:xfrm>
            <a:off x="701524" y="3531810"/>
            <a:ext cx="2491500" cy="769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4400">
              <a:solidFill>
                <a:schemeClr val="dk1"/>
              </a:solidFill>
              <a:latin typeface="Quattrocento Sans"/>
              <a:ea typeface="Quattrocento Sans"/>
              <a:cs typeface="Quattrocento Sans"/>
              <a:sym typeface="Quattrocento Sans"/>
            </a:endParaRPr>
          </a:p>
        </p:txBody>
      </p:sp>
      <p:sp>
        <p:nvSpPr>
          <p:cNvPr id="2" name="TextBox 1"/>
          <p:cNvSpPr txBox="1"/>
          <p:nvPr/>
        </p:nvSpPr>
        <p:spPr>
          <a:xfrm>
            <a:off x="1042333" y="1006458"/>
            <a:ext cx="10171731" cy="2246769"/>
          </a:xfrm>
          <a:prstGeom prst="rect">
            <a:avLst/>
          </a:prstGeom>
          <a:noFill/>
        </p:spPr>
        <p:txBody>
          <a:bodyPr wrap="square" rtlCol="0">
            <a:spAutoFit/>
          </a:bodyPr>
          <a:lstStyle/>
          <a:p>
            <a:pPr algn="just"/>
            <a:r>
              <a:rPr lang="en-US" sz="2800" dirty="0">
                <a:effectLst/>
                <a:latin typeface="Arial" panose="020B0604020202020204" pitchFamily="34" charset="0"/>
              </a:rPr>
              <a:t>Throughout history, the loss of human life due to mass conflicts is incalculable. Reflecting on the costs of war over the past century is daunting and immeasurable when recognizing the wholescale global impact on ethnicities, societies, economies, and the environment. </a:t>
            </a:r>
          </a:p>
        </p:txBody>
      </p:sp>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pic>
        <p:nvPicPr>
          <p:cNvPr id="3" name="Google Shape;141;p24" descr="LFS PP Slide Life Application.jpg">
            <a:extLst>
              <a:ext uri="{FF2B5EF4-FFF2-40B4-BE49-F238E27FC236}">
                <a16:creationId xmlns:a16="http://schemas.microsoft.com/office/drawing/2014/main" id="{375B2FE4-AB01-CB47-8ED5-030DFF1A369B}"/>
              </a:ext>
            </a:extLst>
          </p:cNvPr>
          <p:cNvPicPr preferRelativeResize="0"/>
          <p:nvPr/>
        </p:nvPicPr>
        <p:blipFill rotWithShape="1">
          <a:blip r:embed="rId3">
            <a:alphaModFix/>
          </a:blip>
          <a:srcRect/>
          <a:stretch/>
        </p:blipFill>
        <p:spPr>
          <a:xfrm>
            <a:off x="-1" y="-12267"/>
            <a:ext cx="12192001" cy="6894457"/>
          </a:xfrm>
          <a:prstGeom prst="rect">
            <a:avLst/>
          </a:prstGeom>
          <a:noFill/>
          <a:ln>
            <a:noFill/>
          </a:ln>
        </p:spPr>
      </p:pic>
    </p:spTree>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02237" y="897730"/>
            <a:ext cx="10183712" cy="3108543"/>
          </a:xfrm>
          <a:prstGeom prst="rect">
            <a:avLst/>
          </a:prstGeom>
          <a:noFill/>
        </p:spPr>
        <p:txBody>
          <a:bodyPr wrap="square" rtlCol="0">
            <a:spAutoFit/>
          </a:bodyPr>
          <a:lstStyle/>
          <a:p>
            <a:pPr algn="just"/>
            <a:r>
              <a:rPr lang="en-US" sz="2800" dirty="0">
                <a:effectLst/>
                <a:latin typeface="Arial" panose="020B0604020202020204" pitchFamily="34" charset="0"/>
              </a:rPr>
              <a:t>There is significant concern of the messaging from Christian leaders who reject or avoid opportunities to promote peace and welfare for all people. The ideology of having a “Christian” nation has no biblical foundation. Jesus often corrected the disciples to understand that the Messiah is not a military leader, but a God-inhabited Savior, spreading a message of love and understanding for all people. </a:t>
            </a:r>
          </a:p>
        </p:txBody>
      </p:sp>
    </p:spTree>
    <p:extLst>
      <p:ext uri="{BB962C8B-B14F-4D97-AF65-F5344CB8AC3E}">
        <p14:creationId xmlns:p14="http://schemas.microsoft.com/office/powerpoint/2010/main" val="2509352106"/>
      </p:ext>
    </p:extLst>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pic>
        <p:nvPicPr>
          <p:cNvPr id="146" name="Google Shape;146;p27" descr="LFS PP Slide Questions.jpg"/>
          <p:cNvPicPr preferRelativeResize="0"/>
          <p:nvPr/>
        </p:nvPicPr>
        <p:blipFill rotWithShape="1">
          <a:blip r:embed="rId3">
            <a:alphaModFix/>
          </a:blip>
          <a:srcRect/>
          <a:stretch/>
        </p:blipFill>
        <p:spPr>
          <a:xfrm>
            <a:off x="3087" y="3726"/>
            <a:ext cx="12176818" cy="6885871"/>
          </a:xfrm>
          <a:prstGeom prst="rect">
            <a:avLst/>
          </a:prstGeom>
          <a:noFill/>
          <a:ln>
            <a:noFill/>
          </a:ln>
        </p:spPr>
      </p:pic>
    </p:spTree>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8"/>
          <p:cNvSpPr txBox="1"/>
          <p:nvPr/>
        </p:nvSpPr>
        <p:spPr>
          <a:xfrm>
            <a:off x="798286" y="973780"/>
            <a:ext cx="10559143" cy="954067"/>
          </a:xfrm>
          <a:prstGeom prst="rect">
            <a:avLst/>
          </a:prstGeom>
          <a:noFill/>
          <a:ln>
            <a:noFill/>
          </a:ln>
        </p:spPr>
        <p:txBody>
          <a:bodyPr spcFirstLastPara="1" wrap="square" lIns="91425" tIns="45700" rIns="91425" bIns="45700" anchor="t" anchorCtr="0">
            <a:spAutoFit/>
          </a:bodyPr>
          <a:lstStyle/>
          <a:p>
            <a:pPr marL="460375" indent="-460375" algn="just"/>
            <a:r>
              <a:rPr lang="en-US" sz="2800" dirty="0">
                <a:effectLst/>
                <a:latin typeface="Arial" panose="020B0604020202020204" pitchFamily="34" charset="0"/>
              </a:rPr>
              <a:t>1	What are the greatest concerns surrounding wars in the 21st century?</a:t>
            </a:r>
          </a:p>
        </p:txBody>
      </p:sp>
    </p:spTree>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51;p28">
            <a:extLst>
              <a:ext uri="{FF2B5EF4-FFF2-40B4-BE49-F238E27FC236}">
                <a16:creationId xmlns:a16="http://schemas.microsoft.com/office/drawing/2014/main" id="{1BC3BA28-68A8-1C41-9442-B35EB1FA03BE}"/>
              </a:ext>
            </a:extLst>
          </p:cNvPr>
          <p:cNvSpPr txBox="1"/>
          <p:nvPr/>
        </p:nvSpPr>
        <p:spPr>
          <a:xfrm>
            <a:off x="798286" y="950831"/>
            <a:ext cx="10559143" cy="954067"/>
          </a:xfrm>
          <a:prstGeom prst="rect">
            <a:avLst/>
          </a:prstGeom>
          <a:noFill/>
          <a:ln>
            <a:noFill/>
          </a:ln>
        </p:spPr>
        <p:txBody>
          <a:bodyPr spcFirstLastPara="1" wrap="square" lIns="91425" tIns="45700" rIns="91425" bIns="45700" anchor="t" anchorCtr="0">
            <a:spAutoFit/>
          </a:bodyPr>
          <a:lstStyle/>
          <a:p>
            <a:pPr marL="460375" indent="-460375" algn="just"/>
            <a:r>
              <a:rPr lang="en-US" sz="2800" dirty="0">
                <a:effectLst/>
                <a:latin typeface="Arial" panose="020B0604020202020204" pitchFamily="34" charset="0"/>
              </a:rPr>
              <a:t>2	What messages (if any) should the church share in the 21st century regarding human rights and welfare?</a:t>
            </a:r>
          </a:p>
        </p:txBody>
      </p:sp>
    </p:spTree>
    <p:extLst>
      <p:ext uri="{BB962C8B-B14F-4D97-AF65-F5344CB8AC3E}">
        <p14:creationId xmlns:p14="http://schemas.microsoft.com/office/powerpoint/2010/main" val="1764302991"/>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2"/>
          <p:cNvSpPr txBox="1"/>
          <p:nvPr/>
        </p:nvSpPr>
        <p:spPr>
          <a:xfrm>
            <a:off x="1016000" y="556381"/>
            <a:ext cx="18466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5" name="Google Shape;55;p2"/>
          <p:cNvSpPr txBox="1"/>
          <p:nvPr/>
        </p:nvSpPr>
        <p:spPr>
          <a:xfrm>
            <a:off x="828375" y="741047"/>
            <a:ext cx="10825200" cy="5160347"/>
          </a:xfrm>
          <a:prstGeom prst="rect">
            <a:avLst/>
          </a:prstGeom>
          <a:noFill/>
          <a:ln>
            <a:noFill/>
          </a:ln>
        </p:spPr>
        <p:txBody>
          <a:bodyPr spcFirstLastPara="1" wrap="square" lIns="91425" tIns="45700" rIns="91425" bIns="45700" anchor="t" anchorCtr="0">
            <a:spAutoFit/>
          </a:bodyPr>
          <a:lstStyle/>
          <a:p>
            <a:pPr algn="ctr"/>
            <a:r>
              <a:rPr lang="en-US" sz="6600" b="1" dirty="0">
                <a:effectLst/>
                <a:latin typeface="Arial" panose="020B0604020202020204" pitchFamily="34" charset="0"/>
                <a:cs typeface="Arial" panose="020B0604020202020204" pitchFamily="34" charset="0"/>
              </a:rPr>
              <a:t>God’s</a:t>
            </a:r>
            <a:r>
              <a:rPr lang="en-US" sz="6600" b="1" dirty="0">
                <a:latin typeface="Arial" panose="020B0604020202020204" pitchFamily="34" charset="0"/>
                <a:cs typeface="Arial" panose="020B0604020202020204" pitchFamily="34" charset="0"/>
              </a:rPr>
              <a:t> </a:t>
            </a:r>
            <a:r>
              <a:rPr lang="en-US" sz="6600" b="1" dirty="0">
                <a:effectLst/>
                <a:latin typeface="Arial" panose="020B0604020202020204" pitchFamily="34" charset="0"/>
                <a:cs typeface="Arial" panose="020B0604020202020204" pitchFamily="34" charset="0"/>
              </a:rPr>
              <a:t>Complicated Promise</a:t>
            </a:r>
            <a:endParaRPr lang="en-US" sz="6600" dirty="0">
              <a:effectLst/>
              <a:latin typeface="Arial" panose="020B0604020202020204" pitchFamily="34" charset="0"/>
              <a:cs typeface="Arial" panose="020B0604020202020204" pitchFamily="34" charset="0"/>
            </a:endParaRPr>
          </a:p>
          <a:p>
            <a:pPr algn="just"/>
            <a:endParaRPr lang="en-US" sz="4400" b="1" baseline="30000" dirty="0">
              <a:solidFill>
                <a:schemeClr val="dk2"/>
              </a:solidFill>
              <a:latin typeface="Arial" panose="020B0604020202020204" pitchFamily="34" charset="0"/>
              <a:ea typeface="Quattrocento Sans"/>
              <a:cs typeface="Arial" panose="020B0604020202020204" pitchFamily="34" charset="0"/>
              <a:sym typeface="Quattrocento Sans"/>
            </a:endParaRPr>
          </a:p>
          <a:p>
            <a:r>
              <a:rPr lang="en-US" sz="2800" b="1" dirty="0">
                <a:solidFill>
                  <a:schemeClr val="dk2"/>
                </a:solidFill>
                <a:latin typeface="Arial" panose="020B0604020202020204" pitchFamily="34" charset="0"/>
                <a:ea typeface="Quattrocento Sans"/>
                <a:cs typeface="Arial" panose="020B0604020202020204" pitchFamily="34" charset="0"/>
                <a:sym typeface="Quattrocento Sans"/>
              </a:rPr>
              <a:t>Focus Scripture: </a:t>
            </a:r>
            <a:r>
              <a:rPr lang="en-US" sz="2800" dirty="0">
                <a:effectLst/>
                <a:latin typeface="Arial" panose="020B0604020202020204" pitchFamily="34" charset="0"/>
                <a:cs typeface="Arial" panose="020B0604020202020204" pitchFamily="34" charset="0"/>
              </a:rPr>
              <a:t>Joshua 11:6-9, 16-23</a:t>
            </a:r>
          </a:p>
          <a:p>
            <a:endParaRPr lang="en-US" sz="2800" dirty="0">
              <a:effectLst/>
              <a:latin typeface="Arial" panose="020B0604020202020204" pitchFamily="34" charset="0"/>
              <a:cs typeface="Arial" panose="020B0604020202020204" pitchFamily="34" charset="0"/>
            </a:endParaRPr>
          </a:p>
          <a:p>
            <a:pPr algn="ctr"/>
            <a:r>
              <a:rPr lang="en-US" sz="2800" b="1" dirty="0">
                <a:effectLst/>
                <a:latin typeface="Arial" panose="020B0604020202020204" pitchFamily="34" charset="0"/>
                <a:cs typeface="Arial" panose="020B0604020202020204" pitchFamily="34" charset="0"/>
              </a:rPr>
              <a:t>Key Verse:</a:t>
            </a:r>
            <a:r>
              <a:rPr lang="en-US" sz="2800" dirty="0">
                <a:effectLst/>
                <a:latin typeface="Arial" panose="020B0604020202020204" pitchFamily="34" charset="0"/>
                <a:cs typeface="Arial" panose="020B0604020202020204" pitchFamily="34" charset="0"/>
              </a:rPr>
              <a:t> It was the Lord’s doing to harden their hearts so that they would come against Israel in battle, in order that they might be utterly destroyed and might receive no mercy but be exterminated, just as the Lord had commanded Moses. Joshua 11:20</a:t>
            </a:r>
          </a:p>
        </p:txBody>
      </p:sp>
    </p:spTree>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51;p28">
            <a:extLst>
              <a:ext uri="{FF2B5EF4-FFF2-40B4-BE49-F238E27FC236}">
                <a16:creationId xmlns:a16="http://schemas.microsoft.com/office/drawing/2014/main" id="{2079DFB0-2646-46C3-6AE9-749053160F4F}"/>
              </a:ext>
            </a:extLst>
          </p:cNvPr>
          <p:cNvSpPr txBox="1"/>
          <p:nvPr/>
        </p:nvSpPr>
        <p:spPr>
          <a:xfrm>
            <a:off x="870857" y="950831"/>
            <a:ext cx="10486572" cy="954067"/>
          </a:xfrm>
          <a:prstGeom prst="rect">
            <a:avLst/>
          </a:prstGeom>
          <a:noFill/>
          <a:ln>
            <a:noFill/>
          </a:ln>
        </p:spPr>
        <p:txBody>
          <a:bodyPr spcFirstLastPara="1" wrap="square" lIns="91425" tIns="45700" rIns="91425" bIns="45700" anchor="t" anchorCtr="0">
            <a:spAutoFit/>
          </a:bodyPr>
          <a:lstStyle/>
          <a:p>
            <a:pPr marL="460375" indent="-460375" algn="just"/>
            <a:r>
              <a:rPr lang="en-US" sz="2800" dirty="0">
                <a:effectLst/>
                <a:latin typeface="Arial" panose="020B0604020202020204" pitchFamily="34" charset="0"/>
              </a:rPr>
              <a:t>3	How can the church become a stronger advocate for human rights, especially in times of war? </a:t>
            </a:r>
          </a:p>
        </p:txBody>
      </p:sp>
    </p:spTree>
    <p:extLst>
      <p:ext uri="{BB962C8B-B14F-4D97-AF65-F5344CB8AC3E}">
        <p14:creationId xmlns:p14="http://schemas.microsoft.com/office/powerpoint/2010/main" val="3859874988"/>
      </p:ext>
    </p:extLst>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pic>
        <p:nvPicPr>
          <p:cNvPr id="161" name="Google Shape;161;p30"/>
          <p:cNvPicPr preferRelativeResize="0"/>
          <p:nvPr/>
        </p:nvPicPr>
        <p:blipFill rotWithShape="1">
          <a:blip r:embed="rId3">
            <a:alphaModFix/>
          </a:blip>
          <a:srcRect/>
          <a:stretch/>
        </p:blipFill>
        <p:spPr>
          <a:xfrm>
            <a:off x="0" y="-22616"/>
            <a:ext cx="12231690" cy="6916901"/>
          </a:xfrm>
          <a:prstGeom prst="rect">
            <a:avLst/>
          </a:prstGeom>
          <a:noFill/>
          <a:ln>
            <a:noFill/>
          </a:ln>
        </p:spPr>
      </p:pic>
    </p:spTree>
    <p:extLst>
      <p:ext uri="{BB962C8B-B14F-4D97-AF65-F5344CB8AC3E}">
        <p14:creationId xmlns:p14="http://schemas.microsoft.com/office/powerpoint/2010/main" val="4037986901"/>
      </p:ext>
    </p:extLst>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31"/>
          <p:cNvSpPr/>
          <p:nvPr/>
        </p:nvSpPr>
        <p:spPr>
          <a:xfrm>
            <a:off x="5952000" y="1708725"/>
            <a:ext cx="288000" cy="62627"/>
          </a:xfrm>
          <a:prstGeom prst="roundRect">
            <a:avLst>
              <a:gd name="adj" fmla="val 9388"/>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Open Sans"/>
              <a:ea typeface="Open Sans"/>
              <a:cs typeface="Open Sans"/>
              <a:sym typeface="Open Sans"/>
            </a:endParaRPr>
          </a:p>
        </p:txBody>
      </p:sp>
      <p:sp>
        <p:nvSpPr>
          <p:cNvPr id="167" name="Google Shape;167;p31"/>
          <p:cNvSpPr txBox="1"/>
          <p:nvPr/>
        </p:nvSpPr>
        <p:spPr>
          <a:xfrm>
            <a:off x="816428" y="705197"/>
            <a:ext cx="10559143" cy="4832052"/>
          </a:xfrm>
          <a:prstGeom prst="rect">
            <a:avLst/>
          </a:prstGeom>
          <a:noFill/>
          <a:ln>
            <a:noFill/>
          </a:ln>
        </p:spPr>
        <p:txBody>
          <a:bodyPr spcFirstLastPara="1" wrap="square" lIns="91425" tIns="45700" rIns="91425" bIns="45700" anchor="t" anchorCtr="0">
            <a:spAutoFit/>
          </a:bodyPr>
          <a:lstStyle/>
          <a:p>
            <a:r>
              <a:rPr lang="en-US" sz="2800" b="1" dirty="0">
                <a:effectLst/>
                <a:latin typeface="Arial" panose="020B0604020202020204" pitchFamily="34" charset="0"/>
              </a:rPr>
              <a:t>Closing Hymn:</a:t>
            </a:r>
            <a:r>
              <a:rPr lang="en-US" sz="2800" dirty="0">
                <a:effectLst/>
                <a:latin typeface="Arial" panose="020B0604020202020204" pitchFamily="34" charset="0"/>
              </a:rPr>
              <a:t> AMEC </a:t>
            </a:r>
            <a:r>
              <a:rPr lang="en-US" sz="2800" dirty="0" err="1">
                <a:effectLst/>
                <a:latin typeface="Arial" panose="020B0604020202020204" pitchFamily="34" charset="0"/>
              </a:rPr>
              <a:t>Hymnalal</a:t>
            </a:r>
            <a:r>
              <a:rPr lang="en-US" sz="2800" dirty="0">
                <a:effectLst/>
                <a:latin typeface="Arial" panose="020B0604020202020204" pitchFamily="34" charset="0"/>
              </a:rPr>
              <a:t> #453, “I Trust in God”</a:t>
            </a:r>
          </a:p>
          <a:p>
            <a:endParaRPr lang="en-US" sz="2800" dirty="0">
              <a:effectLst/>
              <a:latin typeface="Arial" panose="020B0604020202020204" pitchFamily="34" charset="0"/>
            </a:endParaRPr>
          </a:p>
          <a:p>
            <a:pPr algn="just"/>
            <a:r>
              <a:rPr lang="en-US" sz="2800" b="1" dirty="0">
                <a:effectLst/>
                <a:latin typeface="Arial" panose="020B0604020202020204" pitchFamily="34" charset="0"/>
              </a:rPr>
              <a:t>Closing Prayer: </a:t>
            </a:r>
            <a:r>
              <a:rPr lang="en-US" sz="2800" dirty="0">
                <a:effectLst/>
                <a:latin typeface="Arial" panose="020B0604020202020204" pitchFamily="34" charset="0"/>
              </a:rPr>
              <a:t>Dear Lord, we humbly come before you this day with grateful hearts, thanking you for our basic needs being met and for the protection you provided that has kept us from harm. But we know that everyone does not experience the same blessings. We pray now for those who are in harm’s way, facing war and conflict, sickness and disease. We pray for healing of the land, for righteous and honorable leadership, for peace and prosperity to replace disease, death, and despair. Heal our land, oh Lord. This we pray in Jesus’ name. Amen.</a:t>
            </a:r>
          </a:p>
        </p:txBody>
      </p:sp>
    </p:spTree>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8936617"/>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3"/>
          <p:cNvSpPr txBox="1"/>
          <p:nvPr/>
        </p:nvSpPr>
        <p:spPr>
          <a:xfrm>
            <a:off x="890423" y="1067442"/>
            <a:ext cx="10411154" cy="5262939"/>
          </a:xfrm>
          <a:prstGeom prst="rect">
            <a:avLst/>
          </a:prstGeom>
          <a:noFill/>
          <a:ln>
            <a:noFill/>
          </a:ln>
        </p:spPr>
        <p:txBody>
          <a:bodyPr spcFirstLastPara="1" wrap="square" lIns="91425" tIns="45700" rIns="91425" bIns="45700" anchor="t" anchorCtr="0">
            <a:spAutoFit/>
          </a:bodyPr>
          <a:lstStyle/>
          <a:p>
            <a:pPr marL="460375" indent="-460375" algn="ctr"/>
            <a:r>
              <a:rPr lang="en-US" sz="2800" b="1" dirty="0">
                <a:solidFill>
                  <a:schemeClr val="bg2"/>
                </a:solidFill>
                <a:effectLst/>
                <a:latin typeface="Arial" panose="020B0604020202020204" pitchFamily="34" charset="0"/>
                <a:cs typeface="Arial" panose="020B0604020202020204" pitchFamily="34" charset="0"/>
              </a:rPr>
              <a:t>Joshua 11:6-9</a:t>
            </a:r>
            <a:endParaRPr lang="en-US" sz="2800" dirty="0">
              <a:solidFill>
                <a:schemeClr val="bg2"/>
              </a:solidFill>
              <a:effectLst/>
              <a:latin typeface="Arial" panose="020B0604020202020204" pitchFamily="34" charset="0"/>
              <a:cs typeface="Arial" panose="020B0604020202020204" pitchFamily="34" charset="0"/>
            </a:endParaRPr>
          </a:p>
          <a:p>
            <a:pPr marL="460375" indent="-460375" algn="just"/>
            <a:r>
              <a:rPr lang="en-US" sz="2800" dirty="0">
                <a:solidFill>
                  <a:schemeClr val="bg2"/>
                </a:solidFill>
                <a:effectLst/>
                <a:latin typeface="Arial" panose="020B0604020202020204" pitchFamily="34" charset="0"/>
                <a:cs typeface="Arial" panose="020B0604020202020204" pitchFamily="34" charset="0"/>
              </a:rPr>
              <a:t>6	And the Lord said to Joshua, “Do not be afraid of them, for tomorrow at this time I will hand over all of them, slain, to Israel; you shall hamstring their horses and burn their chariots with fire.”</a:t>
            </a:r>
          </a:p>
          <a:p>
            <a:pPr marL="460375" indent="-460375" algn="just"/>
            <a:r>
              <a:rPr lang="en-US" sz="2800" dirty="0">
                <a:solidFill>
                  <a:schemeClr val="bg2"/>
                </a:solidFill>
                <a:effectLst/>
                <a:latin typeface="Arial" panose="020B0604020202020204" pitchFamily="34" charset="0"/>
                <a:cs typeface="Arial" panose="020B0604020202020204" pitchFamily="34" charset="0"/>
              </a:rPr>
              <a:t>7	So Joshua came suddenly upon them with all his fighting force, by the waters of Merom, and fell upon them.</a:t>
            </a:r>
          </a:p>
          <a:p>
            <a:pPr marL="460375" indent="-460375" algn="just"/>
            <a:r>
              <a:rPr lang="en-US" sz="2800" dirty="0">
                <a:solidFill>
                  <a:schemeClr val="bg2"/>
                </a:solidFill>
                <a:effectLst/>
                <a:latin typeface="Arial" panose="020B0604020202020204" pitchFamily="34" charset="0"/>
                <a:cs typeface="Arial" panose="020B0604020202020204" pitchFamily="34" charset="0"/>
              </a:rPr>
              <a:t>8	And the Lord handed them over to Israel, who attacked them and chased them as far as Great Sidon and </a:t>
            </a:r>
            <a:r>
              <a:rPr lang="en-US" sz="2800" dirty="0" err="1">
                <a:solidFill>
                  <a:schemeClr val="bg2"/>
                </a:solidFill>
                <a:effectLst/>
                <a:latin typeface="Arial" panose="020B0604020202020204" pitchFamily="34" charset="0"/>
                <a:cs typeface="Arial" panose="020B0604020202020204" pitchFamily="34" charset="0"/>
              </a:rPr>
              <a:t>Misrephoth</a:t>
            </a:r>
            <a:r>
              <a:rPr lang="en-US" sz="2800" dirty="0">
                <a:solidFill>
                  <a:schemeClr val="bg2"/>
                </a:solidFill>
                <a:effectLst/>
                <a:latin typeface="Arial" panose="020B0604020202020204" pitchFamily="34" charset="0"/>
                <a:cs typeface="Arial" panose="020B0604020202020204" pitchFamily="34" charset="0"/>
              </a:rPr>
              <a:t>-maim and eastward as far as the valley of </a:t>
            </a:r>
            <a:r>
              <a:rPr lang="en-US" sz="2800" dirty="0" err="1">
                <a:solidFill>
                  <a:schemeClr val="bg2"/>
                </a:solidFill>
                <a:effectLst/>
                <a:latin typeface="Arial" panose="020B0604020202020204" pitchFamily="34" charset="0"/>
                <a:cs typeface="Arial" panose="020B0604020202020204" pitchFamily="34" charset="0"/>
              </a:rPr>
              <a:t>Mizpeh</a:t>
            </a:r>
            <a:r>
              <a:rPr lang="en-US" sz="2800" dirty="0">
                <a:solidFill>
                  <a:schemeClr val="bg2"/>
                </a:solidFill>
                <a:effectLst/>
                <a:latin typeface="Arial" panose="020B0604020202020204" pitchFamily="34" charset="0"/>
                <a:cs typeface="Arial" panose="020B0604020202020204" pitchFamily="34" charset="0"/>
              </a:rPr>
              <a:t>. They struck them down until they had left no one remaining.</a:t>
            </a:r>
          </a:p>
          <a:p>
            <a:pPr marL="460375" indent="-460375" algn="just"/>
            <a:r>
              <a:rPr lang="en-US" sz="2800" dirty="0">
                <a:solidFill>
                  <a:schemeClr val="bg2"/>
                </a:solidFill>
                <a:effectLst/>
                <a:latin typeface="Arial" panose="020B0604020202020204" pitchFamily="34" charset="0"/>
                <a:cs typeface="Arial" panose="020B0604020202020204" pitchFamily="34" charset="0"/>
              </a:rPr>
              <a:t>9	And Joshua did to them as the Lord had commanded him; </a:t>
            </a:r>
          </a:p>
        </p:txBody>
      </p:sp>
      <p:sp>
        <p:nvSpPr>
          <p:cNvPr id="61" name="Google Shape;61;p3"/>
          <p:cNvSpPr txBox="1"/>
          <p:nvPr/>
        </p:nvSpPr>
        <p:spPr>
          <a:xfrm>
            <a:off x="654906" y="557339"/>
            <a:ext cx="11067143" cy="646290"/>
          </a:xfrm>
          <a:prstGeom prst="rect">
            <a:avLst/>
          </a:prstGeom>
          <a:noFill/>
          <a:ln>
            <a:noFill/>
          </a:ln>
        </p:spPr>
        <p:txBody>
          <a:bodyPr spcFirstLastPara="1" wrap="square" lIns="91425" tIns="45700" rIns="91425" bIns="45700" anchor="t" anchorCtr="0">
            <a:spAutoFit/>
          </a:bodyPr>
          <a:lstStyle/>
          <a:p>
            <a:pPr algn="ctr"/>
            <a:r>
              <a:rPr lang="en-US" sz="3600" b="1" dirty="0">
                <a:solidFill>
                  <a:schemeClr val="bg2"/>
                </a:solidFill>
                <a:effectLst/>
                <a:latin typeface="Arial" panose="020B0604020202020204" pitchFamily="34" charset="0"/>
                <a:cs typeface="Arial" panose="020B0604020202020204" pitchFamily="34" charset="0"/>
              </a:rPr>
              <a:t>Joshua 11:6-9, 16-23 (NRSV UE)</a:t>
            </a:r>
          </a:p>
        </p:txBody>
      </p:sp>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60;p3">
            <a:extLst>
              <a:ext uri="{FF2B5EF4-FFF2-40B4-BE49-F238E27FC236}">
                <a16:creationId xmlns:a16="http://schemas.microsoft.com/office/drawing/2014/main" id="{724F6416-F773-1E4C-9CDA-2E981EAB60CE}"/>
              </a:ext>
            </a:extLst>
          </p:cNvPr>
          <p:cNvSpPr txBox="1"/>
          <p:nvPr/>
        </p:nvSpPr>
        <p:spPr>
          <a:xfrm>
            <a:off x="976187" y="879386"/>
            <a:ext cx="10220400" cy="5016718"/>
          </a:xfrm>
          <a:prstGeom prst="rect">
            <a:avLst/>
          </a:prstGeom>
          <a:noFill/>
          <a:ln>
            <a:noFill/>
          </a:ln>
        </p:spPr>
        <p:txBody>
          <a:bodyPr spcFirstLastPara="1" wrap="square" lIns="91425" tIns="45700" rIns="91425" bIns="45700" anchor="t" anchorCtr="0">
            <a:spAutoFit/>
          </a:bodyPr>
          <a:lstStyle/>
          <a:p>
            <a:pPr marL="460375" indent="-460375" algn="just"/>
            <a:r>
              <a:rPr lang="en-US" sz="2000" dirty="0">
                <a:solidFill>
                  <a:schemeClr val="bg2"/>
                </a:solidFill>
                <a:effectLst/>
                <a:latin typeface="Arial" panose="020B0604020202020204" pitchFamily="34" charset="0"/>
                <a:cs typeface="Arial" panose="020B0604020202020204" pitchFamily="34" charset="0"/>
              </a:rPr>
              <a:t>	he hamstrung their horses and burned their chariots with fire.</a:t>
            </a:r>
          </a:p>
          <a:p>
            <a:pPr marL="460375" indent="-460375" algn="ctr"/>
            <a:r>
              <a:rPr lang="en-US" sz="2000" b="1" dirty="0">
                <a:solidFill>
                  <a:schemeClr val="bg2"/>
                </a:solidFill>
                <a:effectLst/>
                <a:latin typeface="Arial" panose="020B0604020202020204" pitchFamily="34" charset="0"/>
                <a:cs typeface="Arial" panose="020B0604020202020204" pitchFamily="34" charset="0"/>
              </a:rPr>
              <a:t>16-23</a:t>
            </a:r>
            <a:endParaRPr lang="en-US" sz="2000" dirty="0">
              <a:solidFill>
                <a:schemeClr val="bg2"/>
              </a:solidFill>
              <a:effectLst/>
              <a:latin typeface="Arial" panose="020B0604020202020204" pitchFamily="34" charset="0"/>
              <a:cs typeface="Arial" panose="020B0604020202020204" pitchFamily="34" charset="0"/>
            </a:endParaRPr>
          </a:p>
          <a:p>
            <a:pPr marL="460375" indent="-460375" algn="just"/>
            <a:r>
              <a:rPr lang="en-US" sz="2000" dirty="0">
                <a:solidFill>
                  <a:schemeClr val="bg2"/>
                </a:solidFill>
                <a:effectLst/>
                <a:latin typeface="Arial" panose="020B0604020202020204" pitchFamily="34" charset="0"/>
                <a:cs typeface="Arial" panose="020B0604020202020204" pitchFamily="34" charset="0"/>
              </a:rPr>
              <a:t>16	So Joshua took all that land: the hill country and all the Negeb and all the land of Goshen and the lowland and the Arabah and the hill country of Israel and its lowland,</a:t>
            </a:r>
          </a:p>
          <a:p>
            <a:pPr marL="460375" indent="-460375" algn="just"/>
            <a:r>
              <a:rPr lang="en-US" sz="2000" dirty="0">
                <a:solidFill>
                  <a:schemeClr val="bg2"/>
                </a:solidFill>
                <a:effectLst/>
                <a:latin typeface="Arial" panose="020B0604020202020204" pitchFamily="34" charset="0"/>
                <a:cs typeface="Arial" panose="020B0604020202020204" pitchFamily="34" charset="0"/>
              </a:rPr>
              <a:t>17	from Mount Halak, which rises toward Seir, as far as Baal-gad in the valley of Lebanon below Mount Hermon. He took all their kings, struck them down, and put them to death.</a:t>
            </a:r>
          </a:p>
          <a:p>
            <a:pPr marL="460375" indent="-460375" algn="just"/>
            <a:r>
              <a:rPr lang="en-US" sz="2000" dirty="0">
                <a:solidFill>
                  <a:schemeClr val="bg2"/>
                </a:solidFill>
                <a:effectLst/>
                <a:latin typeface="Arial" panose="020B0604020202020204" pitchFamily="34" charset="0"/>
                <a:cs typeface="Arial" panose="020B0604020202020204" pitchFamily="34" charset="0"/>
              </a:rPr>
              <a:t>18	Joshua made war a long time with all those kings.</a:t>
            </a:r>
          </a:p>
          <a:p>
            <a:pPr marL="460375" indent="-460375" algn="just"/>
            <a:r>
              <a:rPr lang="en-US" sz="2000" dirty="0">
                <a:solidFill>
                  <a:schemeClr val="bg2"/>
                </a:solidFill>
                <a:effectLst/>
                <a:latin typeface="Arial" panose="020B0604020202020204" pitchFamily="34" charset="0"/>
                <a:cs typeface="Arial" panose="020B0604020202020204" pitchFamily="34" charset="0"/>
              </a:rPr>
              <a:t>19	There was not a town that made peace with the Israelites except the Hivites, the inhabitants of Gibeon; all were taken in battle.</a:t>
            </a:r>
          </a:p>
          <a:p>
            <a:pPr marL="460375" indent="-460375" algn="just"/>
            <a:r>
              <a:rPr lang="en-US" sz="2000" dirty="0">
                <a:solidFill>
                  <a:schemeClr val="bg2"/>
                </a:solidFill>
                <a:effectLst/>
                <a:latin typeface="Arial" panose="020B0604020202020204" pitchFamily="34" charset="0"/>
                <a:cs typeface="Arial" panose="020B0604020202020204" pitchFamily="34" charset="0"/>
              </a:rPr>
              <a:t>20	For it was the Lord’s doing to harden their hearts so that they would come against Israel in battle, in order that they might be utterly destroyed and might receive no mercy but be exterminated, just as the Lord had commanded Moses.</a:t>
            </a:r>
          </a:p>
          <a:p>
            <a:pPr marL="460375" indent="-460375" algn="just"/>
            <a:r>
              <a:rPr lang="en-US" sz="2000" dirty="0">
                <a:solidFill>
                  <a:schemeClr val="bg2"/>
                </a:solidFill>
                <a:effectLst/>
                <a:latin typeface="Arial" panose="020B0604020202020204" pitchFamily="34" charset="0"/>
                <a:cs typeface="Arial" panose="020B0604020202020204" pitchFamily="34" charset="0"/>
              </a:rPr>
              <a:t>21	At that time Joshua came and wiped out the </a:t>
            </a:r>
            <a:r>
              <a:rPr lang="en-US" sz="2000" dirty="0" err="1">
                <a:solidFill>
                  <a:schemeClr val="bg2"/>
                </a:solidFill>
                <a:effectLst/>
                <a:latin typeface="Arial" panose="020B0604020202020204" pitchFamily="34" charset="0"/>
                <a:cs typeface="Arial" panose="020B0604020202020204" pitchFamily="34" charset="0"/>
              </a:rPr>
              <a:t>Anakim</a:t>
            </a:r>
            <a:r>
              <a:rPr lang="en-US" sz="2000" dirty="0">
                <a:solidFill>
                  <a:schemeClr val="bg2"/>
                </a:solidFill>
                <a:effectLst/>
                <a:latin typeface="Arial" panose="020B0604020202020204" pitchFamily="34" charset="0"/>
                <a:cs typeface="Arial" panose="020B0604020202020204" pitchFamily="34" charset="0"/>
              </a:rPr>
              <a:t> from the hill country, from Hebron, from </a:t>
            </a:r>
            <a:r>
              <a:rPr lang="en-US" sz="2000" dirty="0" err="1">
                <a:solidFill>
                  <a:schemeClr val="bg2"/>
                </a:solidFill>
                <a:effectLst/>
                <a:latin typeface="Arial" panose="020B0604020202020204" pitchFamily="34" charset="0"/>
                <a:cs typeface="Arial" panose="020B0604020202020204" pitchFamily="34" charset="0"/>
              </a:rPr>
              <a:t>Debir</a:t>
            </a:r>
            <a:r>
              <a:rPr lang="en-US" sz="2000" dirty="0">
                <a:solidFill>
                  <a:schemeClr val="bg2"/>
                </a:solidFill>
                <a:effectLst/>
                <a:latin typeface="Arial" panose="020B0604020202020204" pitchFamily="34" charset="0"/>
                <a:cs typeface="Arial" panose="020B0604020202020204" pitchFamily="34" charset="0"/>
              </a:rPr>
              <a:t>, from </a:t>
            </a:r>
            <a:r>
              <a:rPr lang="en-US" sz="2000" dirty="0" err="1">
                <a:solidFill>
                  <a:schemeClr val="bg2"/>
                </a:solidFill>
                <a:effectLst/>
                <a:latin typeface="Arial" panose="020B0604020202020204" pitchFamily="34" charset="0"/>
                <a:cs typeface="Arial" panose="020B0604020202020204" pitchFamily="34" charset="0"/>
              </a:rPr>
              <a:t>Anab</a:t>
            </a:r>
            <a:r>
              <a:rPr lang="en-US" sz="2000" dirty="0">
                <a:solidFill>
                  <a:schemeClr val="bg2"/>
                </a:solidFill>
                <a:effectLst/>
                <a:latin typeface="Arial" panose="020B0604020202020204" pitchFamily="34" charset="0"/>
                <a:cs typeface="Arial" panose="020B0604020202020204" pitchFamily="34" charset="0"/>
              </a:rPr>
              <a:t>, and from all the hill country of Judah, and from all the hill country of Israel; Joshua utterly destroyed them with their towns.</a:t>
            </a:r>
          </a:p>
        </p:txBody>
      </p:sp>
    </p:spTree>
    <p:extLst>
      <p:ext uri="{BB962C8B-B14F-4D97-AF65-F5344CB8AC3E}">
        <p14:creationId xmlns:p14="http://schemas.microsoft.com/office/powerpoint/2010/main" val="1688546892"/>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60;p3">
            <a:extLst>
              <a:ext uri="{FF2B5EF4-FFF2-40B4-BE49-F238E27FC236}">
                <a16:creationId xmlns:a16="http://schemas.microsoft.com/office/drawing/2014/main" id="{07768DE0-E915-5757-2BEB-BFFFCE0CB386}"/>
              </a:ext>
            </a:extLst>
          </p:cNvPr>
          <p:cNvSpPr txBox="1"/>
          <p:nvPr/>
        </p:nvSpPr>
        <p:spPr>
          <a:xfrm>
            <a:off x="976187" y="704288"/>
            <a:ext cx="10220400" cy="1631175"/>
          </a:xfrm>
          <a:prstGeom prst="rect">
            <a:avLst/>
          </a:prstGeom>
          <a:noFill/>
          <a:ln>
            <a:noFill/>
          </a:ln>
        </p:spPr>
        <p:txBody>
          <a:bodyPr spcFirstLastPara="1" wrap="square" lIns="91425" tIns="45700" rIns="91425" bIns="45700" anchor="t" anchorCtr="0">
            <a:spAutoFit/>
          </a:bodyPr>
          <a:lstStyle/>
          <a:p>
            <a:pPr marL="460375" indent="-460375" algn="just"/>
            <a:r>
              <a:rPr lang="en-US" sz="2000" dirty="0">
                <a:solidFill>
                  <a:schemeClr val="bg2"/>
                </a:solidFill>
                <a:effectLst/>
                <a:latin typeface="Helvetica Neue" panose="02000503000000020004" pitchFamily="2" charset="0"/>
              </a:rPr>
              <a:t>22	None of the </a:t>
            </a:r>
            <a:r>
              <a:rPr lang="en-US" sz="2000" dirty="0" err="1">
                <a:solidFill>
                  <a:schemeClr val="bg2"/>
                </a:solidFill>
                <a:effectLst/>
                <a:latin typeface="Helvetica Neue" panose="02000503000000020004" pitchFamily="2" charset="0"/>
              </a:rPr>
              <a:t>Anakim</a:t>
            </a:r>
            <a:r>
              <a:rPr lang="en-US" sz="2000" dirty="0">
                <a:solidFill>
                  <a:schemeClr val="bg2"/>
                </a:solidFill>
                <a:effectLst/>
                <a:latin typeface="Helvetica Neue" panose="02000503000000020004" pitchFamily="2" charset="0"/>
              </a:rPr>
              <a:t> was left in the land of the Israelites; some remained only in Gaza, in Gath, and in Ashdod.</a:t>
            </a:r>
          </a:p>
          <a:p>
            <a:pPr marL="460375" indent="-460375" algn="just"/>
            <a:r>
              <a:rPr lang="en-US" sz="2000" dirty="0">
                <a:solidFill>
                  <a:schemeClr val="bg2"/>
                </a:solidFill>
                <a:effectLst/>
                <a:latin typeface="Helvetica Neue" panose="02000503000000020004" pitchFamily="2" charset="0"/>
              </a:rPr>
              <a:t>23	So Joshua took the whole land, according to all that the Lord had spoken to Moses, and Joshua gave it for an inheritance to Israel according to their tribal allotments. And the land had rest from war.</a:t>
            </a:r>
          </a:p>
        </p:txBody>
      </p:sp>
    </p:spTree>
    <p:extLst>
      <p:ext uri="{BB962C8B-B14F-4D97-AF65-F5344CB8AC3E}">
        <p14:creationId xmlns:p14="http://schemas.microsoft.com/office/powerpoint/2010/main" val="3380129442"/>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6"/>
          <p:cNvSpPr txBox="1"/>
          <p:nvPr/>
        </p:nvSpPr>
        <p:spPr>
          <a:xfrm>
            <a:off x="4140975" y="3587128"/>
            <a:ext cx="1380162"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chemeClr val="lt1"/>
                </a:solidFill>
                <a:latin typeface="Quattrocento Sans"/>
                <a:ea typeface="Quattrocento Sans"/>
                <a:cs typeface="Quattrocento Sans"/>
                <a:sym typeface="Quattrocento Sans"/>
              </a:rPr>
              <a:t>Your title here</a:t>
            </a:r>
            <a:endParaRPr/>
          </a:p>
        </p:txBody>
      </p:sp>
      <p:sp>
        <p:nvSpPr>
          <p:cNvPr id="77" name="Google Shape;77;p6"/>
          <p:cNvSpPr txBox="1"/>
          <p:nvPr/>
        </p:nvSpPr>
        <p:spPr>
          <a:xfrm>
            <a:off x="816437" y="647882"/>
            <a:ext cx="10613282" cy="587849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000" b="1" dirty="0">
                <a:solidFill>
                  <a:schemeClr val="dk2"/>
                </a:solidFill>
                <a:latin typeface="Arial" panose="020B0604020202020204" pitchFamily="34" charset="0"/>
                <a:ea typeface="Quattrocento Sans"/>
                <a:cs typeface="Arial" panose="020B0604020202020204" pitchFamily="34" charset="0"/>
                <a:sym typeface="Quattrocento Sans"/>
              </a:rPr>
              <a:t>Key Terms</a:t>
            </a:r>
          </a:p>
          <a:p>
            <a:pPr marL="457200" indent="-457200" algn="just">
              <a:buFont typeface="Arial" panose="020B0604020202020204" pitchFamily="34" charset="0"/>
              <a:buChar char="•"/>
            </a:pPr>
            <a:r>
              <a:rPr lang="en-US" sz="2700" b="1" dirty="0">
                <a:effectLst/>
                <a:latin typeface="Arial" panose="020B0604020202020204" pitchFamily="34" charset="0"/>
              </a:rPr>
              <a:t>Jericho</a:t>
            </a:r>
            <a:r>
              <a:rPr lang="en-US" sz="2700" dirty="0">
                <a:effectLst/>
                <a:latin typeface="Arial" panose="020B0604020202020204" pitchFamily="34" charset="0"/>
              </a:rPr>
              <a:t> – The first city the Israelites encountered and conquered after crossing the Jordan River into the Promised Land. Its miraculous fall served as a definitive demonstration of divine power over human strength.</a:t>
            </a:r>
          </a:p>
          <a:p>
            <a:pPr marL="457200" indent="-457200" algn="just">
              <a:buFont typeface="Arial" panose="020B0604020202020204" pitchFamily="34" charset="0"/>
              <a:buChar char="•"/>
            </a:pPr>
            <a:r>
              <a:rPr lang="en-US" sz="2700" b="1" dirty="0">
                <a:effectLst/>
                <a:latin typeface="Arial" panose="020B0604020202020204" pitchFamily="34" charset="0"/>
              </a:rPr>
              <a:t>Inheritance</a:t>
            </a:r>
            <a:r>
              <a:rPr lang="en-US" sz="2700" dirty="0">
                <a:effectLst/>
                <a:latin typeface="Arial" panose="020B0604020202020204" pitchFamily="34" charset="0"/>
              </a:rPr>
              <a:t> – The passing of physical property/land within families and the spiritual blessings, promises, and covenantal rights bestowed by God upon his people.</a:t>
            </a:r>
          </a:p>
          <a:p>
            <a:pPr marL="457200" indent="-457200" algn="just">
              <a:buFont typeface="Arial" panose="020B0604020202020204" pitchFamily="34" charset="0"/>
              <a:buChar char="•"/>
            </a:pPr>
            <a:r>
              <a:rPr lang="en-US" sz="2700" b="1" dirty="0">
                <a:effectLst/>
                <a:latin typeface="Arial" panose="020B0604020202020204" pitchFamily="34" charset="0"/>
              </a:rPr>
              <a:t>Plunder</a:t>
            </a:r>
            <a:r>
              <a:rPr lang="en-US" sz="2700" dirty="0">
                <a:effectLst/>
                <a:latin typeface="Arial" panose="020B0604020202020204" pitchFamily="34" charset="0"/>
              </a:rPr>
              <a:t> </a:t>
            </a:r>
            <a:r>
              <a:rPr lang="en-US" sz="2700" b="1" dirty="0">
                <a:effectLst/>
                <a:latin typeface="Arial" panose="020B0604020202020204" pitchFamily="34" charset="0"/>
              </a:rPr>
              <a:t>(</a:t>
            </a:r>
            <a:r>
              <a:rPr lang="en-US" sz="2700" b="1" dirty="0" err="1">
                <a:effectLst/>
                <a:latin typeface="Arial" panose="020B0604020202020204" pitchFamily="34" charset="0"/>
              </a:rPr>
              <a:t>shalal</a:t>
            </a:r>
            <a:r>
              <a:rPr lang="en-US" sz="2700" b="1" dirty="0">
                <a:effectLst/>
                <a:latin typeface="Arial" panose="020B0604020202020204" pitchFamily="34" charset="0"/>
              </a:rPr>
              <a:t>, </a:t>
            </a:r>
            <a:r>
              <a:rPr lang="en-US" sz="2700" b="1" dirty="0" err="1">
                <a:effectLst/>
                <a:latin typeface="Arial" panose="020B0604020202020204" pitchFamily="34" charset="0"/>
              </a:rPr>
              <a:t>bizah</a:t>
            </a:r>
            <a:r>
              <a:rPr lang="en-US" sz="2700" b="1" dirty="0">
                <a:effectLst/>
                <a:latin typeface="Arial" panose="020B0604020202020204" pitchFamily="34" charset="0"/>
              </a:rPr>
              <a:t>)</a:t>
            </a:r>
            <a:r>
              <a:rPr lang="en-US" sz="2700" dirty="0">
                <a:effectLst/>
                <a:latin typeface="Arial" panose="020B0604020202020204" pitchFamily="34" charset="0"/>
              </a:rPr>
              <a:t> – Goods, livestock, or people taken by force during war or conquest, representing both material spoils and divine judgment. </a:t>
            </a:r>
          </a:p>
          <a:p>
            <a:pPr marL="457200" indent="-457200" algn="just">
              <a:buFont typeface="Arial" panose="020B0604020202020204" pitchFamily="34" charset="0"/>
              <a:buChar char="•"/>
            </a:pPr>
            <a:r>
              <a:rPr lang="en-US" sz="2700" b="1" dirty="0">
                <a:effectLst/>
                <a:latin typeface="Arial" panose="020B0604020202020204" pitchFamily="34" charset="0"/>
              </a:rPr>
              <a:t>Allotment</a:t>
            </a:r>
            <a:r>
              <a:rPr lang="en-US" sz="2700" u="sng" dirty="0">
                <a:effectLst/>
                <a:latin typeface="Arial" panose="020B0604020202020204" pitchFamily="34" charset="0"/>
              </a:rPr>
              <a:t> </a:t>
            </a:r>
            <a:r>
              <a:rPr lang="en-US" sz="2700" dirty="0">
                <a:effectLst/>
                <a:latin typeface="Arial" panose="020B0604020202020204" pitchFamily="34" charset="0"/>
              </a:rPr>
              <a:t>– A division of the conquered land of Canaan among the tribes of Israel as an inheritance.</a:t>
            </a:r>
          </a:p>
        </p:txBody>
      </p:sp>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pic>
        <p:nvPicPr>
          <p:cNvPr id="82" name="Google Shape;82;p7" descr="LFS PP Slide Introduction.jpg"/>
          <p:cNvPicPr preferRelativeResize="0"/>
          <p:nvPr/>
        </p:nvPicPr>
        <p:blipFill rotWithShape="1">
          <a:blip r:embed="rId3">
            <a:alphaModFix/>
          </a:blip>
          <a:srcRect/>
          <a:stretch/>
        </p:blipFill>
        <p:spPr>
          <a:xfrm>
            <a:off x="5267" y="10750"/>
            <a:ext cx="12194072" cy="6895629"/>
          </a:xfrm>
          <a:prstGeom prst="rect">
            <a:avLst/>
          </a:prstGeom>
          <a:noFill/>
          <a:ln>
            <a:noFill/>
          </a:ln>
        </p:spPr>
      </p:pic>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8"/>
          <p:cNvSpPr txBox="1"/>
          <p:nvPr/>
        </p:nvSpPr>
        <p:spPr>
          <a:xfrm>
            <a:off x="816450" y="1142166"/>
            <a:ext cx="10559100" cy="3108503"/>
          </a:xfrm>
          <a:prstGeom prst="rect">
            <a:avLst/>
          </a:prstGeom>
          <a:noFill/>
          <a:ln>
            <a:noFill/>
          </a:ln>
        </p:spPr>
        <p:txBody>
          <a:bodyPr spcFirstLastPara="1" wrap="square" lIns="91425" tIns="45700" rIns="91425" bIns="45700" anchor="t" anchorCtr="0">
            <a:spAutoFit/>
          </a:bodyPr>
          <a:lstStyle/>
          <a:p>
            <a:pPr algn="just"/>
            <a:r>
              <a:rPr lang="en-US" sz="2800" dirty="0">
                <a:effectLst/>
                <a:latin typeface="Arial" panose="020B0604020202020204" pitchFamily="34" charset="0"/>
              </a:rPr>
              <a:t>This chapter serves as a significant crux in the book, transitioning from the phase of military conquest to the phase of permanent tribal settlement. Israel is now a nation. What was once a community who wandered in the wilderness is no longer simply a populous collection of migrants. They have become a governed people possessing a mighty army comprised of the twelve tribes of Israel.</a:t>
            </a:r>
          </a:p>
        </p:txBody>
      </p:sp>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pic>
        <p:nvPicPr>
          <p:cNvPr id="97" name="Google Shape;97;p10" descr="LFS PP Slide Telling The Story.jpg"/>
          <p:cNvPicPr preferRelativeResize="0"/>
          <p:nvPr/>
        </p:nvPicPr>
        <p:blipFill rotWithShape="1">
          <a:blip r:embed="rId3">
            <a:alphaModFix/>
          </a:blip>
          <a:srcRect/>
          <a:stretch/>
        </p:blipFill>
        <p:spPr>
          <a:xfrm>
            <a:off x="-13454" y="-5331"/>
            <a:ext cx="12205454" cy="6902065"/>
          </a:xfrm>
          <a:prstGeom prst="rect">
            <a:avLst/>
          </a:prstGeom>
          <a:noFill/>
          <a:ln>
            <a:noFill/>
          </a:ln>
        </p:spPr>
      </p:pic>
    </p:spTree>
  </p:cSld>
  <p:clrMapOvr>
    <a:masterClrMapping/>
  </p:clrMapOvr>
  <p:transition spd="slow">
    <p:fade/>
  </p:transition>
</p:sld>
</file>

<file path=ppt/theme/theme1.xml><?xml version="1.0" encoding="utf-8"?>
<a:theme xmlns:a="http://schemas.openxmlformats.org/drawingml/2006/main" name="Office Theme">
  <a:themeElements>
    <a:clrScheme name="Custom 2">
      <a:dk1>
        <a:srgbClr val="FFFFFF"/>
      </a:dk1>
      <a:lt1>
        <a:srgbClr val="FFFFFF"/>
      </a:lt1>
      <a:dk2>
        <a:srgbClr val="222328"/>
      </a:dk2>
      <a:lt2>
        <a:srgbClr val="D1EAF7"/>
      </a:lt2>
      <a:accent1>
        <a:srgbClr val="E03440"/>
      </a:accent1>
      <a:accent2>
        <a:srgbClr val="00C077"/>
      </a:accent2>
      <a:accent3>
        <a:srgbClr val="08DA76"/>
      </a:accent3>
      <a:accent4>
        <a:srgbClr val="11B797"/>
      </a:accent4>
      <a:accent5>
        <a:srgbClr val="1A7C77"/>
      </a:accent5>
      <a:accent6>
        <a:srgbClr val="09996C"/>
      </a:accent6>
      <a:hlink>
        <a:srgbClr val="F49100"/>
      </a:hlink>
      <a:folHlink>
        <a:srgbClr val="85DFD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77989</TotalTime>
  <Words>1128</Words>
  <Application>Microsoft Macintosh PowerPoint</Application>
  <PresentationFormat>Widescreen</PresentationFormat>
  <Paragraphs>41</Paragraphs>
  <Slides>23</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Quattrocento Sans</vt:lpstr>
      <vt:lpstr>Open Sans</vt:lpstr>
      <vt:lpstr>Arial</vt:lpstr>
      <vt:lpstr>Helvetica Neue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rrgraph3</dc:creator>
  <cp:lastModifiedBy>A Wright</cp:lastModifiedBy>
  <cp:revision>93</cp:revision>
  <dcterms:created xsi:type="dcterms:W3CDTF">2018-05-04T03:01:22Z</dcterms:created>
  <dcterms:modified xsi:type="dcterms:W3CDTF">2026-08-31T14:49:20Z</dcterms:modified>
</cp:coreProperties>
</file>