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3"/>
  </p:notesMasterIdLst>
  <p:sldIdLst>
    <p:sldId id="256" r:id="rId2"/>
    <p:sldId id="257" r:id="rId3"/>
    <p:sldId id="258" r:id="rId4"/>
    <p:sldId id="292" r:id="rId5"/>
    <p:sldId id="261" r:id="rId6"/>
    <p:sldId id="262" r:id="rId7"/>
    <p:sldId id="263" r:id="rId8"/>
    <p:sldId id="265" r:id="rId9"/>
    <p:sldId id="266" r:id="rId10"/>
    <p:sldId id="269" r:id="rId11"/>
    <p:sldId id="270" r:id="rId12"/>
    <p:sldId id="271" r:id="rId13"/>
    <p:sldId id="272" r:id="rId14"/>
    <p:sldId id="273" r:id="rId15"/>
    <p:sldId id="281" r:id="rId16"/>
    <p:sldId id="274" r:id="rId17"/>
    <p:sldId id="275" r:id="rId18"/>
    <p:sldId id="287" r:id="rId19"/>
    <p:sldId id="284" r:id="rId20"/>
    <p:sldId id="278" r:id="rId21"/>
    <p:sldId id="280" r:id="rId22"/>
  </p:sldIdLst>
  <p:sldSz cx="12192000" cy="6858000"/>
  <p:notesSz cx="6858000" cy="9144000"/>
  <p:embeddedFontLst>
    <p:embeddedFont>
      <p:font typeface="Open Sans" panose="020B0606030504020204" pitchFamily="34" charset="0"/>
      <p:regular r:id="rId24"/>
      <p:bold r:id="rId25"/>
      <p:italic r:id="rId26"/>
      <p:boldItalic r:id="rId27"/>
    </p:embeddedFont>
    <p:embeddedFont>
      <p:font typeface="Quattrocento Sans" panose="020B0502050000020003"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0" roundtripDataSignature="AMtx7mhDgLAbPcmCwyEEni42OW4utQFES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56"/>
    <p:restoredTop sz="94694"/>
  </p:normalViewPr>
  <p:slideViewPr>
    <p:cSldViewPr snapToGrid="0">
      <p:cViewPr varScale="1">
        <p:scale>
          <a:sx n="117" d="100"/>
          <a:sy n="117" d="100"/>
        </p:scale>
        <p:origin x="920" y="168"/>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40"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43"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63028081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 name="Google Shape;144;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8026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4" name="Google Shape;174;p1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 name="Google Shape;5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 name="Google Shape;5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 name="Google Shape;7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 name="Google Shape;8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 name="Google Shape;8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 name="Google Shape;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
        <p:cNvGrpSpPr/>
        <p:nvPr/>
      </p:nvGrpSpPr>
      <p:grpSpPr>
        <a:xfrm>
          <a:off x="0" y="0"/>
          <a:ext cx="0" cy="0"/>
          <a:chOff x="0" y="0"/>
          <a:chExt cx="0" cy="0"/>
        </a:xfrm>
      </p:grpSpPr>
      <p:sp>
        <p:nvSpPr>
          <p:cNvPr id="12" name="Google Shape;12;p33"/>
          <p:cNvSpPr>
            <a:spLocks noGrp="1"/>
          </p:cNvSpPr>
          <p:nvPr>
            <p:ph type="pic" idx="2"/>
          </p:nvPr>
        </p:nvSpPr>
        <p:spPr>
          <a:xfrm>
            <a:off x="0" y="0"/>
            <a:ext cx="12192000" cy="6858000"/>
          </a:xfrm>
          <a:prstGeom prst="rect">
            <a:avLst/>
          </a:prstGeom>
          <a:noFill/>
          <a:ln>
            <a:noFill/>
          </a:ln>
        </p:spPr>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9_Title Slide">
  <p:cSld name="9_Title Slide">
    <p:spTree>
      <p:nvGrpSpPr>
        <p:cNvPr id="1" name="Shape 28"/>
        <p:cNvGrpSpPr/>
        <p:nvPr/>
      </p:nvGrpSpPr>
      <p:grpSpPr>
        <a:xfrm>
          <a:off x="0" y="0"/>
          <a:ext cx="0" cy="0"/>
          <a:chOff x="0" y="0"/>
          <a:chExt cx="0" cy="0"/>
        </a:xfrm>
      </p:grpSpPr>
      <p:sp>
        <p:nvSpPr>
          <p:cNvPr id="29" name="Google Shape;29;p42"/>
          <p:cNvSpPr>
            <a:spLocks noGrp="1"/>
          </p:cNvSpPr>
          <p:nvPr>
            <p:ph type="pic" idx="2"/>
          </p:nvPr>
        </p:nvSpPr>
        <p:spPr>
          <a:xfrm>
            <a:off x="0" y="0"/>
            <a:ext cx="6096000" cy="6318250"/>
          </a:xfrm>
          <a:prstGeom prst="rect">
            <a:avLst/>
          </a:prstGeom>
          <a:noFill/>
          <a:ln>
            <a:noFill/>
          </a:ln>
        </p:spPr>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0_Title Slide">
  <p:cSld name="10_Title Slide">
    <p:spTree>
      <p:nvGrpSpPr>
        <p:cNvPr id="1" name="Shape 30"/>
        <p:cNvGrpSpPr/>
        <p:nvPr/>
      </p:nvGrpSpPr>
      <p:grpSpPr>
        <a:xfrm>
          <a:off x="0" y="0"/>
          <a:ext cx="0" cy="0"/>
          <a:chOff x="0" y="0"/>
          <a:chExt cx="0" cy="0"/>
        </a:xfrm>
      </p:grpSpPr>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1_Title Slide">
  <p:cSld name="11_Title Slide">
    <p:spTree>
      <p:nvGrpSpPr>
        <p:cNvPr id="1" name="Shape 31"/>
        <p:cNvGrpSpPr/>
        <p:nvPr/>
      </p:nvGrpSpPr>
      <p:grpSpPr>
        <a:xfrm>
          <a:off x="0" y="0"/>
          <a:ext cx="0" cy="0"/>
          <a:chOff x="0" y="0"/>
          <a:chExt cx="0" cy="0"/>
        </a:xfrm>
      </p:grpSpPr>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7_Title Slide">
  <p:cSld name="17_Title Slide">
    <p:spTree>
      <p:nvGrpSpPr>
        <p:cNvPr id="1" name="Shape 32"/>
        <p:cNvGrpSpPr/>
        <p:nvPr/>
      </p:nvGrpSpPr>
      <p:grpSpPr>
        <a:xfrm>
          <a:off x="0" y="0"/>
          <a:ext cx="0" cy="0"/>
          <a:chOff x="0" y="0"/>
          <a:chExt cx="0" cy="0"/>
        </a:xfrm>
      </p:grpSpPr>
      <p:sp>
        <p:nvSpPr>
          <p:cNvPr id="33" name="Google Shape;33;p45"/>
          <p:cNvSpPr>
            <a:spLocks noGrp="1"/>
          </p:cNvSpPr>
          <p:nvPr>
            <p:ph type="pic" idx="2"/>
          </p:nvPr>
        </p:nvSpPr>
        <p:spPr>
          <a:xfrm>
            <a:off x="0" y="0"/>
            <a:ext cx="12192000" cy="6858000"/>
          </a:xfrm>
          <a:prstGeom prst="rect">
            <a:avLst/>
          </a:prstGeom>
          <a:noFill/>
          <a:ln>
            <a:noFill/>
          </a:ln>
        </p:spPr>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8_Title Slide">
  <p:cSld name="18_Title Slide">
    <p:spTree>
      <p:nvGrpSpPr>
        <p:cNvPr id="1" name="Shape 34"/>
        <p:cNvGrpSpPr/>
        <p:nvPr/>
      </p:nvGrpSpPr>
      <p:grpSpPr>
        <a:xfrm>
          <a:off x="0" y="0"/>
          <a:ext cx="0" cy="0"/>
          <a:chOff x="0" y="0"/>
          <a:chExt cx="0" cy="0"/>
        </a:xfrm>
      </p:grpSpPr>
      <p:sp>
        <p:nvSpPr>
          <p:cNvPr id="35" name="Google Shape;35;p46"/>
          <p:cNvSpPr>
            <a:spLocks noGrp="1"/>
          </p:cNvSpPr>
          <p:nvPr>
            <p:ph type="pic" idx="2"/>
          </p:nvPr>
        </p:nvSpPr>
        <p:spPr>
          <a:xfrm>
            <a:off x="5371761" y="914401"/>
            <a:ext cx="5849257" cy="5029198"/>
          </a:xfrm>
          <a:prstGeom prst="rect">
            <a:avLst/>
          </a:prstGeom>
          <a:noFill/>
          <a:ln>
            <a:noFill/>
          </a:ln>
        </p:spPr>
      </p:sp>
    </p:spTree>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6"/>
        <p:cNvGrpSpPr/>
        <p:nvPr/>
      </p:nvGrpSpPr>
      <p:grpSpPr>
        <a:xfrm>
          <a:off x="0" y="0"/>
          <a:ext cx="0" cy="0"/>
          <a:chOff x="0" y="0"/>
          <a:chExt cx="0" cy="0"/>
        </a:xfrm>
      </p:grpSpPr>
      <p:sp>
        <p:nvSpPr>
          <p:cNvPr id="37" name="Google Shape;37;p47"/>
          <p:cNvSpPr>
            <a:spLocks noGrp="1"/>
          </p:cNvSpPr>
          <p:nvPr>
            <p:ph type="pic" idx="2"/>
          </p:nvPr>
        </p:nvSpPr>
        <p:spPr>
          <a:xfrm>
            <a:off x="4734232" y="-1"/>
            <a:ext cx="4100052" cy="6857999"/>
          </a:xfrm>
          <a:prstGeom prst="rect">
            <a:avLst/>
          </a:prstGeom>
          <a:noFill/>
          <a:ln>
            <a:noFill/>
          </a:ln>
        </p:spPr>
      </p:sp>
      <p:sp>
        <p:nvSpPr>
          <p:cNvPr id="38" name="Google Shape;38;p47"/>
          <p:cNvSpPr/>
          <p:nvPr/>
        </p:nvSpPr>
        <p:spPr>
          <a:xfrm>
            <a:off x="8834284" y="0"/>
            <a:ext cx="3357716" cy="6858000"/>
          </a:xfrm>
          <a:prstGeom prst="rect">
            <a:avLst/>
          </a:prstGeom>
          <a:solidFill>
            <a:srgbClr val="FEFEF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13"/>
        <p:cNvGrpSpPr/>
        <p:nvPr/>
      </p:nvGrpSpPr>
      <p:grpSpPr>
        <a:xfrm>
          <a:off x="0" y="0"/>
          <a:ext cx="0" cy="0"/>
          <a:chOff x="0" y="0"/>
          <a:chExt cx="0" cy="0"/>
        </a:xfrm>
      </p:grpSpPr>
      <p:sp>
        <p:nvSpPr>
          <p:cNvPr id="14" name="Google Shape;14;p34"/>
          <p:cNvSpPr>
            <a:spLocks noGrp="1"/>
          </p:cNvSpPr>
          <p:nvPr>
            <p:ph type="pic" idx="2"/>
          </p:nvPr>
        </p:nvSpPr>
        <p:spPr>
          <a:xfrm>
            <a:off x="4064000" y="0"/>
            <a:ext cx="4064000" cy="6318250"/>
          </a:xfrm>
          <a:prstGeom prst="rect">
            <a:avLst/>
          </a:prstGeom>
          <a:noFill/>
          <a:ln>
            <a:noFill/>
          </a:ln>
        </p:spPr>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15"/>
        <p:cNvGrpSpPr/>
        <p:nvPr/>
      </p:nvGrpSpPr>
      <p:grpSpPr>
        <a:xfrm>
          <a:off x="0" y="0"/>
          <a:ext cx="0" cy="0"/>
          <a:chOff x="0" y="0"/>
          <a:chExt cx="0" cy="0"/>
        </a:xfrm>
      </p:grpSpPr>
      <p:sp>
        <p:nvSpPr>
          <p:cNvPr id="16" name="Google Shape;16;p35"/>
          <p:cNvSpPr>
            <a:spLocks noGrp="1"/>
          </p:cNvSpPr>
          <p:nvPr>
            <p:ph type="pic" idx="2"/>
          </p:nvPr>
        </p:nvSpPr>
        <p:spPr>
          <a:xfrm>
            <a:off x="0" y="1"/>
            <a:ext cx="12192000" cy="3497263"/>
          </a:xfrm>
          <a:prstGeom prst="rect">
            <a:avLst/>
          </a:prstGeom>
          <a:noFill/>
          <a:ln>
            <a:noFill/>
          </a:ln>
        </p:spPr>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17"/>
        <p:cNvGrpSpPr/>
        <p:nvPr/>
      </p:nvGrpSpPr>
      <p:grpSpPr>
        <a:xfrm>
          <a:off x="0" y="0"/>
          <a:ext cx="0" cy="0"/>
          <a:chOff x="0" y="0"/>
          <a:chExt cx="0" cy="0"/>
        </a:xfrm>
      </p:grpSpPr>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8"/>
        <p:cNvGrpSpPr/>
        <p:nvPr/>
      </p:nvGrpSpPr>
      <p:grpSpPr>
        <a:xfrm>
          <a:off x="0" y="0"/>
          <a:ext cx="0" cy="0"/>
          <a:chOff x="0" y="0"/>
          <a:chExt cx="0" cy="0"/>
        </a:xfrm>
      </p:grpSpPr>
      <p:sp>
        <p:nvSpPr>
          <p:cNvPr id="19" name="Google Shape;19;p37"/>
          <p:cNvSpPr>
            <a:spLocks noGrp="1"/>
          </p:cNvSpPr>
          <p:nvPr>
            <p:ph type="pic" idx="2"/>
          </p:nvPr>
        </p:nvSpPr>
        <p:spPr>
          <a:xfrm>
            <a:off x="685800" y="1123950"/>
            <a:ext cx="10820400" cy="4191000"/>
          </a:xfrm>
          <a:prstGeom prst="rect">
            <a:avLst/>
          </a:prstGeom>
          <a:noFill/>
          <a:ln>
            <a:noFill/>
          </a:ln>
        </p:spPr>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20"/>
        <p:cNvGrpSpPr/>
        <p:nvPr/>
      </p:nvGrpSpPr>
      <p:grpSpPr>
        <a:xfrm>
          <a:off x="0" y="0"/>
          <a:ext cx="0" cy="0"/>
          <a:chOff x="0" y="0"/>
          <a:chExt cx="0" cy="0"/>
        </a:xfrm>
      </p:grpSpPr>
      <p:sp>
        <p:nvSpPr>
          <p:cNvPr id="21" name="Google Shape;21;p38"/>
          <p:cNvSpPr>
            <a:spLocks noGrp="1"/>
          </p:cNvSpPr>
          <p:nvPr>
            <p:ph type="pic" idx="2"/>
          </p:nvPr>
        </p:nvSpPr>
        <p:spPr>
          <a:xfrm>
            <a:off x="0" y="2728913"/>
            <a:ext cx="3048000" cy="3598862"/>
          </a:xfrm>
          <a:prstGeom prst="rect">
            <a:avLst/>
          </a:prstGeom>
          <a:noFill/>
          <a:ln>
            <a:noFill/>
          </a:ln>
        </p:spPr>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22"/>
        <p:cNvGrpSpPr/>
        <p:nvPr/>
      </p:nvGrpSpPr>
      <p:grpSpPr>
        <a:xfrm>
          <a:off x="0" y="0"/>
          <a:ext cx="0" cy="0"/>
          <a:chOff x="0" y="0"/>
          <a:chExt cx="0" cy="0"/>
        </a:xfrm>
      </p:grpSpPr>
      <p:sp>
        <p:nvSpPr>
          <p:cNvPr id="23" name="Google Shape;23;p39"/>
          <p:cNvSpPr>
            <a:spLocks noGrp="1"/>
          </p:cNvSpPr>
          <p:nvPr>
            <p:ph type="pic" idx="2"/>
          </p:nvPr>
        </p:nvSpPr>
        <p:spPr>
          <a:xfrm>
            <a:off x="0" y="3034427"/>
            <a:ext cx="6096000" cy="3283824"/>
          </a:xfrm>
          <a:prstGeom prst="rect">
            <a:avLst/>
          </a:prstGeom>
          <a:noFill/>
          <a:ln>
            <a:noFill/>
          </a:ln>
        </p:spPr>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6_Title Slide">
  <p:cSld name="6_Title Slide">
    <p:spTree>
      <p:nvGrpSpPr>
        <p:cNvPr id="1" name="Shape 24"/>
        <p:cNvGrpSpPr/>
        <p:nvPr/>
      </p:nvGrpSpPr>
      <p:grpSpPr>
        <a:xfrm>
          <a:off x="0" y="0"/>
          <a:ext cx="0" cy="0"/>
          <a:chOff x="0" y="0"/>
          <a:chExt cx="0" cy="0"/>
        </a:xfrm>
      </p:grpSpPr>
      <p:sp>
        <p:nvSpPr>
          <p:cNvPr id="25" name="Google Shape;25;p40"/>
          <p:cNvSpPr>
            <a:spLocks noGrp="1"/>
          </p:cNvSpPr>
          <p:nvPr>
            <p:ph type="pic" idx="2"/>
          </p:nvPr>
        </p:nvSpPr>
        <p:spPr>
          <a:xfrm>
            <a:off x="0" y="0"/>
            <a:ext cx="12192000" cy="3448050"/>
          </a:xfrm>
          <a:prstGeom prst="rect">
            <a:avLst/>
          </a:prstGeom>
          <a:noFill/>
          <a:ln>
            <a:noFill/>
          </a:ln>
        </p:spPr>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8_Title Slide">
  <p:cSld name="8_Title Slide">
    <p:spTree>
      <p:nvGrpSpPr>
        <p:cNvPr id="1" name="Shape 26"/>
        <p:cNvGrpSpPr/>
        <p:nvPr/>
      </p:nvGrpSpPr>
      <p:grpSpPr>
        <a:xfrm>
          <a:off x="0" y="0"/>
          <a:ext cx="0" cy="0"/>
          <a:chOff x="0" y="0"/>
          <a:chExt cx="0" cy="0"/>
        </a:xfrm>
      </p:grpSpPr>
      <p:sp>
        <p:nvSpPr>
          <p:cNvPr id="27" name="Google Shape;27;p41"/>
          <p:cNvSpPr>
            <a:spLocks noGrp="1"/>
          </p:cNvSpPr>
          <p:nvPr>
            <p:ph type="pic" idx="2"/>
          </p:nvPr>
        </p:nvSpPr>
        <p:spPr>
          <a:xfrm>
            <a:off x="7403653" y="0"/>
            <a:ext cx="4788347" cy="6318250"/>
          </a:xfrm>
          <a:prstGeom prst="rect">
            <a:avLst/>
          </a:prstGeom>
          <a:noFill/>
          <a:ln>
            <a:noFill/>
          </a:ln>
        </p:spPr>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Google Shape;6;p32"/>
          <p:cNvPicPr preferRelativeResize="0"/>
          <p:nvPr/>
        </p:nvPicPr>
        <p:blipFill rotWithShape="1">
          <a:blip r:embed="rId17">
            <a:alphaModFix/>
          </a:blip>
          <a:srcRect/>
          <a:stretch/>
        </p:blipFill>
        <p:spPr>
          <a:xfrm>
            <a:off x="422238" y="331836"/>
            <a:ext cx="921725" cy="347711"/>
          </a:xfrm>
          <a:prstGeom prst="rect">
            <a:avLst/>
          </a:prstGeom>
          <a:noFill/>
          <a:ln>
            <a:noFill/>
          </a:ln>
        </p:spPr>
      </p:pic>
      <p:sp>
        <p:nvSpPr>
          <p:cNvPr id="7" name="Google Shape;7;p32"/>
          <p:cNvSpPr/>
          <p:nvPr/>
        </p:nvSpPr>
        <p:spPr>
          <a:xfrm>
            <a:off x="0" y="6318250"/>
            <a:ext cx="6096000" cy="539750"/>
          </a:xfrm>
          <a:prstGeom prst="rect">
            <a:avLst/>
          </a:prstGeom>
          <a:solidFill>
            <a:srgbClr val="F8F8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7F7F7F"/>
              </a:solidFill>
              <a:latin typeface="Quattrocento Sans"/>
              <a:ea typeface="Quattrocento Sans"/>
              <a:cs typeface="Quattrocento Sans"/>
              <a:sym typeface="Quattrocento Sans"/>
            </a:endParaRPr>
          </a:p>
        </p:txBody>
      </p:sp>
      <p:sp>
        <p:nvSpPr>
          <p:cNvPr id="8" name="Google Shape;8;p32"/>
          <p:cNvSpPr txBox="1"/>
          <p:nvPr/>
        </p:nvSpPr>
        <p:spPr>
          <a:xfrm>
            <a:off x="172499" y="6434237"/>
            <a:ext cx="463550" cy="30777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fld id="{00000000-1234-1234-1234-123412341234}" type="slidenum">
              <a:rPr lang="en-US" sz="1400" b="0" i="0" u="none" strike="noStrike" cap="none">
                <a:solidFill>
                  <a:srgbClr val="A5A5A5"/>
                </a:solidFill>
                <a:latin typeface="Quattrocento Sans"/>
                <a:ea typeface="Quattrocento Sans"/>
                <a:cs typeface="Quattrocento Sans"/>
                <a:sym typeface="Quattrocento Sans"/>
              </a:rPr>
              <a:t>‹#›</a:t>
            </a:fld>
            <a:endParaRPr sz="4400" b="0" i="0" u="none" strike="noStrike" cap="none">
              <a:solidFill>
                <a:srgbClr val="A5A5A5"/>
              </a:solidFill>
              <a:latin typeface="Quattrocento Sans"/>
              <a:ea typeface="Quattrocento Sans"/>
              <a:cs typeface="Quattrocento Sans"/>
              <a:sym typeface="Quattrocento Sans"/>
            </a:endParaRPr>
          </a:p>
        </p:txBody>
      </p:sp>
      <p:cxnSp>
        <p:nvCxnSpPr>
          <p:cNvPr id="9" name="Google Shape;9;p32"/>
          <p:cNvCxnSpPr/>
          <p:nvPr/>
        </p:nvCxnSpPr>
        <p:spPr>
          <a:xfrm>
            <a:off x="775119" y="6442982"/>
            <a:ext cx="0" cy="290286"/>
          </a:xfrm>
          <a:prstGeom prst="straightConnector1">
            <a:avLst/>
          </a:prstGeom>
          <a:noFill/>
          <a:ln w="9525" cap="flat" cmpd="sng">
            <a:solidFill>
              <a:srgbClr val="D8D8D8">
                <a:alpha val="69803"/>
              </a:srgbClr>
            </a:solidFill>
            <a:prstDash val="solid"/>
            <a:miter lim="800000"/>
            <a:headEnd type="none" w="sm" len="sm"/>
            <a:tailEnd type="none" w="sm" len="sm"/>
          </a:ln>
        </p:spPr>
      </p:cxnSp>
      <p:pic>
        <p:nvPicPr>
          <p:cNvPr id="10" name="Google Shape;10;p32"/>
          <p:cNvPicPr preferRelativeResize="0"/>
          <p:nvPr/>
        </p:nvPicPr>
        <p:blipFill rotWithShape="1">
          <a:blip r:embed="rId18">
            <a:alphaModFix/>
          </a:blip>
          <a:srcRect/>
          <a:stretch/>
        </p:blipFill>
        <p:spPr>
          <a:xfrm>
            <a:off x="-1" y="-1"/>
            <a:ext cx="12192000" cy="689445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slow">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2"/>
        <p:cNvGrpSpPr/>
        <p:nvPr/>
      </p:nvGrpSpPr>
      <p:grpSpPr>
        <a:xfrm>
          <a:off x="0" y="0"/>
          <a:ext cx="0" cy="0"/>
          <a:chOff x="0" y="0"/>
          <a:chExt cx="0" cy="0"/>
        </a:xfrm>
      </p:grpSpPr>
      <p:grpSp>
        <p:nvGrpSpPr>
          <p:cNvPr id="43" name="Google Shape;43;p1"/>
          <p:cNvGrpSpPr/>
          <p:nvPr/>
        </p:nvGrpSpPr>
        <p:grpSpPr>
          <a:xfrm>
            <a:off x="236027" y="243425"/>
            <a:ext cx="11719946" cy="6371150"/>
            <a:chOff x="236027" y="243425"/>
            <a:chExt cx="11719946" cy="6371150"/>
          </a:xfrm>
        </p:grpSpPr>
        <p:sp>
          <p:nvSpPr>
            <p:cNvPr id="44" name="Google Shape;44;p1"/>
            <p:cNvSpPr/>
            <p:nvPr/>
          </p:nvSpPr>
          <p:spPr>
            <a:xfrm>
              <a:off x="236027" y="24342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5" name="Google Shape;45;p1"/>
            <p:cNvSpPr/>
            <p:nvPr/>
          </p:nvSpPr>
          <p:spPr>
            <a:xfrm rot="10800000">
              <a:off x="11052693" y="571129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6" name="Google Shape;46;p1"/>
            <p:cNvSpPr/>
            <p:nvPr/>
          </p:nvSpPr>
          <p:spPr>
            <a:xfrm flipH="1">
              <a:off x="11052693" y="24342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7" name="Google Shape;47;p1"/>
            <p:cNvSpPr/>
            <p:nvPr/>
          </p:nvSpPr>
          <p:spPr>
            <a:xfrm rot="10800000" flipH="1">
              <a:off x="236027" y="571129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grpSp>
      <p:pic>
        <p:nvPicPr>
          <p:cNvPr id="48" name="Google Shape;48;p1"/>
          <p:cNvPicPr preferRelativeResize="0"/>
          <p:nvPr/>
        </p:nvPicPr>
        <p:blipFill>
          <a:blip r:embed="rId3"/>
          <a:srcRect/>
          <a:stretch/>
        </p:blipFill>
        <p:spPr>
          <a:xfrm>
            <a:off x="1411" y="0"/>
            <a:ext cx="12189178" cy="6892861"/>
          </a:xfrm>
          <a:prstGeom prst="rect">
            <a:avLst/>
          </a:prstGeom>
          <a:noFill/>
          <a:ln>
            <a:noFill/>
          </a:ln>
        </p:spPr>
      </p:pic>
      <p:sp>
        <p:nvSpPr>
          <p:cNvPr id="49" name="Google Shape;49;p1"/>
          <p:cNvSpPr txBox="1"/>
          <p:nvPr/>
        </p:nvSpPr>
        <p:spPr>
          <a:xfrm>
            <a:off x="392545" y="5901344"/>
            <a:ext cx="4432981" cy="37955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i="0" u="none" strike="noStrike" cap="none" baseline="30000" dirty="0">
                <a:solidFill>
                  <a:schemeClr val="dk1"/>
                </a:solidFill>
                <a:latin typeface="Arial"/>
                <a:ea typeface="Arial"/>
                <a:cs typeface="Arial"/>
                <a:sym typeface="Arial"/>
              </a:rPr>
              <a:t>LESSON </a:t>
            </a:r>
            <a:r>
              <a:rPr lang="en-US" sz="2800" b="1" baseline="30000" dirty="0">
                <a:solidFill>
                  <a:schemeClr val="dk1"/>
                </a:solidFill>
              </a:rPr>
              <a:t>13</a:t>
            </a:r>
            <a:r>
              <a:rPr lang="en-US" sz="2800" b="1" i="0" u="none" strike="noStrike" cap="none" baseline="30000" dirty="0">
                <a:solidFill>
                  <a:schemeClr val="dk1"/>
                </a:solidFill>
                <a:latin typeface="Arial"/>
                <a:ea typeface="Arial"/>
                <a:cs typeface="Arial"/>
                <a:sym typeface="Arial"/>
              </a:rPr>
              <a:t>: </a:t>
            </a:r>
            <a:r>
              <a:rPr lang="en-US" sz="2800" b="1" baseline="30000" dirty="0">
                <a:solidFill>
                  <a:schemeClr val="dk1"/>
                </a:solidFill>
              </a:rPr>
              <a:t>NOVEMBER 29</a:t>
            </a:r>
            <a:endParaRPr sz="2800" b="1" baseline="30000" dirty="0">
              <a:solidFill>
                <a:schemeClr val="dk1"/>
              </a:solidFill>
              <a:latin typeface="Arial"/>
              <a:ea typeface="Arial"/>
              <a:cs typeface="Arial"/>
              <a:sym typeface="Arial"/>
            </a:endParaRP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pic>
        <p:nvPicPr>
          <p:cNvPr id="118" name="Google Shape;118;p14"/>
          <p:cNvPicPr preferRelativeResize="0"/>
          <p:nvPr/>
        </p:nvPicPr>
        <p:blipFill rotWithShape="1">
          <a:blip r:embed="rId3">
            <a:alphaModFix/>
          </a:blip>
          <a:srcRect/>
          <a:stretch/>
        </p:blipFill>
        <p:spPr>
          <a:xfrm>
            <a:off x="-2383" y="-20859"/>
            <a:ext cx="12228583" cy="6915143"/>
          </a:xfrm>
          <a:prstGeom prst="rect">
            <a:avLst/>
          </a:prstGeom>
          <a:noFill/>
          <a:ln>
            <a:noFill/>
          </a:ln>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5"/>
          <p:cNvSpPr txBox="1"/>
          <p:nvPr/>
        </p:nvSpPr>
        <p:spPr>
          <a:xfrm>
            <a:off x="6336666" y="1106983"/>
            <a:ext cx="4742363" cy="317139"/>
          </a:xfrm>
          <a:prstGeom prst="rect">
            <a:avLst/>
          </a:prstGeom>
          <a:noFill/>
          <a:ln>
            <a:noFill/>
          </a:ln>
        </p:spPr>
        <p:txBody>
          <a:bodyPr spcFirstLastPara="1" wrap="square" lIns="91425" tIns="45700" rIns="91425" bIns="45700" anchor="t" anchorCtr="0">
            <a:spAutoFit/>
          </a:bodyPr>
          <a:lstStyle/>
          <a:p>
            <a:pPr marL="0" marR="0" lvl="0" indent="0" algn="l" rtl="0">
              <a:lnSpc>
                <a:spcPct val="113000"/>
              </a:lnSpc>
              <a:spcBef>
                <a:spcPts val="0"/>
              </a:spcBef>
              <a:spcAft>
                <a:spcPts val="0"/>
              </a:spcAft>
              <a:buNone/>
            </a:pPr>
            <a:r>
              <a:rPr lang="en-US" sz="1400" b="1">
                <a:solidFill>
                  <a:schemeClr val="lt1"/>
                </a:solidFill>
                <a:latin typeface="Quattrocento Sans"/>
                <a:ea typeface="Quattrocento Sans"/>
                <a:cs typeface="Quattrocento Sans"/>
                <a:sym typeface="Quattrocento Sans"/>
              </a:rPr>
              <a:t>A wonderful serenity has taken possession</a:t>
            </a:r>
            <a:endParaRPr/>
          </a:p>
        </p:txBody>
      </p:sp>
      <p:sp>
        <p:nvSpPr>
          <p:cNvPr id="124" name="Google Shape;124;p15"/>
          <p:cNvSpPr txBox="1"/>
          <p:nvPr/>
        </p:nvSpPr>
        <p:spPr>
          <a:xfrm>
            <a:off x="826572" y="965505"/>
            <a:ext cx="10595400" cy="4163613"/>
          </a:xfrm>
          <a:prstGeom prst="rect">
            <a:avLst/>
          </a:prstGeom>
          <a:noFill/>
          <a:ln>
            <a:noFill/>
          </a:ln>
        </p:spPr>
        <p:txBody>
          <a:bodyPr spcFirstLastPara="1" wrap="square" lIns="91425" tIns="45700" rIns="91425" bIns="45700" anchor="t" anchorCtr="0">
            <a:noAutofit/>
          </a:bodyPr>
          <a:lstStyle/>
          <a:p>
            <a:pPr algn="just"/>
            <a:r>
              <a:rPr lang="en-US" sz="2800" dirty="0">
                <a:effectLst/>
                <a:latin typeface="Arial" panose="020B0604020202020204" pitchFamily="34" charset="0"/>
              </a:rPr>
              <a:t>The conclusion of this quarter presents a story of the once enslaved people from a state of wandering in wilderness settings, through the instability of uncertain leadership and volatile existence in foreign hands, to a place of prestige and power. Despite the tumultuous events of conflict, the Israelites become stable in their land of promise as a sovereign nation, under the rule of God’s chosen king. </a:t>
            </a: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pic>
        <p:nvPicPr>
          <p:cNvPr id="130" name="Google Shape;130;p18" descr="LFS PP Slide Case Study.jpg"/>
          <p:cNvPicPr preferRelativeResize="0"/>
          <p:nvPr/>
        </p:nvPicPr>
        <p:blipFill rotWithShape="1">
          <a:blip r:embed="rId3">
            <a:alphaModFix/>
          </a:blip>
          <a:srcRect/>
          <a:stretch/>
        </p:blipFill>
        <p:spPr>
          <a:xfrm>
            <a:off x="-35864" y="0"/>
            <a:ext cx="12227864" cy="6914737"/>
          </a:xfrm>
          <a:prstGeom prst="rect">
            <a:avLst/>
          </a:prstGeom>
          <a:noFill/>
          <a:ln>
            <a:noFill/>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6" name="Google Shape;136;p22"/>
          <p:cNvSpPr txBox="1"/>
          <p:nvPr/>
        </p:nvSpPr>
        <p:spPr>
          <a:xfrm>
            <a:off x="701524" y="3531810"/>
            <a:ext cx="2491500" cy="769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4400">
              <a:solidFill>
                <a:schemeClr val="dk1"/>
              </a:solidFill>
              <a:latin typeface="Quattrocento Sans"/>
              <a:ea typeface="Quattrocento Sans"/>
              <a:cs typeface="Quattrocento Sans"/>
              <a:sym typeface="Quattrocento Sans"/>
            </a:endParaRPr>
          </a:p>
        </p:txBody>
      </p:sp>
      <p:sp>
        <p:nvSpPr>
          <p:cNvPr id="2" name="TextBox 1"/>
          <p:cNvSpPr txBox="1"/>
          <p:nvPr/>
        </p:nvSpPr>
        <p:spPr>
          <a:xfrm>
            <a:off x="1010134" y="810515"/>
            <a:ext cx="10171731" cy="3108543"/>
          </a:xfrm>
          <a:prstGeom prst="rect">
            <a:avLst/>
          </a:prstGeom>
          <a:noFill/>
        </p:spPr>
        <p:txBody>
          <a:bodyPr wrap="square" rtlCol="0">
            <a:spAutoFit/>
          </a:bodyPr>
          <a:lstStyle/>
          <a:p>
            <a:pPr algn="just"/>
            <a:r>
              <a:rPr lang="en-US" sz="2800" dirty="0">
                <a:solidFill>
                  <a:srgbClr val="222222"/>
                </a:solidFill>
                <a:effectLst/>
                <a:latin typeface="Arial" panose="020B0604020202020204" pitchFamily="34" charset="0"/>
              </a:rPr>
              <a:t>The basic needs of human beings are food, water, clothing, and shelter. These are the basic requirements for nourishment and sustainability of life. Yet, the expansion and extravagance of these basic needs become a symbol of a person’s wealth and power. Examples are massive feasts, elaborate clothing, and expansive buildings and estates which are used to display a person’s status. </a:t>
            </a: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3" name="Google Shape;141;p24" descr="LFS PP Slide Life Application.jpg">
            <a:extLst>
              <a:ext uri="{FF2B5EF4-FFF2-40B4-BE49-F238E27FC236}">
                <a16:creationId xmlns:a16="http://schemas.microsoft.com/office/drawing/2014/main" id="{375B2FE4-AB01-CB47-8ED5-030DFF1A369B}"/>
              </a:ext>
            </a:extLst>
          </p:cNvPr>
          <p:cNvPicPr preferRelativeResize="0"/>
          <p:nvPr/>
        </p:nvPicPr>
        <p:blipFill rotWithShape="1">
          <a:blip r:embed="rId3">
            <a:alphaModFix/>
          </a:blip>
          <a:srcRect/>
          <a:stretch/>
        </p:blipFill>
        <p:spPr>
          <a:xfrm>
            <a:off x="-1" y="-12267"/>
            <a:ext cx="12192001" cy="6894457"/>
          </a:xfrm>
          <a:prstGeom prst="rect">
            <a:avLst/>
          </a:prstGeom>
          <a:noFill/>
          <a:ln>
            <a:noFill/>
          </a:ln>
        </p:spPr>
      </p:pic>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02237" y="838947"/>
            <a:ext cx="10183712" cy="2246769"/>
          </a:xfrm>
          <a:prstGeom prst="rect">
            <a:avLst/>
          </a:prstGeom>
          <a:noFill/>
        </p:spPr>
        <p:txBody>
          <a:bodyPr wrap="square" rtlCol="0">
            <a:spAutoFit/>
          </a:bodyPr>
          <a:lstStyle/>
          <a:p>
            <a:pPr algn="just"/>
            <a:r>
              <a:rPr lang="en-US" sz="2800" dirty="0">
                <a:effectLst/>
                <a:latin typeface="Arial" panose="020B0604020202020204" pitchFamily="34" charset="0"/>
              </a:rPr>
              <a:t>David’s victories and his growing reputation with other nations led to the tradition of building a royal home with the grandeur of a palace. However, palaces throughout the world are used for more than a basic dwelling place. These structures and estates display the splendor and power of royalty.</a:t>
            </a:r>
          </a:p>
        </p:txBody>
      </p:sp>
    </p:spTree>
    <p:extLst>
      <p:ext uri="{BB962C8B-B14F-4D97-AF65-F5344CB8AC3E}">
        <p14:creationId xmlns:p14="http://schemas.microsoft.com/office/powerpoint/2010/main" val="2509352106"/>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146" name="Google Shape;146;p27" descr="LFS PP Slide Questions.jpg"/>
          <p:cNvPicPr preferRelativeResize="0"/>
          <p:nvPr/>
        </p:nvPicPr>
        <p:blipFill rotWithShape="1">
          <a:blip r:embed="rId3">
            <a:alphaModFix/>
          </a:blip>
          <a:srcRect/>
          <a:stretch/>
        </p:blipFill>
        <p:spPr>
          <a:xfrm>
            <a:off x="3087" y="3726"/>
            <a:ext cx="12176818" cy="6885871"/>
          </a:xfrm>
          <a:prstGeom prst="rect">
            <a:avLst/>
          </a:prstGeom>
          <a:noFill/>
          <a:ln>
            <a:noFill/>
          </a:ln>
        </p:spPr>
      </p:pic>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8"/>
          <p:cNvSpPr txBox="1"/>
          <p:nvPr/>
        </p:nvSpPr>
        <p:spPr>
          <a:xfrm>
            <a:off x="798286" y="1333009"/>
            <a:ext cx="10559143" cy="1384954"/>
          </a:xfrm>
          <a:prstGeom prst="rect">
            <a:avLst/>
          </a:prstGeom>
          <a:noFill/>
          <a:ln>
            <a:noFill/>
          </a:ln>
        </p:spPr>
        <p:txBody>
          <a:bodyPr spcFirstLastPara="1" wrap="square" lIns="91425" tIns="45700" rIns="91425" bIns="45700" anchor="t" anchorCtr="0">
            <a:spAutoFit/>
          </a:bodyPr>
          <a:lstStyle/>
          <a:p>
            <a:pPr marL="466725" indent="-466725" algn="just"/>
            <a:r>
              <a:rPr lang="en-US" sz="2800" dirty="0">
                <a:effectLst/>
                <a:latin typeface="Arial" panose="020B0604020202020204" pitchFamily="34" charset="0"/>
              </a:rPr>
              <a:t>1.	How has the church successfully aided those in need? With rising prices and lack of affordable housing, do you think the church has done enough?</a:t>
            </a:r>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1;p28">
            <a:extLst>
              <a:ext uri="{FF2B5EF4-FFF2-40B4-BE49-F238E27FC236}">
                <a16:creationId xmlns:a16="http://schemas.microsoft.com/office/drawing/2014/main" id="{C8F49E4F-CA7F-104B-BF21-1695F5E037D5}"/>
              </a:ext>
            </a:extLst>
          </p:cNvPr>
          <p:cNvSpPr txBox="1"/>
          <p:nvPr/>
        </p:nvSpPr>
        <p:spPr>
          <a:xfrm>
            <a:off x="874485" y="1278580"/>
            <a:ext cx="10443029" cy="954067"/>
          </a:xfrm>
          <a:prstGeom prst="rect">
            <a:avLst/>
          </a:prstGeom>
          <a:noFill/>
          <a:ln>
            <a:noFill/>
          </a:ln>
        </p:spPr>
        <p:txBody>
          <a:bodyPr spcFirstLastPara="1" wrap="square" lIns="91425" tIns="45700" rIns="91425" bIns="45700" anchor="t" anchorCtr="0">
            <a:spAutoFit/>
          </a:bodyPr>
          <a:lstStyle/>
          <a:p>
            <a:pPr marL="466725" indent="-466725" algn="just"/>
            <a:r>
              <a:rPr lang="en-US" sz="2800" dirty="0">
                <a:effectLst/>
                <a:latin typeface="Arial" panose="020B0604020202020204" pitchFamily="34" charset="0"/>
              </a:rPr>
              <a:t>2.	Discuss untapped opportunities your local church can pursue to provide shelter to displaced people in your community. </a:t>
            </a:r>
          </a:p>
        </p:txBody>
      </p:sp>
    </p:spTree>
    <p:extLst>
      <p:ext uri="{BB962C8B-B14F-4D97-AF65-F5344CB8AC3E}">
        <p14:creationId xmlns:p14="http://schemas.microsoft.com/office/powerpoint/2010/main" val="846965347"/>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30"/>
          <p:cNvPicPr preferRelativeResize="0"/>
          <p:nvPr/>
        </p:nvPicPr>
        <p:blipFill rotWithShape="1">
          <a:blip r:embed="rId3">
            <a:alphaModFix/>
          </a:blip>
          <a:srcRect/>
          <a:stretch/>
        </p:blipFill>
        <p:spPr>
          <a:xfrm>
            <a:off x="0" y="-22616"/>
            <a:ext cx="12231690" cy="6916901"/>
          </a:xfrm>
          <a:prstGeom prst="rect">
            <a:avLst/>
          </a:prstGeom>
          <a:noFill/>
          <a:ln>
            <a:noFill/>
          </a:ln>
        </p:spPr>
      </p:pic>
    </p:spTree>
    <p:extLst>
      <p:ext uri="{BB962C8B-B14F-4D97-AF65-F5344CB8AC3E}">
        <p14:creationId xmlns:p14="http://schemas.microsoft.com/office/powerpoint/2010/main" val="4037986901"/>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2"/>
          <p:cNvSpPr txBox="1"/>
          <p:nvPr/>
        </p:nvSpPr>
        <p:spPr>
          <a:xfrm>
            <a:off x="1016000" y="556381"/>
            <a:ext cx="1846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5" name="Google Shape;55;p2"/>
          <p:cNvSpPr txBox="1"/>
          <p:nvPr/>
        </p:nvSpPr>
        <p:spPr>
          <a:xfrm>
            <a:off x="683409" y="781844"/>
            <a:ext cx="10825200" cy="4241121"/>
          </a:xfrm>
          <a:prstGeom prst="rect">
            <a:avLst/>
          </a:prstGeom>
          <a:noFill/>
          <a:ln>
            <a:noFill/>
          </a:ln>
        </p:spPr>
        <p:txBody>
          <a:bodyPr spcFirstLastPara="1" wrap="square" lIns="91425" tIns="45700" rIns="91425" bIns="45700" anchor="t" anchorCtr="0">
            <a:spAutoFit/>
          </a:bodyPr>
          <a:lstStyle/>
          <a:p>
            <a:pPr algn="ctr"/>
            <a:r>
              <a:rPr lang="en-US" sz="6000" b="1" dirty="0">
                <a:effectLst/>
                <a:latin typeface="Arial" panose="020B0604020202020204" pitchFamily="34" charset="0"/>
              </a:rPr>
              <a:t>David’s Coronation and Capture of Jerusalem</a:t>
            </a:r>
            <a:endParaRPr lang="en-US" sz="6000" dirty="0">
              <a:effectLst/>
              <a:latin typeface="Arial" panose="020B0604020202020204" pitchFamily="34" charset="0"/>
            </a:endParaRPr>
          </a:p>
          <a:p>
            <a:pPr>
              <a:lnSpc>
                <a:spcPct val="80000"/>
              </a:lnSpc>
            </a:pPr>
            <a:endParaRPr lang="en-US" sz="1200" b="1" spc="-150" dirty="0">
              <a:solidFill>
                <a:schemeClr val="dk2"/>
              </a:solidFill>
              <a:latin typeface="Arial" panose="020B0604020202020204" pitchFamily="34" charset="0"/>
              <a:ea typeface="Quattrocento Sans"/>
              <a:cs typeface="Arial" panose="020B0604020202020204" pitchFamily="34" charset="0"/>
              <a:sym typeface="Quattrocento Sans"/>
            </a:endParaRPr>
          </a:p>
          <a:p>
            <a:r>
              <a:rPr lang="en-US" sz="2800" b="1" spc="-150" dirty="0">
                <a:solidFill>
                  <a:schemeClr val="dk2"/>
                </a:solidFill>
                <a:latin typeface="Arial" panose="020B0604020202020204" pitchFamily="34" charset="0"/>
                <a:ea typeface="Quattrocento Sans"/>
                <a:cs typeface="Arial" panose="020B0604020202020204" pitchFamily="34" charset="0"/>
                <a:sym typeface="Quattrocento Sans"/>
              </a:rPr>
              <a:t>Focus Scripture: </a:t>
            </a:r>
            <a:r>
              <a:rPr lang="en-US" sz="2800" dirty="0">
                <a:effectLst/>
                <a:latin typeface="Arial" panose="020B0604020202020204" pitchFamily="34" charset="0"/>
              </a:rPr>
              <a:t>2 Samuel 5:1-12</a:t>
            </a:r>
          </a:p>
          <a:p>
            <a:endParaRPr lang="en-US" sz="2800" dirty="0">
              <a:effectLst/>
              <a:latin typeface="Arial" panose="020B0604020202020204" pitchFamily="34" charset="0"/>
            </a:endParaRPr>
          </a:p>
          <a:p>
            <a:pPr algn="ctr"/>
            <a:r>
              <a:rPr lang="en-US" sz="2800" b="1" i="1" dirty="0">
                <a:effectLst/>
                <a:latin typeface="Arial" panose="020B0604020202020204" pitchFamily="34" charset="0"/>
              </a:rPr>
              <a:t>Key Verses: </a:t>
            </a:r>
            <a:r>
              <a:rPr lang="en-US" sz="2800" dirty="0">
                <a:effectLst/>
                <a:latin typeface="Arial" panose="020B0604020202020204" pitchFamily="34" charset="0"/>
              </a:rPr>
              <a:t>David then perceived that the Lord had established him king over Israel and that he had exalted his kingdom for the sake of his people Israel. 2 </a:t>
            </a:r>
          </a:p>
        </p:txBody>
      </p: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31"/>
          <p:cNvSpPr/>
          <p:nvPr/>
        </p:nvSpPr>
        <p:spPr>
          <a:xfrm>
            <a:off x="5952000" y="1708725"/>
            <a:ext cx="288000" cy="62627"/>
          </a:xfrm>
          <a:prstGeom prst="roundRect">
            <a:avLst>
              <a:gd name="adj" fmla="val 9388"/>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Open Sans"/>
              <a:ea typeface="Open Sans"/>
              <a:cs typeface="Open Sans"/>
              <a:sym typeface="Open Sans"/>
            </a:endParaRPr>
          </a:p>
        </p:txBody>
      </p:sp>
      <p:sp>
        <p:nvSpPr>
          <p:cNvPr id="167" name="Google Shape;167;p31"/>
          <p:cNvSpPr txBox="1"/>
          <p:nvPr/>
        </p:nvSpPr>
        <p:spPr>
          <a:xfrm>
            <a:off x="923187" y="851459"/>
            <a:ext cx="10345625" cy="4893607"/>
          </a:xfrm>
          <a:prstGeom prst="rect">
            <a:avLst/>
          </a:prstGeom>
          <a:noFill/>
          <a:ln>
            <a:noFill/>
          </a:ln>
        </p:spPr>
        <p:txBody>
          <a:bodyPr spcFirstLastPara="1" wrap="square" lIns="91425" tIns="45700" rIns="91425" bIns="45700" anchor="t" anchorCtr="0">
            <a:spAutoFit/>
          </a:bodyPr>
          <a:lstStyle/>
          <a:p>
            <a:pPr algn="just"/>
            <a:r>
              <a:rPr lang="en-US" sz="2400" b="1" dirty="0">
                <a:effectLst/>
                <a:latin typeface="Arial" panose="020B0604020202020204" pitchFamily="34" charset="0"/>
              </a:rPr>
              <a:t>Closing Hymn of Praise or Praise Song: </a:t>
            </a:r>
            <a:r>
              <a:rPr lang="en-US" sz="2400" dirty="0">
                <a:effectLst/>
                <a:latin typeface="Arial" panose="020B0604020202020204" pitchFamily="34" charset="0"/>
              </a:rPr>
              <a:t>“How Great Is Our </a:t>
            </a:r>
            <a:r>
              <a:rPr lang="en-US" sz="2400">
                <a:effectLst/>
                <a:latin typeface="Arial" panose="020B0604020202020204" pitchFamily="34" charset="0"/>
              </a:rPr>
              <a:t>God”</a:t>
            </a:r>
          </a:p>
          <a:p>
            <a:pPr algn="just"/>
            <a:endParaRPr lang="en-US" sz="2400" dirty="0">
              <a:effectLst/>
              <a:latin typeface="Arial" panose="020B0604020202020204" pitchFamily="34" charset="0"/>
            </a:endParaRPr>
          </a:p>
          <a:p>
            <a:pPr algn="just"/>
            <a:r>
              <a:rPr lang="en-US" sz="2400" b="1" dirty="0">
                <a:effectLst/>
                <a:latin typeface="Arial" panose="020B0604020202020204" pitchFamily="34" charset="0"/>
              </a:rPr>
              <a:t>Closing Prayer: </a:t>
            </a:r>
            <a:r>
              <a:rPr lang="en-US" sz="2400" dirty="0">
                <a:effectLst/>
                <a:latin typeface="Arial" panose="020B0604020202020204" pitchFamily="34" charset="0"/>
              </a:rPr>
              <a:t>Dear Lord, our God, how excellent is thy name above all the earth. The earth, cosmos, and all of creation within it serve to display the opulence and magnificence of your glory. May the children of God be diligent in honoring the beauty of your creation while also expressing heartfelt appreciation for the blessings of our homes, food, and clothing. We pray for godly wisdom and revelation in ways that we can help our brothers and sisters in the world who require assistance in any of these needs. May our hearts be filled with compassion and our minds be strategic in building paths to provide the means for those in distress to receive God’s love and blessings through the transformative ministries of the AME Church. This we pray in the name of Jesus our Lord. Amen.</a:t>
            </a:r>
          </a:p>
        </p:txBody>
      </p:sp>
    </p:spTree>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3"/>
          <p:cNvSpPr txBox="1"/>
          <p:nvPr/>
        </p:nvSpPr>
        <p:spPr>
          <a:xfrm>
            <a:off x="981445" y="1087445"/>
            <a:ext cx="10220400" cy="5324494"/>
          </a:xfrm>
          <a:prstGeom prst="rect">
            <a:avLst/>
          </a:prstGeom>
          <a:noFill/>
          <a:ln>
            <a:noFill/>
          </a:ln>
        </p:spPr>
        <p:txBody>
          <a:bodyPr spcFirstLastPara="1" wrap="square" lIns="91425" tIns="45700" rIns="91425" bIns="45700" anchor="t" anchorCtr="0">
            <a:spAutoFit/>
          </a:bodyPr>
          <a:lstStyle/>
          <a:p>
            <a:pPr marL="466725" indent="-466725" algn="just"/>
            <a:r>
              <a:rPr lang="en-US" sz="2000" dirty="0">
                <a:solidFill>
                  <a:schemeClr val="bg2"/>
                </a:solidFill>
                <a:effectLst/>
                <a:latin typeface="Arial" panose="020B0604020202020204" pitchFamily="34" charset="0"/>
              </a:rPr>
              <a:t>1	Then all the tribes of Israel came to David at Hebron and said, “Look, we are your bone and flesh.</a:t>
            </a:r>
          </a:p>
          <a:p>
            <a:pPr marL="466725" indent="-466725" algn="just"/>
            <a:r>
              <a:rPr lang="en-US" sz="2000" dirty="0">
                <a:solidFill>
                  <a:schemeClr val="bg2"/>
                </a:solidFill>
                <a:effectLst/>
                <a:latin typeface="Arial" panose="020B0604020202020204" pitchFamily="34" charset="0"/>
              </a:rPr>
              <a:t>2	For some time, while Saul was king over us, it was you who led out Israel and brought it in. The Lord said to you, ‘It is you who shall be shepherd of my people Israel, you who shall be ruler over Israel.’”</a:t>
            </a:r>
          </a:p>
          <a:p>
            <a:pPr marL="466725" indent="-466725" algn="just"/>
            <a:r>
              <a:rPr lang="en-US" sz="2000" dirty="0">
                <a:solidFill>
                  <a:schemeClr val="bg2"/>
                </a:solidFill>
                <a:effectLst/>
                <a:latin typeface="Arial" panose="020B0604020202020204" pitchFamily="34" charset="0"/>
              </a:rPr>
              <a:t>3	So all the elders of Israel came to the king at Hebron, and King David made a covenant with them at Hebron before the Lord, and they anointed David king over Israel.</a:t>
            </a:r>
          </a:p>
          <a:p>
            <a:pPr marL="466725" indent="-466725" algn="just"/>
            <a:r>
              <a:rPr lang="en-US" sz="2000" dirty="0">
                <a:solidFill>
                  <a:schemeClr val="bg2"/>
                </a:solidFill>
                <a:effectLst/>
                <a:latin typeface="Arial" panose="020B0604020202020204" pitchFamily="34" charset="0"/>
              </a:rPr>
              <a:t>4	David was thirty years old when he began to reign, and he reigned forty years.</a:t>
            </a:r>
          </a:p>
          <a:p>
            <a:pPr marL="466725" indent="-466725" algn="just"/>
            <a:r>
              <a:rPr lang="en-US" sz="2000" dirty="0">
                <a:solidFill>
                  <a:schemeClr val="bg2"/>
                </a:solidFill>
                <a:effectLst/>
                <a:latin typeface="Arial" panose="020B0604020202020204" pitchFamily="34" charset="0"/>
              </a:rPr>
              <a:t>5	At Hebron he reigned over Judah seven years and six months, and at Jerusalem he reigned over all Israel and Judah thirty-three years.</a:t>
            </a:r>
          </a:p>
          <a:p>
            <a:pPr marL="466725" indent="-466725" algn="just"/>
            <a:r>
              <a:rPr lang="en-US" sz="2000" dirty="0">
                <a:solidFill>
                  <a:schemeClr val="bg2"/>
                </a:solidFill>
                <a:effectLst/>
                <a:latin typeface="Arial" panose="020B0604020202020204" pitchFamily="34" charset="0"/>
              </a:rPr>
              <a:t>6	The king and his men marched to Jerusalem against the Jebusites, the inhabitants of the land, who said to David, “You will not come in here; even the blind and the lame will turn you back,” thinking, “David cannot come in here.”</a:t>
            </a:r>
          </a:p>
          <a:p>
            <a:pPr marL="466725" indent="-466725" algn="just"/>
            <a:r>
              <a:rPr lang="en-US" sz="2000" dirty="0">
                <a:solidFill>
                  <a:schemeClr val="bg2"/>
                </a:solidFill>
                <a:effectLst/>
                <a:latin typeface="Arial" panose="020B0604020202020204" pitchFamily="34" charset="0"/>
              </a:rPr>
              <a:t>7	Nevertheless, David took the stronghold of Zion, which is now the city of David.</a:t>
            </a:r>
          </a:p>
          <a:p>
            <a:pPr marL="466725" indent="-466725" algn="just"/>
            <a:r>
              <a:rPr lang="en-US" sz="2000" dirty="0">
                <a:solidFill>
                  <a:schemeClr val="bg2"/>
                </a:solidFill>
                <a:effectLst/>
                <a:latin typeface="Arial" panose="020B0604020202020204" pitchFamily="34" charset="0"/>
              </a:rPr>
              <a:t>8	David had said on that day, “Whoever would strike down the Jebusites, let him get up the water shaft to attack the lame and the blind, those whom David hates.” Therefore</a:t>
            </a:r>
          </a:p>
        </p:txBody>
      </p:sp>
      <p:sp>
        <p:nvSpPr>
          <p:cNvPr id="61" name="Google Shape;61;p3"/>
          <p:cNvSpPr txBox="1"/>
          <p:nvPr/>
        </p:nvSpPr>
        <p:spPr>
          <a:xfrm>
            <a:off x="654906" y="582669"/>
            <a:ext cx="10873479" cy="646290"/>
          </a:xfrm>
          <a:prstGeom prst="rect">
            <a:avLst/>
          </a:prstGeom>
          <a:noFill/>
          <a:ln>
            <a:noFill/>
          </a:ln>
        </p:spPr>
        <p:txBody>
          <a:bodyPr spcFirstLastPara="1" wrap="square" lIns="91425" tIns="45700" rIns="91425" bIns="45700" anchor="t" anchorCtr="0">
            <a:spAutoFit/>
          </a:bodyPr>
          <a:lstStyle/>
          <a:p>
            <a:pPr algn="ctr"/>
            <a:r>
              <a:rPr lang="en-US" sz="3600" b="1" dirty="0">
                <a:solidFill>
                  <a:schemeClr val="bg2"/>
                </a:solidFill>
                <a:effectLst/>
                <a:latin typeface="Arial" panose="020B0604020202020204" pitchFamily="34" charset="0"/>
              </a:rPr>
              <a:t>2 Samuel 5:1-12 (NRSV UE)</a:t>
            </a: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60;p3">
            <a:extLst>
              <a:ext uri="{FF2B5EF4-FFF2-40B4-BE49-F238E27FC236}">
                <a16:creationId xmlns:a16="http://schemas.microsoft.com/office/drawing/2014/main" id="{B0E3E68E-B779-E25E-E40E-BC348341DA12}"/>
              </a:ext>
            </a:extLst>
          </p:cNvPr>
          <p:cNvSpPr txBox="1"/>
          <p:nvPr/>
        </p:nvSpPr>
        <p:spPr>
          <a:xfrm>
            <a:off x="981445" y="815302"/>
            <a:ext cx="10220400" cy="2862282"/>
          </a:xfrm>
          <a:prstGeom prst="rect">
            <a:avLst/>
          </a:prstGeom>
          <a:noFill/>
          <a:ln>
            <a:noFill/>
          </a:ln>
        </p:spPr>
        <p:txBody>
          <a:bodyPr spcFirstLastPara="1" wrap="square" lIns="91425" tIns="45700" rIns="91425" bIns="45700" anchor="t" anchorCtr="0">
            <a:spAutoFit/>
          </a:bodyPr>
          <a:lstStyle/>
          <a:p>
            <a:pPr marL="466725" indent="-466725" algn="just"/>
            <a:r>
              <a:rPr lang="en-US" sz="2000" dirty="0">
                <a:solidFill>
                  <a:schemeClr val="bg2"/>
                </a:solidFill>
                <a:effectLst/>
                <a:latin typeface="Arial" panose="020B0604020202020204" pitchFamily="34" charset="0"/>
              </a:rPr>
              <a:t>	it is said, “The blind and the lame shall not come into the house.”</a:t>
            </a:r>
          </a:p>
          <a:p>
            <a:pPr marL="466725" indent="-466725" algn="just"/>
            <a:r>
              <a:rPr lang="en-US" sz="2000" dirty="0">
                <a:solidFill>
                  <a:schemeClr val="bg2"/>
                </a:solidFill>
                <a:effectLst/>
                <a:latin typeface="Arial" panose="020B0604020202020204" pitchFamily="34" charset="0"/>
              </a:rPr>
              <a:t>9	David occupied the stronghold and named it the city of David. David built the city all around from the </a:t>
            </a:r>
            <a:r>
              <a:rPr lang="en-US" sz="2000" dirty="0" err="1">
                <a:solidFill>
                  <a:schemeClr val="bg2"/>
                </a:solidFill>
                <a:effectLst/>
                <a:latin typeface="Arial" panose="020B0604020202020204" pitchFamily="34" charset="0"/>
              </a:rPr>
              <a:t>Millo</a:t>
            </a:r>
            <a:r>
              <a:rPr lang="en-US" sz="2000" dirty="0">
                <a:solidFill>
                  <a:schemeClr val="bg2"/>
                </a:solidFill>
                <a:effectLst/>
                <a:latin typeface="Arial" panose="020B0604020202020204" pitchFamily="34" charset="0"/>
              </a:rPr>
              <a:t> inward.</a:t>
            </a:r>
          </a:p>
          <a:p>
            <a:pPr marL="466725" indent="-466725" algn="just"/>
            <a:r>
              <a:rPr lang="en-US" sz="2000" dirty="0">
                <a:solidFill>
                  <a:schemeClr val="bg2"/>
                </a:solidFill>
                <a:effectLst/>
                <a:latin typeface="Arial" panose="020B0604020202020204" pitchFamily="34" charset="0"/>
              </a:rPr>
              <a:t>10	And David became greater and greater, for the Lord of hosts was with him.</a:t>
            </a:r>
          </a:p>
          <a:p>
            <a:pPr marL="466725" indent="-466725" algn="just"/>
            <a:r>
              <a:rPr lang="en-US" sz="2000" dirty="0">
                <a:solidFill>
                  <a:schemeClr val="bg2"/>
                </a:solidFill>
                <a:effectLst/>
                <a:latin typeface="Arial" panose="020B0604020202020204" pitchFamily="34" charset="0"/>
              </a:rPr>
              <a:t>11	King Hiram of </a:t>
            </a:r>
            <a:r>
              <a:rPr lang="en-US" sz="2000" dirty="0" err="1">
                <a:solidFill>
                  <a:schemeClr val="bg2"/>
                </a:solidFill>
                <a:effectLst/>
                <a:latin typeface="Arial" panose="020B0604020202020204" pitchFamily="34" charset="0"/>
              </a:rPr>
              <a:t>Tyre</a:t>
            </a:r>
            <a:r>
              <a:rPr lang="en-US" sz="2000" dirty="0">
                <a:solidFill>
                  <a:schemeClr val="bg2"/>
                </a:solidFill>
                <a:effectLst/>
                <a:latin typeface="Arial" panose="020B0604020202020204" pitchFamily="34" charset="0"/>
              </a:rPr>
              <a:t> sent messengers to David, along with cedar trees and carpenters and masons who built David a house.</a:t>
            </a:r>
          </a:p>
          <a:p>
            <a:pPr marL="466725" indent="-466725" algn="just"/>
            <a:r>
              <a:rPr lang="en-US" sz="2000" dirty="0">
                <a:solidFill>
                  <a:schemeClr val="bg2"/>
                </a:solidFill>
                <a:effectLst/>
                <a:latin typeface="Arial" panose="020B0604020202020204" pitchFamily="34" charset="0"/>
              </a:rPr>
              <a:t>12	David then perceived that the Lord had established him king over Israel and that he had exalted his kingdom for the sake of his people Israel.</a:t>
            </a:r>
          </a:p>
          <a:p>
            <a:pPr marL="466725" indent="-466725" algn="just"/>
            <a:endParaRPr lang="en-US" sz="2000" dirty="0">
              <a:solidFill>
                <a:schemeClr val="bg2"/>
              </a:solidFill>
              <a:effectLst/>
              <a:latin typeface="Arial" panose="020B0604020202020204" pitchFamily="34" charset="0"/>
            </a:endParaRPr>
          </a:p>
        </p:txBody>
      </p:sp>
    </p:spTree>
    <p:extLst>
      <p:ext uri="{BB962C8B-B14F-4D97-AF65-F5344CB8AC3E}">
        <p14:creationId xmlns:p14="http://schemas.microsoft.com/office/powerpoint/2010/main" val="1676973979"/>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6"/>
          <p:cNvSpPr txBox="1"/>
          <p:nvPr/>
        </p:nvSpPr>
        <p:spPr>
          <a:xfrm>
            <a:off x="4140975" y="3587128"/>
            <a:ext cx="1380162"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lt1"/>
                </a:solidFill>
                <a:latin typeface="Quattrocento Sans"/>
                <a:ea typeface="Quattrocento Sans"/>
                <a:cs typeface="Quattrocento Sans"/>
                <a:sym typeface="Quattrocento Sans"/>
              </a:rPr>
              <a:t>Your title here</a:t>
            </a:r>
            <a:endParaRPr/>
          </a:p>
        </p:txBody>
      </p:sp>
      <p:sp>
        <p:nvSpPr>
          <p:cNvPr id="77" name="Google Shape;77;p6"/>
          <p:cNvSpPr txBox="1"/>
          <p:nvPr/>
        </p:nvSpPr>
        <p:spPr>
          <a:xfrm>
            <a:off x="789359" y="1109546"/>
            <a:ext cx="10613282" cy="5262939"/>
          </a:xfrm>
          <a:prstGeom prst="rect">
            <a:avLst/>
          </a:prstGeom>
          <a:noFill/>
          <a:ln>
            <a:noFill/>
          </a:ln>
        </p:spPr>
        <p:txBody>
          <a:bodyPr spcFirstLastPara="1" wrap="square" lIns="91425" tIns="45700" rIns="91425" bIns="45700" anchor="t" anchorCtr="0">
            <a:spAutoFit/>
          </a:bodyPr>
          <a:lstStyle/>
          <a:p>
            <a:pPr marL="457200" indent="-457200" algn="just">
              <a:buFont typeface="Arial" panose="020B0604020202020204" pitchFamily="34" charset="0"/>
              <a:buChar char="•"/>
            </a:pPr>
            <a:r>
              <a:rPr lang="en-US" sz="2400" b="1" dirty="0">
                <a:effectLst/>
                <a:latin typeface="Arial" panose="020B0604020202020204" pitchFamily="34" charset="0"/>
              </a:rPr>
              <a:t>Hiram</a:t>
            </a:r>
            <a:r>
              <a:rPr lang="en-US" sz="2400" dirty="0">
                <a:effectLst/>
                <a:latin typeface="Arial" panose="020B0604020202020204" pitchFamily="34" charset="0"/>
              </a:rPr>
              <a:t> – Translates to </a:t>
            </a:r>
            <a:r>
              <a:rPr lang="en-US" sz="2400" i="1" dirty="0">
                <a:effectLst/>
                <a:latin typeface="Arial" panose="020B0604020202020204" pitchFamily="34" charset="0"/>
              </a:rPr>
              <a:t>exalted brother</a:t>
            </a:r>
            <a:r>
              <a:rPr lang="en-US" sz="2400" dirty="0">
                <a:effectLst/>
                <a:latin typeface="Arial" panose="020B0604020202020204" pitchFamily="34" charset="0"/>
              </a:rPr>
              <a:t> or </a:t>
            </a:r>
            <a:r>
              <a:rPr lang="en-US" sz="2400" i="1" dirty="0">
                <a:effectLst/>
                <a:latin typeface="Arial" panose="020B0604020202020204" pitchFamily="34" charset="0"/>
              </a:rPr>
              <a:t>my brother is exalted</a:t>
            </a:r>
            <a:r>
              <a:rPr lang="en-US" sz="2400" dirty="0">
                <a:effectLst/>
                <a:latin typeface="Arial" panose="020B0604020202020204" pitchFamily="34" charset="0"/>
              </a:rPr>
              <a:t>. It is derived from the Hebrew word for </a:t>
            </a:r>
            <a:r>
              <a:rPr lang="en-US" sz="2400" i="1" dirty="0">
                <a:effectLst/>
                <a:latin typeface="Arial" panose="020B0604020202020204" pitchFamily="34" charset="0"/>
              </a:rPr>
              <a:t>brother</a:t>
            </a:r>
            <a:r>
              <a:rPr lang="en-US" sz="2400" dirty="0">
                <a:effectLst/>
                <a:latin typeface="Arial" panose="020B0604020202020204" pitchFamily="34" charset="0"/>
              </a:rPr>
              <a:t> (</a:t>
            </a:r>
            <a:r>
              <a:rPr lang="en-US" sz="2400" i="1" dirty="0">
                <a:effectLst/>
                <a:latin typeface="Arial" panose="020B0604020202020204" pitchFamily="34" charset="0"/>
              </a:rPr>
              <a:t>ah</a:t>
            </a:r>
            <a:r>
              <a:rPr lang="en-US" sz="2400" dirty="0">
                <a:effectLst/>
                <a:latin typeface="Arial" panose="020B0604020202020204" pitchFamily="34" charset="0"/>
              </a:rPr>
              <a:t>) and a root meaning to be high or lofty (</a:t>
            </a:r>
            <a:r>
              <a:rPr lang="en-US" sz="2400" i="1" dirty="0">
                <a:effectLst/>
                <a:latin typeface="Arial" panose="020B0604020202020204" pitchFamily="34" charset="0"/>
              </a:rPr>
              <a:t>rum</a:t>
            </a:r>
            <a:r>
              <a:rPr lang="en-US" sz="2400" dirty="0">
                <a:effectLst/>
                <a:latin typeface="Arial" panose="020B0604020202020204" pitchFamily="34" charset="0"/>
              </a:rPr>
              <a:t>). </a:t>
            </a:r>
          </a:p>
          <a:p>
            <a:pPr marL="457200" indent="-457200" algn="just">
              <a:buFont typeface="Arial" panose="020B0604020202020204" pitchFamily="34" charset="0"/>
              <a:buChar char="•"/>
            </a:pPr>
            <a:r>
              <a:rPr lang="en-US" sz="2400" b="1" dirty="0" err="1">
                <a:effectLst/>
                <a:latin typeface="Arial" panose="020B0604020202020204" pitchFamily="34" charset="0"/>
              </a:rPr>
              <a:t>Millo</a:t>
            </a:r>
            <a:r>
              <a:rPr lang="en-US" sz="2400" dirty="0">
                <a:effectLst/>
                <a:latin typeface="Arial" panose="020B0604020202020204" pitchFamily="34" charset="0"/>
              </a:rPr>
              <a:t> – Interpreted as the </a:t>
            </a:r>
            <a:r>
              <a:rPr lang="en-US" sz="2400" i="1" dirty="0">
                <a:effectLst/>
                <a:latin typeface="Arial" panose="020B0604020202020204" pitchFamily="34" charset="0"/>
              </a:rPr>
              <a:t>landfill</a:t>
            </a:r>
            <a:r>
              <a:rPr lang="en-US" sz="2400" dirty="0">
                <a:effectLst/>
                <a:latin typeface="Arial" panose="020B0604020202020204" pitchFamily="34" charset="0"/>
              </a:rPr>
              <a:t>, </a:t>
            </a:r>
            <a:r>
              <a:rPr lang="en-US" sz="2400" i="1" dirty="0">
                <a:effectLst/>
                <a:latin typeface="Arial" panose="020B0604020202020204" pitchFamily="34" charset="0"/>
              </a:rPr>
              <a:t>rampart</a:t>
            </a:r>
            <a:r>
              <a:rPr lang="en-US" sz="2400" dirty="0">
                <a:effectLst/>
                <a:latin typeface="Arial" panose="020B0604020202020204" pitchFamily="34" charset="0"/>
              </a:rPr>
              <a:t>, </a:t>
            </a:r>
            <a:r>
              <a:rPr lang="en-US" sz="2400" i="1" dirty="0">
                <a:effectLst/>
                <a:latin typeface="Arial" panose="020B0604020202020204" pitchFamily="34" charset="0"/>
              </a:rPr>
              <a:t>storage facility</a:t>
            </a:r>
            <a:r>
              <a:rPr lang="en-US" sz="2400" dirty="0">
                <a:effectLst/>
                <a:latin typeface="Arial" panose="020B0604020202020204" pitchFamily="34" charset="0"/>
              </a:rPr>
              <a:t>, or </a:t>
            </a:r>
            <a:r>
              <a:rPr lang="en-US" sz="2400" i="1" dirty="0">
                <a:effectLst/>
                <a:latin typeface="Arial" panose="020B0604020202020204" pitchFamily="34" charset="0"/>
              </a:rPr>
              <a:t>filling</a:t>
            </a:r>
            <a:r>
              <a:rPr lang="en-US" sz="2400" dirty="0">
                <a:effectLst/>
                <a:latin typeface="Arial" panose="020B0604020202020204" pitchFamily="34" charset="0"/>
              </a:rPr>
              <a:t>. It represents a filled-in embankment or fortification.</a:t>
            </a:r>
          </a:p>
          <a:p>
            <a:pPr marL="457200" indent="-457200" algn="just">
              <a:buFont typeface="Arial" panose="020B0604020202020204" pitchFamily="34" charset="0"/>
              <a:buChar char="•"/>
            </a:pPr>
            <a:r>
              <a:rPr lang="en-US" sz="2400" b="1" dirty="0">
                <a:effectLst/>
                <a:latin typeface="Arial" panose="020B0604020202020204" pitchFamily="34" charset="0"/>
              </a:rPr>
              <a:t>Hebron</a:t>
            </a:r>
            <a:r>
              <a:rPr lang="en-US" sz="2400" dirty="0">
                <a:effectLst/>
                <a:latin typeface="Arial" panose="020B0604020202020204" pitchFamily="34" charset="0"/>
              </a:rPr>
              <a:t> – Means </a:t>
            </a:r>
            <a:r>
              <a:rPr lang="en-US" sz="2400" i="1" dirty="0">
                <a:effectLst/>
                <a:latin typeface="Arial" panose="020B0604020202020204" pitchFamily="34" charset="0"/>
              </a:rPr>
              <a:t>association</a:t>
            </a:r>
            <a:r>
              <a:rPr lang="en-US" sz="2400" dirty="0">
                <a:effectLst/>
                <a:latin typeface="Arial" panose="020B0604020202020204" pitchFamily="34" charset="0"/>
              </a:rPr>
              <a:t>, </a:t>
            </a:r>
            <a:r>
              <a:rPr lang="en-US" sz="2400" i="1" dirty="0">
                <a:effectLst/>
                <a:latin typeface="Arial" panose="020B0604020202020204" pitchFamily="34" charset="0"/>
              </a:rPr>
              <a:t>alliance</a:t>
            </a:r>
            <a:r>
              <a:rPr lang="en-US" sz="2400" dirty="0">
                <a:effectLst/>
                <a:latin typeface="Arial" panose="020B0604020202020204" pitchFamily="34" charset="0"/>
              </a:rPr>
              <a:t>, or </a:t>
            </a:r>
            <a:r>
              <a:rPr lang="en-US" sz="2400" i="1" dirty="0">
                <a:effectLst/>
                <a:latin typeface="Arial" panose="020B0604020202020204" pitchFamily="34" charset="0"/>
              </a:rPr>
              <a:t>friendship</a:t>
            </a:r>
            <a:r>
              <a:rPr lang="en-US" sz="2400" dirty="0">
                <a:effectLst/>
                <a:latin typeface="Arial" panose="020B0604020202020204" pitchFamily="34" charset="0"/>
              </a:rPr>
              <a:t>, </a:t>
            </a:r>
            <a:r>
              <a:rPr lang="en-US" sz="2400" i="1" dirty="0">
                <a:effectLst/>
                <a:latin typeface="Arial" panose="020B0604020202020204" pitchFamily="34" charset="0"/>
              </a:rPr>
              <a:t>to join</a:t>
            </a:r>
            <a:r>
              <a:rPr lang="en-US" sz="2400" dirty="0">
                <a:effectLst/>
                <a:latin typeface="Arial" panose="020B0604020202020204" pitchFamily="34" charset="0"/>
              </a:rPr>
              <a:t>; derived from the Hebrew root </a:t>
            </a:r>
            <a:r>
              <a:rPr lang="en-US" sz="2400" i="1" dirty="0" err="1">
                <a:effectLst/>
                <a:latin typeface="Arial" panose="020B0604020202020204" pitchFamily="34" charset="0"/>
              </a:rPr>
              <a:t>ḥbr</a:t>
            </a:r>
            <a:r>
              <a:rPr lang="en-US" sz="2400" dirty="0">
                <a:effectLst/>
                <a:latin typeface="Arial" panose="020B0604020202020204" pitchFamily="34" charset="0"/>
              </a:rPr>
              <a:t>; one of the oldest and most significant cities in the Old Testament, functioning as a major spiritual and political hub in Judea, famously serving as Abraham’s burial place and King David’s first capital.</a:t>
            </a:r>
          </a:p>
          <a:p>
            <a:pPr marL="457200" indent="-457200" algn="just">
              <a:buFont typeface="Arial" panose="020B0604020202020204" pitchFamily="34" charset="0"/>
              <a:buChar char="•"/>
            </a:pPr>
            <a:r>
              <a:rPr lang="en-US" sz="2400" b="1" dirty="0">
                <a:effectLst/>
                <a:latin typeface="Arial" panose="020B0604020202020204" pitchFamily="34" charset="0"/>
              </a:rPr>
              <a:t>Zion</a:t>
            </a:r>
            <a:r>
              <a:rPr lang="en-US" sz="2400" dirty="0">
                <a:effectLst/>
                <a:latin typeface="Arial" panose="020B0604020202020204" pitchFamily="34" charset="0"/>
              </a:rPr>
              <a:t> – Holds many meanings, first as a geographical location and synonym for Jerusalem as well as for the land of Israel; evolved to symbolize God’s presence and Israel’s spiritual heart; the New Testament interpretation as </a:t>
            </a:r>
            <a:r>
              <a:rPr lang="en-US" sz="2400" i="1" dirty="0">
                <a:effectLst/>
                <a:latin typeface="Arial" panose="020B0604020202020204" pitchFamily="34" charset="0"/>
              </a:rPr>
              <a:t>the new Jerusalem</a:t>
            </a:r>
            <a:r>
              <a:rPr lang="en-US" sz="2400" dirty="0">
                <a:effectLst/>
                <a:latin typeface="Arial" panose="020B0604020202020204" pitchFamily="34" charset="0"/>
              </a:rPr>
              <a:t> where God’s ethnically diverse people live in his presence.</a:t>
            </a:r>
          </a:p>
        </p:txBody>
      </p:sp>
      <p:sp>
        <p:nvSpPr>
          <p:cNvPr id="2" name="Google Shape;61;p3">
            <a:extLst>
              <a:ext uri="{FF2B5EF4-FFF2-40B4-BE49-F238E27FC236}">
                <a16:creationId xmlns:a16="http://schemas.microsoft.com/office/drawing/2014/main" id="{7AD4B6F8-7306-50D0-E03A-6103336E8BF7}"/>
              </a:ext>
            </a:extLst>
          </p:cNvPr>
          <p:cNvSpPr txBox="1"/>
          <p:nvPr/>
        </p:nvSpPr>
        <p:spPr>
          <a:xfrm>
            <a:off x="654906" y="772969"/>
            <a:ext cx="10873479" cy="76940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600" b="1" baseline="30000" dirty="0">
                <a:solidFill>
                  <a:schemeClr val="dk2"/>
                </a:solidFill>
                <a:latin typeface="+mn-lt"/>
                <a:ea typeface="Quattrocento Sans"/>
                <a:cs typeface="Quattrocento Sans"/>
                <a:sym typeface="Quattrocento Sans"/>
              </a:rPr>
              <a:t>Key Terms</a:t>
            </a:r>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82" name="Google Shape;82;p7" descr="LFS PP Slide Introduction.jpg"/>
          <p:cNvPicPr preferRelativeResize="0"/>
          <p:nvPr/>
        </p:nvPicPr>
        <p:blipFill rotWithShape="1">
          <a:blip r:embed="rId3">
            <a:alphaModFix/>
          </a:blip>
          <a:srcRect/>
          <a:stretch/>
        </p:blipFill>
        <p:spPr>
          <a:xfrm>
            <a:off x="0" y="0"/>
            <a:ext cx="12194072" cy="6895629"/>
          </a:xfrm>
          <a:prstGeom prst="rect">
            <a:avLst/>
          </a:prstGeom>
          <a:noFill/>
          <a:ln>
            <a:noFill/>
          </a:ln>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8"/>
          <p:cNvSpPr txBox="1"/>
          <p:nvPr/>
        </p:nvSpPr>
        <p:spPr>
          <a:xfrm>
            <a:off x="858762" y="1153052"/>
            <a:ext cx="10559100" cy="2677616"/>
          </a:xfrm>
          <a:prstGeom prst="rect">
            <a:avLst/>
          </a:prstGeom>
          <a:noFill/>
          <a:ln>
            <a:noFill/>
          </a:ln>
        </p:spPr>
        <p:txBody>
          <a:bodyPr spcFirstLastPara="1" wrap="square" lIns="91425" tIns="45700" rIns="91425" bIns="45700" anchor="t" anchorCtr="0">
            <a:spAutoFit/>
          </a:bodyPr>
          <a:lstStyle/>
          <a:p>
            <a:pPr algn="just"/>
            <a:r>
              <a:rPr lang="en-US" sz="2800" dirty="0">
                <a:effectLst/>
                <a:latin typeface="Arial" panose="020B0604020202020204" pitchFamily="34" charset="0"/>
              </a:rPr>
              <a:t>The fifth chapter of 2 Samuel marks a pivotal moment in the history of Israel, which continued to shape the soul of this nation. It is a foundational text that highlights David’s achievements. This final lesson chronicles David’s ascent to rule over a unified nation and his establishment of Jerusalem as the political and spiritual center. </a:t>
            </a:r>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Google Shape;97;p10" descr="LFS PP Slide Telling The Story.jpg"/>
          <p:cNvPicPr preferRelativeResize="0"/>
          <p:nvPr/>
        </p:nvPicPr>
        <p:blipFill rotWithShape="1">
          <a:blip r:embed="rId3">
            <a:alphaModFix/>
          </a:blip>
          <a:srcRect/>
          <a:stretch/>
        </p:blipFill>
        <p:spPr>
          <a:xfrm>
            <a:off x="-13454" y="-5331"/>
            <a:ext cx="12205454" cy="6902065"/>
          </a:xfrm>
          <a:prstGeom prst="rect">
            <a:avLst/>
          </a:prstGeom>
          <a:noFill/>
          <a:ln>
            <a:noFill/>
          </a:ln>
        </p:spPr>
      </p:pic>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1"/>
          <p:cNvSpPr txBox="1"/>
          <p:nvPr/>
        </p:nvSpPr>
        <p:spPr>
          <a:xfrm>
            <a:off x="6336666" y="1106983"/>
            <a:ext cx="4742363" cy="317139"/>
          </a:xfrm>
          <a:prstGeom prst="rect">
            <a:avLst/>
          </a:prstGeom>
          <a:noFill/>
          <a:ln>
            <a:noFill/>
          </a:ln>
        </p:spPr>
        <p:txBody>
          <a:bodyPr spcFirstLastPara="1" wrap="square" lIns="91425" tIns="45700" rIns="91425" bIns="45700" anchor="t" anchorCtr="0">
            <a:spAutoFit/>
          </a:bodyPr>
          <a:lstStyle/>
          <a:p>
            <a:pPr marL="0" marR="0" lvl="0" indent="0" algn="l" rtl="0">
              <a:lnSpc>
                <a:spcPct val="113000"/>
              </a:lnSpc>
              <a:spcBef>
                <a:spcPts val="0"/>
              </a:spcBef>
              <a:spcAft>
                <a:spcPts val="0"/>
              </a:spcAft>
              <a:buNone/>
            </a:pPr>
            <a:r>
              <a:rPr lang="en-US" sz="1400" b="1">
                <a:solidFill>
                  <a:schemeClr val="lt1"/>
                </a:solidFill>
                <a:latin typeface="Quattrocento Sans"/>
                <a:ea typeface="Quattrocento Sans"/>
                <a:cs typeface="Quattrocento Sans"/>
                <a:sym typeface="Quattrocento Sans"/>
              </a:rPr>
              <a:t>A wonderful serenity has taken possession</a:t>
            </a:r>
            <a:endParaRPr/>
          </a:p>
        </p:txBody>
      </p:sp>
      <p:sp>
        <p:nvSpPr>
          <p:cNvPr id="103" name="Google Shape;103;p11"/>
          <p:cNvSpPr txBox="1"/>
          <p:nvPr/>
        </p:nvSpPr>
        <p:spPr>
          <a:xfrm>
            <a:off x="805543" y="728133"/>
            <a:ext cx="10559143" cy="2677616"/>
          </a:xfrm>
          <a:prstGeom prst="rect">
            <a:avLst/>
          </a:prstGeom>
          <a:noFill/>
          <a:ln>
            <a:noFill/>
          </a:ln>
        </p:spPr>
        <p:txBody>
          <a:bodyPr spcFirstLastPara="1" wrap="square" lIns="91425" tIns="45700" rIns="91425" bIns="45700" anchor="t" anchorCtr="0">
            <a:spAutoFit/>
          </a:bodyPr>
          <a:lstStyle/>
          <a:p>
            <a:pPr algn="just"/>
            <a:r>
              <a:rPr lang="en-US" sz="2800" dirty="0">
                <a:effectLst/>
                <a:latin typeface="Arial" panose="020B0604020202020204" pitchFamily="34" charset="0"/>
              </a:rPr>
              <a:t>David’s military achievements are central to this passage. He captured Jerusalem by overcoming the Jebusite defenses that had resisted earlier attacks. The account describes his strategic use of the water shaft, highlighting both ingenuity and determination. These victories strengthened David’s reputation as a formidable leader and secured his rule over all Israel.</a:t>
            </a:r>
          </a:p>
        </p:txBody>
      </p:sp>
    </p:spTree>
  </p:cSld>
  <p:clrMapOvr>
    <a:masterClrMapping/>
  </p:clrMapOvr>
  <p:transition spd="slow">
    <p:fade/>
  </p:transition>
</p:sld>
</file>

<file path=ppt/theme/theme1.xml><?xml version="1.0" encoding="utf-8"?>
<a:theme xmlns:a="http://schemas.openxmlformats.org/drawingml/2006/main" name="Office Theme">
  <a:themeElements>
    <a:clrScheme name="Custom 2">
      <a:dk1>
        <a:srgbClr val="FFFFFF"/>
      </a:dk1>
      <a:lt1>
        <a:srgbClr val="FFFFFF"/>
      </a:lt1>
      <a:dk2>
        <a:srgbClr val="222328"/>
      </a:dk2>
      <a:lt2>
        <a:srgbClr val="D1EAF7"/>
      </a:lt2>
      <a:accent1>
        <a:srgbClr val="E03440"/>
      </a:accent1>
      <a:accent2>
        <a:srgbClr val="00C077"/>
      </a:accent2>
      <a:accent3>
        <a:srgbClr val="08DA76"/>
      </a:accent3>
      <a:accent4>
        <a:srgbClr val="11B797"/>
      </a:accent4>
      <a:accent5>
        <a:srgbClr val="1A7C77"/>
      </a:accent5>
      <a:accent6>
        <a:srgbClr val="09996C"/>
      </a:accent6>
      <a:hlink>
        <a:srgbClr val="F491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84017</TotalTime>
  <Words>1156</Words>
  <Application>Microsoft Macintosh PowerPoint</Application>
  <PresentationFormat>Widescreen</PresentationFormat>
  <Paragraphs>38</Paragraphs>
  <Slides>21</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Quattrocento Sans</vt:lpstr>
      <vt:lpstr>Open Sans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rrgraph3</dc:creator>
  <cp:lastModifiedBy>A Wright</cp:lastModifiedBy>
  <cp:revision>102</cp:revision>
  <dcterms:created xsi:type="dcterms:W3CDTF">2018-05-04T03:01:22Z</dcterms:created>
  <dcterms:modified xsi:type="dcterms:W3CDTF">2026-08-31T16:51:32Z</dcterms:modified>
</cp:coreProperties>
</file>