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90" r:id="rId5"/>
    <p:sldId id="261" r:id="rId6"/>
    <p:sldId id="262" r:id="rId7"/>
    <p:sldId id="263" r:id="rId8"/>
    <p:sldId id="265" r:id="rId9"/>
    <p:sldId id="266" r:id="rId10"/>
    <p:sldId id="269" r:id="rId11"/>
    <p:sldId id="270" r:id="rId12"/>
    <p:sldId id="271" r:id="rId13"/>
    <p:sldId id="272" r:id="rId14"/>
    <p:sldId id="273" r:id="rId15"/>
    <p:sldId id="281" r:id="rId16"/>
    <p:sldId id="274" r:id="rId17"/>
    <p:sldId id="275" r:id="rId18"/>
    <p:sldId id="287" r:id="rId19"/>
    <p:sldId id="291" r:id="rId20"/>
    <p:sldId id="284" r:id="rId21"/>
    <p:sldId id="278" r:id="rId22"/>
    <p:sldId id="280" r:id="rId23"/>
  </p:sldIdLst>
  <p:sldSz cx="12192000" cy="6858000"/>
  <p:notesSz cx="6858000" cy="9144000"/>
  <p:embeddedFontLst>
    <p:embeddedFont>
      <p:font typeface="AajaxSurrealFreak" pitchFamily="2" charset="0"/>
      <p:regular r:id="rId25"/>
    </p:embeddedFont>
    <p:embeddedFont>
      <p:font typeface="Open Sans" panose="020B0606030504020204" pitchFamily="34" charset="0"/>
      <p:regular r:id="rId26"/>
      <p:bold r:id="rId27"/>
      <p:italic r:id="rId28"/>
      <p:boldItalic r:id="rId29"/>
    </p:embeddedFont>
    <p:embeddedFont>
      <p:font typeface="Quattrocento Sans" panose="020B05020500000200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hDgLAbPcmCwyEEni42OW4utQFE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95"/>
    <p:restoredTop sz="94150"/>
  </p:normalViewPr>
  <p:slideViewPr>
    <p:cSldViewPr snapToGrid="0">
      <p:cViewPr varScale="1">
        <p:scale>
          <a:sx n="116" d="100"/>
          <a:sy n="116" d="100"/>
        </p:scale>
        <p:origin x="680" y="18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6302808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
        <p:cNvGrpSpPr/>
        <p:nvPr/>
      </p:nvGrpSpPr>
      <p:grpSpPr>
        <a:xfrm>
          <a:off x="0" y="0"/>
          <a:ext cx="0" cy="0"/>
          <a:chOff x="0" y="0"/>
          <a:chExt cx="0" cy="0"/>
        </a:xfrm>
      </p:grpSpPr>
      <p:sp>
        <p:nvSpPr>
          <p:cNvPr id="40" name="Google Shape;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 name="Google Shape;144;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802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3400" dirty="0"/>
          </a:p>
        </p:txBody>
      </p:sp>
      <p:sp>
        <p:nvSpPr>
          <p:cNvPr id="52" name="Google Shape;5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 name="Google Shape;7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 name="Google Shape;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0" name="Google Shape;10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 name="Google Shape;116;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1"/>
        <p:cNvGrpSpPr/>
        <p:nvPr/>
      </p:nvGrpSpPr>
      <p:grpSpPr>
        <a:xfrm>
          <a:off x="0" y="0"/>
          <a:ext cx="0" cy="0"/>
          <a:chOff x="0" y="0"/>
          <a:chExt cx="0" cy="0"/>
        </a:xfrm>
      </p:grpSpPr>
      <p:sp>
        <p:nvSpPr>
          <p:cNvPr id="12" name="Google Shape;12;p33"/>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
        <p:cNvGrpSpPr/>
        <p:nvPr/>
      </p:nvGrpSpPr>
      <p:grpSpPr>
        <a:xfrm>
          <a:off x="0" y="0"/>
          <a:ext cx="0" cy="0"/>
          <a:chOff x="0" y="0"/>
          <a:chExt cx="0" cy="0"/>
        </a:xfrm>
      </p:grpSpPr>
      <p:sp>
        <p:nvSpPr>
          <p:cNvPr id="29" name="Google Shape;29;p42"/>
          <p:cNvSpPr>
            <a:spLocks noGrp="1"/>
          </p:cNvSpPr>
          <p:nvPr>
            <p:ph type="pic" idx="2"/>
          </p:nvPr>
        </p:nvSpPr>
        <p:spPr>
          <a:xfrm>
            <a:off x="0" y="0"/>
            <a:ext cx="6096000" cy="6318250"/>
          </a:xfrm>
          <a:prstGeom prst="rect">
            <a:avLst/>
          </a:prstGeom>
          <a:noFill/>
          <a:ln>
            <a:noFill/>
          </a:ln>
        </p:spPr>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30"/>
        <p:cNvGrpSpPr/>
        <p:nvPr/>
      </p:nvGrpSpPr>
      <p:grpSpPr>
        <a:xfrm>
          <a:off x="0" y="0"/>
          <a:ext cx="0" cy="0"/>
          <a:chOff x="0" y="0"/>
          <a:chExt cx="0" cy="0"/>
        </a:xfrm>
      </p:grpSpPr>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1_Title Slide">
  <p:cSld name="11_Title Slide">
    <p:spTree>
      <p:nvGrpSpPr>
        <p:cNvPr id="1" name="Shape 31"/>
        <p:cNvGrpSpPr/>
        <p:nvPr/>
      </p:nvGrpSpPr>
      <p:grpSpPr>
        <a:xfrm>
          <a:off x="0" y="0"/>
          <a:ext cx="0" cy="0"/>
          <a:chOff x="0" y="0"/>
          <a:chExt cx="0" cy="0"/>
        </a:xfrm>
      </p:grpSpPr>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7_Title Slide">
  <p:cSld name="17_Title Slide">
    <p:spTree>
      <p:nvGrpSpPr>
        <p:cNvPr id="1" name="Shape 32"/>
        <p:cNvGrpSpPr/>
        <p:nvPr/>
      </p:nvGrpSpPr>
      <p:grpSpPr>
        <a:xfrm>
          <a:off x="0" y="0"/>
          <a:ext cx="0" cy="0"/>
          <a:chOff x="0" y="0"/>
          <a:chExt cx="0" cy="0"/>
        </a:xfrm>
      </p:grpSpPr>
      <p:sp>
        <p:nvSpPr>
          <p:cNvPr id="33" name="Google Shape;33;p45"/>
          <p:cNvSpPr>
            <a:spLocks noGrp="1"/>
          </p:cNvSpPr>
          <p:nvPr>
            <p:ph type="pic" idx="2"/>
          </p:nvPr>
        </p:nvSpPr>
        <p:spPr>
          <a:xfrm>
            <a:off x="0" y="0"/>
            <a:ext cx="12192000" cy="6858000"/>
          </a:xfrm>
          <a:prstGeom prst="rect">
            <a:avLst/>
          </a:prstGeom>
          <a:noFill/>
          <a:ln>
            <a:noFill/>
          </a:ln>
        </p:spPr>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8_Title Slide">
  <p:cSld name="18_Title Slide">
    <p:spTree>
      <p:nvGrpSpPr>
        <p:cNvPr id="1" name="Shape 34"/>
        <p:cNvGrpSpPr/>
        <p:nvPr/>
      </p:nvGrpSpPr>
      <p:grpSpPr>
        <a:xfrm>
          <a:off x="0" y="0"/>
          <a:ext cx="0" cy="0"/>
          <a:chOff x="0" y="0"/>
          <a:chExt cx="0" cy="0"/>
        </a:xfrm>
      </p:grpSpPr>
      <p:sp>
        <p:nvSpPr>
          <p:cNvPr id="35" name="Google Shape;35;p46"/>
          <p:cNvSpPr>
            <a:spLocks noGrp="1"/>
          </p:cNvSpPr>
          <p:nvPr>
            <p:ph type="pic" idx="2"/>
          </p:nvPr>
        </p:nvSpPr>
        <p:spPr>
          <a:xfrm>
            <a:off x="5371761" y="914401"/>
            <a:ext cx="5849257" cy="5029198"/>
          </a:xfrm>
          <a:prstGeom prst="rect">
            <a:avLst/>
          </a:prstGeom>
          <a:noFill/>
          <a:ln>
            <a:noFill/>
          </a:ln>
        </p:spPr>
      </p:sp>
    </p:spTree>
  </p:cSld>
  <p:clrMapOvr>
    <a:masterClrMapping/>
  </p:clrMapOvr>
  <p:transition spd="slow">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6"/>
        <p:cNvGrpSpPr/>
        <p:nvPr/>
      </p:nvGrpSpPr>
      <p:grpSpPr>
        <a:xfrm>
          <a:off x="0" y="0"/>
          <a:ext cx="0" cy="0"/>
          <a:chOff x="0" y="0"/>
          <a:chExt cx="0" cy="0"/>
        </a:xfrm>
      </p:grpSpPr>
      <p:sp>
        <p:nvSpPr>
          <p:cNvPr id="37" name="Google Shape;37;p47"/>
          <p:cNvSpPr>
            <a:spLocks noGrp="1"/>
          </p:cNvSpPr>
          <p:nvPr>
            <p:ph type="pic" idx="2"/>
          </p:nvPr>
        </p:nvSpPr>
        <p:spPr>
          <a:xfrm>
            <a:off x="4734232" y="-1"/>
            <a:ext cx="4100052" cy="6857999"/>
          </a:xfrm>
          <a:prstGeom prst="rect">
            <a:avLst/>
          </a:prstGeom>
          <a:noFill/>
          <a:ln>
            <a:noFill/>
          </a:ln>
        </p:spPr>
      </p:sp>
      <p:sp>
        <p:nvSpPr>
          <p:cNvPr id="38" name="Google Shape;38;p47"/>
          <p:cNvSpPr/>
          <p:nvPr/>
        </p:nvSpPr>
        <p:spPr>
          <a:xfrm>
            <a:off x="8834284" y="0"/>
            <a:ext cx="3357716"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Quattrocento Sans"/>
              <a:ea typeface="Quattrocento Sans"/>
              <a:cs typeface="Quattrocento Sans"/>
              <a:sym typeface="Quattrocento Sans"/>
            </a:endParaRPr>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3"/>
        <p:cNvGrpSpPr/>
        <p:nvPr/>
      </p:nvGrpSpPr>
      <p:grpSpPr>
        <a:xfrm>
          <a:off x="0" y="0"/>
          <a:ext cx="0" cy="0"/>
          <a:chOff x="0" y="0"/>
          <a:chExt cx="0" cy="0"/>
        </a:xfrm>
      </p:grpSpPr>
      <p:sp>
        <p:nvSpPr>
          <p:cNvPr id="14" name="Google Shape;14;p34"/>
          <p:cNvSpPr>
            <a:spLocks noGrp="1"/>
          </p:cNvSpPr>
          <p:nvPr>
            <p:ph type="pic" idx="2"/>
          </p:nvPr>
        </p:nvSpPr>
        <p:spPr>
          <a:xfrm>
            <a:off x="4064000" y="0"/>
            <a:ext cx="4064000" cy="6318250"/>
          </a:xfrm>
          <a:prstGeom prst="rect">
            <a:avLst/>
          </a:prstGeom>
          <a:noFill/>
          <a:ln>
            <a:noFill/>
          </a:ln>
        </p:spPr>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15"/>
        <p:cNvGrpSpPr/>
        <p:nvPr/>
      </p:nvGrpSpPr>
      <p:grpSpPr>
        <a:xfrm>
          <a:off x="0" y="0"/>
          <a:ext cx="0" cy="0"/>
          <a:chOff x="0" y="0"/>
          <a:chExt cx="0" cy="0"/>
        </a:xfrm>
      </p:grpSpPr>
      <p:sp>
        <p:nvSpPr>
          <p:cNvPr id="16" name="Google Shape;16;p35"/>
          <p:cNvSpPr>
            <a:spLocks noGrp="1"/>
          </p:cNvSpPr>
          <p:nvPr>
            <p:ph type="pic" idx="2"/>
          </p:nvPr>
        </p:nvSpPr>
        <p:spPr>
          <a:xfrm>
            <a:off x="0" y="1"/>
            <a:ext cx="12192000" cy="3497263"/>
          </a:xfrm>
          <a:prstGeom prst="rect">
            <a:avLst/>
          </a:prstGeom>
          <a:noFill/>
          <a:ln>
            <a:noFill/>
          </a:ln>
        </p:spPr>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17"/>
        <p:cNvGrpSpPr/>
        <p:nvPr/>
      </p:nvGrpSpPr>
      <p:grpSpPr>
        <a:xfrm>
          <a:off x="0" y="0"/>
          <a:ext cx="0" cy="0"/>
          <a:chOff x="0" y="0"/>
          <a:chExt cx="0" cy="0"/>
        </a:xfrm>
      </p:grpSpPr>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8"/>
        <p:cNvGrpSpPr/>
        <p:nvPr/>
      </p:nvGrpSpPr>
      <p:grpSpPr>
        <a:xfrm>
          <a:off x="0" y="0"/>
          <a:ext cx="0" cy="0"/>
          <a:chOff x="0" y="0"/>
          <a:chExt cx="0" cy="0"/>
        </a:xfrm>
      </p:grpSpPr>
      <p:sp>
        <p:nvSpPr>
          <p:cNvPr id="19" name="Google Shape;19;p37"/>
          <p:cNvSpPr>
            <a:spLocks noGrp="1"/>
          </p:cNvSpPr>
          <p:nvPr>
            <p:ph type="pic" idx="2"/>
          </p:nvPr>
        </p:nvSpPr>
        <p:spPr>
          <a:xfrm>
            <a:off x="685800" y="1123950"/>
            <a:ext cx="10820400" cy="4191000"/>
          </a:xfrm>
          <a:prstGeom prst="rect">
            <a:avLst/>
          </a:prstGeom>
          <a:noFill/>
          <a:ln>
            <a:noFill/>
          </a:ln>
        </p:spPr>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
        <p:cNvGrpSpPr/>
        <p:nvPr/>
      </p:nvGrpSpPr>
      <p:grpSpPr>
        <a:xfrm>
          <a:off x="0" y="0"/>
          <a:ext cx="0" cy="0"/>
          <a:chOff x="0" y="0"/>
          <a:chExt cx="0" cy="0"/>
        </a:xfrm>
      </p:grpSpPr>
      <p:sp>
        <p:nvSpPr>
          <p:cNvPr id="21" name="Google Shape;21;p38"/>
          <p:cNvSpPr>
            <a:spLocks noGrp="1"/>
          </p:cNvSpPr>
          <p:nvPr>
            <p:ph type="pic" idx="2"/>
          </p:nvPr>
        </p:nvSpPr>
        <p:spPr>
          <a:xfrm>
            <a:off x="0" y="2728913"/>
            <a:ext cx="3048000" cy="3598862"/>
          </a:xfrm>
          <a:prstGeom prst="rect">
            <a:avLst/>
          </a:prstGeom>
          <a:noFill/>
          <a:ln>
            <a:noFill/>
          </a:ln>
        </p:spPr>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2"/>
        <p:cNvGrpSpPr/>
        <p:nvPr/>
      </p:nvGrpSpPr>
      <p:grpSpPr>
        <a:xfrm>
          <a:off x="0" y="0"/>
          <a:ext cx="0" cy="0"/>
          <a:chOff x="0" y="0"/>
          <a:chExt cx="0" cy="0"/>
        </a:xfrm>
      </p:grpSpPr>
      <p:sp>
        <p:nvSpPr>
          <p:cNvPr id="23" name="Google Shape;23;p39"/>
          <p:cNvSpPr>
            <a:spLocks noGrp="1"/>
          </p:cNvSpPr>
          <p:nvPr>
            <p:ph type="pic" idx="2"/>
          </p:nvPr>
        </p:nvSpPr>
        <p:spPr>
          <a:xfrm>
            <a:off x="0" y="3034427"/>
            <a:ext cx="6096000" cy="3283824"/>
          </a:xfrm>
          <a:prstGeom prst="rect">
            <a:avLst/>
          </a:prstGeom>
          <a:noFill/>
          <a:ln>
            <a:noFill/>
          </a:ln>
        </p:spPr>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6_Title Slide">
  <p:cSld name="6_Title Slide">
    <p:spTree>
      <p:nvGrpSpPr>
        <p:cNvPr id="1" name="Shape 24"/>
        <p:cNvGrpSpPr/>
        <p:nvPr/>
      </p:nvGrpSpPr>
      <p:grpSpPr>
        <a:xfrm>
          <a:off x="0" y="0"/>
          <a:ext cx="0" cy="0"/>
          <a:chOff x="0" y="0"/>
          <a:chExt cx="0" cy="0"/>
        </a:xfrm>
      </p:grpSpPr>
      <p:sp>
        <p:nvSpPr>
          <p:cNvPr id="25" name="Google Shape;25;p40"/>
          <p:cNvSpPr>
            <a:spLocks noGrp="1"/>
          </p:cNvSpPr>
          <p:nvPr>
            <p:ph type="pic" idx="2"/>
          </p:nvPr>
        </p:nvSpPr>
        <p:spPr>
          <a:xfrm>
            <a:off x="0" y="0"/>
            <a:ext cx="12192000" cy="3448050"/>
          </a:xfrm>
          <a:prstGeom prst="rect">
            <a:avLst/>
          </a:prstGeom>
          <a:noFill/>
          <a:ln>
            <a:noFill/>
          </a:ln>
        </p:spPr>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6"/>
        <p:cNvGrpSpPr/>
        <p:nvPr/>
      </p:nvGrpSpPr>
      <p:grpSpPr>
        <a:xfrm>
          <a:off x="0" y="0"/>
          <a:ext cx="0" cy="0"/>
          <a:chOff x="0" y="0"/>
          <a:chExt cx="0" cy="0"/>
        </a:xfrm>
      </p:grpSpPr>
      <p:sp>
        <p:nvSpPr>
          <p:cNvPr id="27" name="Google Shape;27;p41"/>
          <p:cNvSpPr>
            <a:spLocks noGrp="1"/>
          </p:cNvSpPr>
          <p:nvPr>
            <p:ph type="pic" idx="2"/>
          </p:nvPr>
        </p:nvSpPr>
        <p:spPr>
          <a:xfrm>
            <a:off x="7403653" y="0"/>
            <a:ext cx="4788347" cy="6318250"/>
          </a:xfrm>
          <a:prstGeom prst="rect">
            <a:avLst/>
          </a:prstGeom>
          <a:noFill/>
          <a:ln>
            <a:noFill/>
          </a:ln>
        </p:spPr>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2"/>
          <p:cNvPicPr preferRelativeResize="0"/>
          <p:nvPr/>
        </p:nvPicPr>
        <p:blipFill rotWithShape="1">
          <a:blip r:embed="rId17">
            <a:alphaModFix/>
          </a:blip>
          <a:srcRect/>
          <a:stretch/>
        </p:blipFill>
        <p:spPr>
          <a:xfrm>
            <a:off x="422238" y="331836"/>
            <a:ext cx="921725" cy="347711"/>
          </a:xfrm>
          <a:prstGeom prst="rect">
            <a:avLst/>
          </a:prstGeom>
          <a:noFill/>
          <a:ln>
            <a:noFill/>
          </a:ln>
        </p:spPr>
      </p:pic>
      <p:sp>
        <p:nvSpPr>
          <p:cNvPr id="7" name="Google Shape;7;p32"/>
          <p:cNvSpPr/>
          <p:nvPr/>
        </p:nvSpPr>
        <p:spPr>
          <a:xfrm>
            <a:off x="0" y="6318250"/>
            <a:ext cx="6096000" cy="539750"/>
          </a:xfrm>
          <a:prstGeom prst="rect">
            <a:avLst/>
          </a:prstGeom>
          <a:solidFill>
            <a:srgbClr val="F8F8F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7F7F7F"/>
              </a:solidFill>
              <a:latin typeface="Quattrocento Sans"/>
              <a:ea typeface="Quattrocento Sans"/>
              <a:cs typeface="Quattrocento Sans"/>
              <a:sym typeface="Quattrocento Sans"/>
            </a:endParaRPr>
          </a:p>
        </p:txBody>
      </p:sp>
      <p:sp>
        <p:nvSpPr>
          <p:cNvPr id="8" name="Google Shape;8;p32"/>
          <p:cNvSpPr txBox="1"/>
          <p:nvPr/>
        </p:nvSpPr>
        <p:spPr>
          <a:xfrm>
            <a:off x="172499" y="6434237"/>
            <a:ext cx="463550" cy="307777"/>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fld id="{00000000-1234-1234-1234-123412341234}" type="slidenum">
              <a:rPr lang="en-US" sz="1400" b="0" i="0" u="none" strike="noStrike" cap="none">
                <a:solidFill>
                  <a:srgbClr val="A5A5A5"/>
                </a:solidFill>
                <a:latin typeface="Quattrocento Sans"/>
                <a:ea typeface="Quattrocento Sans"/>
                <a:cs typeface="Quattrocento Sans"/>
                <a:sym typeface="Quattrocento Sans"/>
              </a:rPr>
              <a:t>‹#›</a:t>
            </a:fld>
            <a:endParaRPr sz="4400" b="0" i="0" u="none" strike="noStrike" cap="none">
              <a:solidFill>
                <a:srgbClr val="A5A5A5"/>
              </a:solidFill>
              <a:latin typeface="Quattrocento Sans"/>
              <a:ea typeface="Quattrocento Sans"/>
              <a:cs typeface="Quattrocento Sans"/>
              <a:sym typeface="Quattrocento Sans"/>
            </a:endParaRPr>
          </a:p>
        </p:txBody>
      </p:sp>
      <p:cxnSp>
        <p:nvCxnSpPr>
          <p:cNvPr id="9" name="Google Shape;9;p32"/>
          <p:cNvCxnSpPr/>
          <p:nvPr/>
        </p:nvCxnSpPr>
        <p:spPr>
          <a:xfrm>
            <a:off x="775119" y="6442982"/>
            <a:ext cx="0" cy="290286"/>
          </a:xfrm>
          <a:prstGeom prst="straightConnector1">
            <a:avLst/>
          </a:prstGeom>
          <a:noFill/>
          <a:ln w="9525" cap="flat" cmpd="sng">
            <a:solidFill>
              <a:srgbClr val="D8D8D8">
                <a:alpha val="69803"/>
              </a:srgbClr>
            </a:solidFill>
            <a:prstDash val="solid"/>
            <a:miter lim="800000"/>
            <a:headEnd type="none" w="sm" len="sm"/>
            <a:tailEnd type="none" w="sm" len="sm"/>
          </a:ln>
        </p:spPr>
      </p:cxnSp>
      <p:pic>
        <p:nvPicPr>
          <p:cNvPr id="10" name="Google Shape;10;p32"/>
          <p:cNvPicPr preferRelativeResize="0"/>
          <p:nvPr/>
        </p:nvPicPr>
        <p:blipFill rotWithShape="1">
          <a:blip r:embed="rId18">
            <a:alphaModFix/>
          </a:blip>
          <a:srcRect/>
          <a:stretch/>
        </p:blipFill>
        <p:spPr>
          <a:xfrm>
            <a:off x="-1" y="-1"/>
            <a:ext cx="12192000" cy="68944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
        <p:cNvGrpSpPr/>
        <p:nvPr/>
      </p:nvGrpSpPr>
      <p:grpSpPr>
        <a:xfrm>
          <a:off x="0" y="0"/>
          <a:ext cx="0" cy="0"/>
          <a:chOff x="0" y="0"/>
          <a:chExt cx="0" cy="0"/>
        </a:xfrm>
      </p:grpSpPr>
      <p:grpSp>
        <p:nvGrpSpPr>
          <p:cNvPr id="43" name="Google Shape;43;p1"/>
          <p:cNvGrpSpPr/>
          <p:nvPr/>
        </p:nvGrpSpPr>
        <p:grpSpPr>
          <a:xfrm>
            <a:off x="236027" y="243425"/>
            <a:ext cx="11719946" cy="6371150"/>
            <a:chOff x="236027" y="243425"/>
            <a:chExt cx="11719946" cy="6371150"/>
          </a:xfrm>
        </p:grpSpPr>
        <p:sp>
          <p:nvSpPr>
            <p:cNvPr id="44" name="Google Shape;44;p1"/>
            <p:cNvSpPr/>
            <p:nvPr/>
          </p:nvSpPr>
          <p:spPr>
            <a:xfrm>
              <a:off x="236027"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5" name="Google Shape;45;p1"/>
            <p:cNvSpPr/>
            <p:nvPr/>
          </p:nvSpPr>
          <p:spPr>
            <a:xfrm rot="10800000">
              <a:off x="11052693"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6" name="Google Shape;46;p1"/>
            <p:cNvSpPr/>
            <p:nvPr/>
          </p:nvSpPr>
          <p:spPr>
            <a:xfrm flipH="1">
              <a:off x="11052693" y="24342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sp>
          <p:nvSpPr>
            <p:cNvPr id="47" name="Google Shape;47;p1"/>
            <p:cNvSpPr/>
            <p:nvPr/>
          </p:nvSpPr>
          <p:spPr>
            <a:xfrm rot="10800000" flipH="1">
              <a:off x="236027" y="5711295"/>
              <a:ext cx="903280" cy="903280"/>
            </a:xfrm>
            <a:prstGeom prst="halfFrame">
              <a:avLst>
                <a:gd name="adj1" fmla="val 20431"/>
                <a:gd name="adj2" fmla="val 21661"/>
              </a:avLst>
            </a:prstGeom>
            <a:solidFill>
              <a:schemeClr val="lt1">
                <a:alpha val="11764"/>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D8D8D8"/>
                </a:solidFill>
                <a:latin typeface="Quattrocento Sans"/>
                <a:ea typeface="Quattrocento Sans"/>
                <a:cs typeface="Quattrocento Sans"/>
                <a:sym typeface="Quattrocento Sans"/>
              </a:endParaRPr>
            </a:p>
          </p:txBody>
        </p:sp>
      </p:grpSp>
      <p:pic>
        <p:nvPicPr>
          <p:cNvPr id="48" name="Google Shape;48;p1"/>
          <p:cNvPicPr preferRelativeResize="0"/>
          <p:nvPr/>
        </p:nvPicPr>
        <p:blipFill>
          <a:blip r:embed="rId3"/>
          <a:srcRect/>
          <a:stretch/>
        </p:blipFill>
        <p:spPr>
          <a:xfrm>
            <a:off x="1426" y="15396"/>
            <a:ext cx="12318830" cy="6966177"/>
          </a:xfrm>
          <a:prstGeom prst="rect">
            <a:avLst/>
          </a:prstGeom>
          <a:noFill/>
          <a:ln>
            <a:noFill/>
          </a:ln>
        </p:spPr>
      </p:pic>
      <p:sp>
        <p:nvSpPr>
          <p:cNvPr id="49" name="Google Shape;49;p1"/>
          <p:cNvSpPr txBox="1"/>
          <p:nvPr/>
        </p:nvSpPr>
        <p:spPr>
          <a:xfrm>
            <a:off x="387354" y="5973138"/>
            <a:ext cx="4217985" cy="3795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i="0" u="none" strike="noStrike" cap="none" baseline="30000" dirty="0">
                <a:solidFill>
                  <a:schemeClr val="dk1"/>
                </a:solidFill>
                <a:latin typeface="Arial"/>
                <a:ea typeface="Arial"/>
                <a:cs typeface="Arial"/>
                <a:sym typeface="Arial"/>
              </a:rPr>
              <a:t>LESSON </a:t>
            </a:r>
            <a:r>
              <a:rPr lang="en-US" sz="2800" b="1" baseline="30000" dirty="0">
                <a:solidFill>
                  <a:schemeClr val="dk1"/>
                </a:solidFill>
              </a:rPr>
              <a:t>12</a:t>
            </a:r>
            <a:r>
              <a:rPr lang="en-US" sz="2800" b="1" i="0" u="none" strike="noStrike" cap="none" baseline="30000" dirty="0">
                <a:solidFill>
                  <a:schemeClr val="dk1"/>
                </a:solidFill>
                <a:latin typeface="Arial"/>
                <a:ea typeface="Arial"/>
                <a:cs typeface="Arial"/>
                <a:sym typeface="Arial"/>
              </a:rPr>
              <a:t>:  </a:t>
            </a:r>
            <a:r>
              <a:rPr lang="en-US" sz="2800" b="1" baseline="30000" dirty="0">
                <a:solidFill>
                  <a:schemeClr val="dk1"/>
                </a:solidFill>
              </a:rPr>
              <a:t>NOVEMBER 22</a:t>
            </a:r>
            <a:endParaRPr sz="2800" b="1" baseline="30000" dirty="0">
              <a:solidFill>
                <a:schemeClr val="dk1"/>
              </a:solidFill>
              <a:latin typeface="Arial"/>
              <a:ea typeface="Arial"/>
              <a:cs typeface="Arial"/>
              <a:sym typeface="Arial"/>
            </a:endParaRP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8" name="Google Shape;118;p14"/>
          <p:cNvPicPr preferRelativeResize="0"/>
          <p:nvPr/>
        </p:nvPicPr>
        <p:blipFill rotWithShape="1">
          <a:blip r:embed="rId3">
            <a:alphaModFix/>
          </a:blip>
          <a:srcRect/>
          <a:stretch/>
        </p:blipFill>
        <p:spPr>
          <a:xfrm>
            <a:off x="-2383" y="-20859"/>
            <a:ext cx="12228583" cy="6915143"/>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5"/>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24" name="Google Shape;124;p15"/>
          <p:cNvSpPr txBox="1"/>
          <p:nvPr/>
        </p:nvSpPr>
        <p:spPr>
          <a:xfrm>
            <a:off x="826572" y="712117"/>
            <a:ext cx="10595400" cy="5126823"/>
          </a:xfrm>
          <a:prstGeom prst="rect">
            <a:avLst/>
          </a:prstGeom>
          <a:noFill/>
          <a:ln>
            <a:noFill/>
          </a:ln>
        </p:spPr>
        <p:txBody>
          <a:bodyPr spcFirstLastPara="1" wrap="square" lIns="91425" tIns="45700" rIns="91425" bIns="45700" anchor="t" anchorCtr="0">
            <a:noAutofit/>
          </a:bodyPr>
          <a:lstStyle/>
          <a:p>
            <a:pPr algn="ctr"/>
            <a:r>
              <a:rPr lang="en-US" sz="3600" i="1" dirty="0">
                <a:effectLst/>
                <a:latin typeface="Arial" panose="020B0604020202020204" pitchFamily="34" charset="0"/>
              </a:rPr>
              <a:t>“…From everyone to whom much has been given, much will be required…” (Luke 12:48 (NRSV))</a:t>
            </a:r>
            <a:endParaRPr lang="en-US" sz="3600" dirty="0">
              <a:effectLst/>
              <a:latin typeface="Arial" panose="020B0604020202020204" pitchFamily="34" charset="0"/>
            </a:endParaRP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pic>
        <p:nvPicPr>
          <p:cNvPr id="130" name="Google Shape;130;p18" descr="LFS PP Slide Case Study.jpg"/>
          <p:cNvPicPr preferRelativeResize="0"/>
          <p:nvPr/>
        </p:nvPicPr>
        <p:blipFill rotWithShape="1">
          <a:blip r:embed="rId3">
            <a:alphaModFix/>
          </a:blip>
          <a:srcRect/>
          <a:stretch/>
        </p:blipFill>
        <p:spPr>
          <a:xfrm>
            <a:off x="-35864" y="0"/>
            <a:ext cx="12227864" cy="691473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701524" y="3531810"/>
            <a:ext cx="2491500" cy="769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4400">
              <a:solidFill>
                <a:schemeClr val="dk1"/>
              </a:solidFill>
              <a:latin typeface="Quattrocento Sans"/>
              <a:ea typeface="Quattrocento Sans"/>
              <a:cs typeface="Quattrocento Sans"/>
              <a:sym typeface="Quattrocento Sans"/>
            </a:endParaRPr>
          </a:p>
        </p:txBody>
      </p:sp>
      <p:sp>
        <p:nvSpPr>
          <p:cNvPr id="2" name="TextBox 1"/>
          <p:cNvSpPr txBox="1"/>
          <p:nvPr/>
        </p:nvSpPr>
        <p:spPr>
          <a:xfrm>
            <a:off x="1042333" y="1006458"/>
            <a:ext cx="10171731" cy="2677656"/>
          </a:xfrm>
          <a:prstGeom prst="rect">
            <a:avLst/>
          </a:prstGeom>
          <a:noFill/>
        </p:spPr>
        <p:txBody>
          <a:bodyPr wrap="square" rtlCol="0">
            <a:spAutoFit/>
          </a:bodyPr>
          <a:lstStyle/>
          <a:p>
            <a:pPr algn="just"/>
            <a:r>
              <a:rPr lang="en-US" sz="2800" dirty="0">
                <a:solidFill>
                  <a:srgbClr val="222222"/>
                </a:solidFill>
                <a:effectLst/>
                <a:latin typeface="Arial" panose="020B0604020202020204" pitchFamily="34" charset="0"/>
              </a:rPr>
              <a:t>There are several theories in psychology that suggest that the birth order of children determines the family dynamics and interactions which in turn will also impact the personality traits, life perspectives, and other factors in a child’s life. This hypothesis is called “Birth Order Theory” and was introduced by Alfred Adler in the early 20th century.</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3" name="Google Shape;141;p24" descr="LFS PP Slide Life Application.jpg">
            <a:extLst>
              <a:ext uri="{FF2B5EF4-FFF2-40B4-BE49-F238E27FC236}">
                <a16:creationId xmlns:a16="http://schemas.microsoft.com/office/drawing/2014/main" id="{375B2FE4-AB01-CB47-8ED5-030DFF1A369B}"/>
              </a:ext>
            </a:extLst>
          </p:cNvPr>
          <p:cNvPicPr preferRelativeResize="0"/>
          <p:nvPr/>
        </p:nvPicPr>
        <p:blipFill rotWithShape="1">
          <a:blip r:embed="rId3">
            <a:alphaModFix/>
          </a:blip>
          <a:srcRect/>
          <a:stretch/>
        </p:blipFill>
        <p:spPr>
          <a:xfrm>
            <a:off x="-1" y="-12267"/>
            <a:ext cx="12192001" cy="6894457"/>
          </a:xfrm>
          <a:prstGeom prst="rect">
            <a:avLst/>
          </a:prstGeom>
          <a:noFill/>
          <a:ln>
            <a:noFill/>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02237" y="1198176"/>
            <a:ext cx="10183712" cy="2246769"/>
          </a:xfrm>
          <a:prstGeom prst="rect">
            <a:avLst/>
          </a:prstGeom>
          <a:noFill/>
        </p:spPr>
        <p:txBody>
          <a:bodyPr wrap="square" rtlCol="0">
            <a:spAutoFit/>
          </a:bodyPr>
          <a:lstStyle/>
          <a:p>
            <a:pPr algn="just"/>
            <a:r>
              <a:rPr lang="en-US" sz="2800" dirty="0">
                <a:effectLst/>
                <a:latin typeface="Arial" panose="020B0604020202020204" pitchFamily="34" charset="0"/>
              </a:rPr>
              <a:t>The story of David can be an inspiration to anyone who has faith in God. David was not perceived as a potential ruler of Israel by his family or the community. Yet his love for the Lord and dedication to his humble responsibility as a shepherd elevated him to the noble and critical role as king. </a:t>
            </a:r>
          </a:p>
        </p:txBody>
      </p:sp>
    </p:spTree>
    <p:extLst>
      <p:ext uri="{BB962C8B-B14F-4D97-AF65-F5344CB8AC3E}">
        <p14:creationId xmlns:p14="http://schemas.microsoft.com/office/powerpoint/2010/main" val="2509352106"/>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7" descr="LFS PP Slide Questions.jpg"/>
          <p:cNvPicPr preferRelativeResize="0"/>
          <p:nvPr/>
        </p:nvPicPr>
        <p:blipFill rotWithShape="1">
          <a:blip r:embed="rId3">
            <a:alphaModFix/>
          </a:blip>
          <a:srcRect/>
          <a:stretch/>
        </p:blipFill>
        <p:spPr>
          <a:xfrm>
            <a:off x="3087" y="3726"/>
            <a:ext cx="12176818" cy="6885871"/>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p:nvPr/>
        </p:nvSpPr>
        <p:spPr>
          <a:xfrm>
            <a:off x="798286" y="1024725"/>
            <a:ext cx="10559143" cy="954067"/>
          </a:xfrm>
          <a:prstGeom prst="rect">
            <a:avLst/>
          </a:prstGeom>
          <a:noFill/>
          <a:ln>
            <a:noFill/>
          </a:ln>
        </p:spPr>
        <p:txBody>
          <a:bodyPr spcFirstLastPara="1" wrap="square" lIns="91425" tIns="45700" rIns="91425" bIns="45700" anchor="t" anchorCtr="0">
            <a:spAutoFit/>
          </a:bodyPr>
          <a:lstStyle/>
          <a:p>
            <a:pPr marL="404813" indent="-404813" algn="just"/>
            <a:r>
              <a:rPr lang="en-US" sz="2800" dirty="0">
                <a:effectLst/>
                <a:latin typeface="Arial" panose="020B0604020202020204" pitchFamily="34" charset="0"/>
              </a:rPr>
              <a:t>1.	Discuss ways to recognize and honor people in your church who often go unnoticed and forgotten.</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51;p28">
            <a:extLst>
              <a:ext uri="{FF2B5EF4-FFF2-40B4-BE49-F238E27FC236}">
                <a16:creationId xmlns:a16="http://schemas.microsoft.com/office/drawing/2014/main" id="{C8F49E4F-CA7F-104B-BF21-1695F5E037D5}"/>
              </a:ext>
            </a:extLst>
          </p:cNvPr>
          <p:cNvSpPr txBox="1"/>
          <p:nvPr/>
        </p:nvSpPr>
        <p:spPr>
          <a:xfrm>
            <a:off x="798286" y="1061301"/>
            <a:ext cx="10559143" cy="1384954"/>
          </a:xfrm>
          <a:prstGeom prst="rect">
            <a:avLst/>
          </a:prstGeom>
          <a:noFill/>
          <a:ln>
            <a:noFill/>
          </a:ln>
        </p:spPr>
        <p:txBody>
          <a:bodyPr spcFirstLastPara="1" wrap="square" lIns="91425" tIns="45700" rIns="91425" bIns="45700" anchor="t" anchorCtr="0">
            <a:spAutoFit/>
          </a:bodyPr>
          <a:lstStyle/>
          <a:p>
            <a:pPr marL="404813" indent="-404813" algn="just"/>
            <a:r>
              <a:rPr lang="en-US" sz="2800" dirty="0">
                <a:effectLst/>
                <a:latin typeface="Arial" panose="020B0604020202020204" pitchFamily="34" charset="0"/>
              </a:rPr>
              <a:t>2.	How can the AME Church provide platforms to highlight and celebrate the ministries of smaller or less noticeable churches in the connection?</a:t>
            </a:r>
          </a:p>
        </p:txBody>
      </p:sp>
    </p:spTree>
    <p:extLst>
      <p:ext uri="{BB962C8B-B14F-4D97-AF65-F5344CB8AC3E}">
        <p14:creationId xmlns:p14="http://schemas.microsoft.com/office/powerpoint/2010/main" val="846965347"/>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303901-B7DB-2634-315F-0D721C53781B}"/>
              </a:ext>
            </a:extLst>
          </p:cNvPr>
          <p:cNvSpPr txBox="1"/>
          <p:nvPr/>
        </p:nvSpPr>
        <p:spPr>
          <a:xfrm>
            <a:off x="892629" y="881743"/>
            <a:ext cx="10363200" cy="1815882"/>
          </a:xfrm>
          <a:prstGeom prst="rect">
            <a:avLst/>
          </a:prstGeom>
          <a:noFill/>
        </p:spPr>
        <p:txBody>
          <a:bodyPr wrap="square">
            <a:spAutoFit/>
          </a:bodyPr>
          <a:lstStyle/>
          <a:p>
            <a:pPr marL="404813" indent="-404813" algn="just"/>
            <a:r>
              <a:rPr lang="en-US" sz="2800" dirty="0">
                <a:effectLst/>
                <a:latin typeface="Arial" panose="020B0604020202020204" pitchFamily="34" charset="0"/>
              </a:rPr>
              <a:t>3.	How can the church celebrate the gifts of younger people and recognize their potential to build the kingdom of God? Discuss opportunities through your church’s Young People’s Department (YPD) and your church’s Youth Ministry.</a:t>
            </a:r>
          </a:p>
        </p:txBody>
      </p:sp>
    </p:spTree>
    <p:extLst>
      <p:ext uri="{BB962C8B-B14F-4D97-AF65-F5344CB8AC3E}">
        <p14:creationId xmlns:p14="http://schemas.microsoft.com/office/powerpoint/2010/main" val="3438845808"/>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2"/>
          <p:cNvSpPr txBox="1"/>
          <p:nvPr/>
        </p:nvSpPr>
        <p:spPr>
          <a:xfrm>
            <a:off x="1016000" y="556381"/>
            <a:ext cx="184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Quattrocento Sans"/>
              <a:ea typeface="Quattrocento Sans"/>
              <a:cs typeface="Quattrocento Sans"/>
              <a:sym typeface="Quattrocento Sans"/>
            </a:endParaRPr>
          </a:p>
        </p:txBody>
      </p:sp>
      <p:sp>
        <p:nvSpPr>
          <p:cNvPr id="55" name="Google Shape;55;p2"/>
          <p:cNvSpPr txBox="1"/>
          <p:nvPr/>
        </p:nvSpPr>
        <p:spPr>
          <a:xfrm>
            <a:off x="683409" y="741047"/>
            <a:ext cx="10825200" cy="3354724"/>
          </a:xfrm>
          <a:prstGeom prst="rect">
            <a:avLst/>
          </a:prstGeom>
          <a:noFill/>
          <a:ln>
            <a:noFill/>
          </a:ln>
        </p:spPr>
        <p:txBody>
          <a:bodyPr spcFirstLastPara="1" wrap="square" lIns="91425" tIns="45700" rIns="91425" bIns="45700" anchor="t" anchorCtr="0">
            <a:spAutoFit/>
          </a:bodyPr>
          <a:lstStyle/>
          <a:p>
            <a:pPr algn="ctr"/>
            <a:r>
              <a:rPr lang="en-US" sz="6000" b="1" dirty="0">
                <a:effectLst/>
                <a:latin typeface="Arial" panose="020B0604020202020204" pitchFamily="34" charset="0"/>
              </a:rPr>
              <a:t>Samuel, a King Maker</a:t>
            </a:r>
            <a:endParaRPr lang="en-US" sz="6000" dirty="0">
              <a:effectLst/>
              <a:latin typeface="Arial" panose="020B0604020202020204" pitchFamily="34" charset="0"/>
            </a:endParaRPr>
          </a:p>
          <a:p>
            <a:endParaRPr lang="en-US" sz="1200" b="1" spc="-150" dirty="0">
              <a:solidFill>
                <a:schemeClr val="dk2"/>
              </a:solidFill>
              <a:latin typeface="AajaxSurrealFreak" pitchFamily="2" charset="0"/>
              <a:ea typeface="Quattrocento Sans"/>
              <a:cs typeface="Quattrocento Sans"/>
              <a:sym typeface="Quattrocento Sans"/>
            </a:endParaRPr>
          </a:p>
          <a:p>
            <a:r>
              <a:rPr lang="en-US" sz="2800" b="1" spc="-150" dirty="0">
                <a:solidFill>
                  <a:schemeClr val="dk2"/>
                </a:solidFill>
                <a:latin typeface="+mn-lt"/>
                <a:ea typeface="Quattrocento Sans"/>
                <a:cs typeface="Quattrocento Sans"/>
                <a:sym typeface="Quattrocento Sans"/>
              </a:rPr>
              <a:t>Focus Scripture: </a:t>
            </a:r>
            <a:r>
              <a:rPr lang="en-US" sz="2800" dirty="0">
                <a:effectLst/>
                <a:latin typeface="Arial" panose="020B0604020202020204" pitchFamily="34" charset="0"/>
              </a:rPr>
              <a:t>1 Samuel 16:4-13</a:t>
            </a:r>
          </a:p>
          <a:p>
            <a:endParaRPr lang="en-US" sz="2800" dirty="0">
              <a:effectLst/>
              <a:latin typeface="Arial" panose="020B0604020202020204" pitchFamily="34" charset="0"/>
            </a:endParaRPr>
          </a:p>
          <a:p>
            <a:pPr algn="ctr"/>
            <a:r>
              <a:rPr lang="en-US" sz="2800" b="1" i="1" dirty="0">
                <a:effectLst/>
                <a:latin typeface="Arial" panose="020B0604020202020204" pitchFamily="34" charset="0"/>
              </a:rPr>
              <a:t>Key Verse:</a:t>
            </a:r>
            <a:r>
              <a:rPr lang="en-US" sz="2800" dirty="0">
                <a:effectLst/>
                <a:latin typeface="Arial" panose="020B0604020202020204" pitchFamily="34" charset="0"/>
              </a:rPr>
              <a:t> (Jesse) sent and brought (David) in. Now he was ruddy and had beautiful eyes and was handsome. The Lord said, “Rise and anoint him, for this is the one.” 1 Samuel 16:12</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30"/>
          <p:cNvPicPr preferRelativeResize="0"/>
          <p:nvPr/>
        </p:nvPicPr>
        <p:blipFill rotWithShape="1">
          <a:blip r:embed="rId3">
            <a:alphaModFix/>
          </a:blip>
          <a:srcRect/>
          <a:stretch/>
        </p:blipFill>
        <p:spPr>
          <a:xfrm>
            <a:off x="0" y="-22616"/>
            <a:ext cx="12231690" cy="6916901"/>
          </a:xfrm>
          <a:prstGeom prst="rect">
            <a:avLst/>
          </a:prstGeom>
          <a:noFill/>
          <a:ln>
            <a:noFill/>
          </a:ln>
        </p:spPr>
      </p:pic>
    </p:spTree>
    <p:extLst>
      <p:ext uri="{BB962C8B-B14F-4D97-AF65-F5344CB8AC3E}">
        <p14:creationId xmlns:p14="http://schemas.microsoft.com/office/powerpoint/2010/main" val="403798690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31"/>
          <p:cNvSpPr/>
          <p:nvPr/>
        </p:nvSpPr>
        <p:spPr>
          <a:xfrm>
            <a:off x="5952000" y="1708725"/>
            <a:ext cx="288000" cy="62627"/>
          </a:xfrm>
          <a:prstGeom prst="roundRect">
            <a:avLst>
              <a:gd name="adj" fmla="val 9388"/>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167" name="Google Shape;167;p31"/>
          <p:cNvSpPr txBox="1"/>
          <p:nvPr/>
        </p:nvSpPr>
        <p:spPr>
          <a:xfrm>
            <a:off x="820625" y="618940"/>
            <a:ext cx="10559143" cy="5293716"/>
          </a:xfrm>
          <a:prstGeom prst="rect">
            <a:avLst/>
          </a:prstGeom>
          <a:noFill/>
          <a:ln>
            <a:noFill/>
          </a:ln>
        </p:spPr>
        <p:txBody>
          <a:bodyPr spcFirstLastPara="1" wrap="square" lIns="91425" tIns="45700" rIns="91425" bIns="45700" anchor="t" anchorCtr="0">
            <a:spAutoFit/>
          </a:bodyPr>
          <a:lstStyle/>
          <a:p>
            <a:r>
              <a:rPr lang="en-US" sz="2600" b="1" dirty="0">
                <a:effectLst/>
                <a:latin typeface="Arial" panose="020B0604020202020204" pitchFamily="34" charset="0"/>
              </a:rPr>
              <a:t>Closing Hymn: </a:t>
            </a:r>
            <a:r>
              <a:rPr lang="en-US" sz="2600" i="1" dirty="0">
                <a:effectLst/>
                <a:latin typeface="Arial" panose="020B0604020202020204" pitchFamily="34" charset="0"/>
              </a:rPr>
              <a:t>African American Heritage Hymnal</a:t>
            </a:r>
            <a:r>
              <a:rPr lang="en-US" sz="2600" dirty="0">
                <a:effectLst/>
                <a:latin typeface="Arial" panose="020B0604020202020204" pitchFamily="34" charset="0"/>
              </a:rPr>
              <a:t> #318, “Anointing”</a:t>
            </a:r>
          </a:p>
          <a:p>
            <a:r>
              <a:rPr lang="en-US" sz="2600" dirty="0">
                <a:effectLst/>
                <a:latin typeface="Arial" panose="020B0604020202020204" pitchFamily="34" charset="0"/>
              </a:rPr>
              <a:t> </a:t>
            </a:r>
          </a:p>
          <a:p>
            <a:pPr algn="just"/>
            <a:r>
              <a:rPr lang="en-US" sz="2600" b="1" dirty="0">
                <a:effectLst/>
                <a:latin typeface="Arial" panose="020B0604020202020204" pitchFamily="34" charset="0"/>
              </a:rPr>
              <a:t>Closing Prayer: </a:t>
            </a:r>
            <a:r>
              <a:rPr lang="en-US" sz="2600" dirty="0">
                <a:effectLst/>
                <a:latin typeface="Arial" panose="020B0604020202020204" pitchFamily="34" charset="0"/>
              </a:rPr>
              <a:t>Heavenly Father, we are truly grateful for your abounding grace and your fresh new mercy that met us in the dawning of this day. We extol you, dear Lord, for being God and displaying your sovereign wisdom that establishes the pathway of your divine plan. We pray that we are not led simply by human thoughts and desires, earthly judgment and assessments, but rather through contemplative, reflective, and diligent prayer, seeking to rest in your heart of forgiveness and Spirit of love. May your Holy Spirit speak to our hearts that we may be receptive to your call in our lives and excited for the positions you assign to others. May the church be an example of unity for the world to see in us. In Jesus’ name we pray. Amen. </a:t>
            </a:r>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3"/>
          <p:cNvSpPr txBox="1"/>
          <p:nvPr/>
        </p:nvSpPr>
        <p:spPr>
          <a:xfrm>
            <a:off x="981445" y="1189584"/>
            <a:ext cx="10220400" cy="5170606"/>
          </a:xfrm>
          <a:prstGeom prst="rect">
            <a:avLst/>
          </a:prstGeom>
          <a:noFill/>
          <a:ln>
            <a:noFill/>
          </a:ln>
        </p:spPr>
        <p:txBody>
          <a:bodyPr spcFirstLastPara="1" wrap="square" lIns="91425" tIns="45700" rIns="91425" bIns="45700" anchor="t" anchorCtr="0">
            <a:spAutoFit/>
          </a:bodyPr>
          <a:lstStyle/>
          <a:p>
            <a:pPr marL="458788" indent="-458788" algn="just"/>
            <a:r>
              <a:rPr lang="en-US" sz="2200" dirty="0">
                <a:solidFill>
                  <a:schemeClr val="bg2"/>
                </a:solidFill>
                <a:effectLst/>
                <a:latin typeface="Arial" panose="020B0604020202020204" pitchFamily="34" charset="0"/>
              </a:rPr>
              <a:t>4 	Samuel did what the Lord commanded and came to Bethlehem. The elders of the city came to meet him trembling and said, “Do you come peaceably?”</a:t>
            </a:r>
          </a:p>
          <a:p>
            <a:pPr marL="458788" indent="-458788" algn="just"/>
            <a:r>
              <a:rPr lang="en-US" sz="2200" dirty="0">
                <a:solidFill>
                  <a:schemeClr val="bg2"/>
                </a:solidFill>
                <a:effectLst/>
                <a:latin typeface="Arial" panose="020B0604020202020204" pitchFamily="34" charset="0"/>
              </a:rPr>
              <a:t>5 	He said, “Peaceably. I have come to sacrifice to the Lord; sanctify yourselves and come with me to the sacrifice.” And he sanctified Jesse and his sons and invited them to the sacrifice.</a:t>
            </a:r>
          </a:p>
          <a:p>
            <a:pPr marL="458788" indent="-458788" algn="just"/>
            <a:r>
              <a:rPr lang="en-US" sz="2200" dirty="0">
                <a:solidFill>
                  <a:schemeClr val="bg2"/>
                </a:solidFill>
                <a:effectLst/>
                <a:latin typeface="Arial" panose="020B0604020202020204" pitchFamily="34" charset="0"/>
              </a:rPr>
              <a:t>6 	When they came, he looked on Eliab and thought, “Surely his anointed is now before the Lord.”</a:t>
            </a:r>
          </a:p>
          <a:p>
            <a:pPr marL="458788" indent="-458788" algn="just"/>
            <a:r>
              <a:rPr lang="en-US" sz="2200" dirty="0">
                <a:solidFill>
                  <a:schemeClr val="bg2"/>
                </a:solidFill>
                <a:effectLst/>
                <a:latin typeface="Arial" panose="020B0604020202020204" pitchFamily="34" charset="0"/>
              </a:rPr>
              <a:t>7 	But the Lord said to Samuel, “Do not look on his appearance or on the height of his stature, because I have rejected him, for the Lord does not see as mortals see; they look on the outward appearance, but the Lord looks on the heart.”</a:t>
            </a:r>
          </a:p>
          <a:p>
            <a:pPr marL="458788" indent="-458788" algn="just"/>
            <a:r>
              <a:rPr lang="en-US" sz="2200" dirty="0">
                <a:solidFill>
                  <a:schemeClr val="bg2"/>
                </a:solidFill>
                <a:effectLst/>
                <a:latin typeface="Arial" panose="020B0604020202020204" pitchFamily="34" charset="0"/>
              </a:rPr>
              <a:t>8	Then Jesse called </a:t>
            </a:r>
            <a:r>
              <a:rPr lang="en-US" sz="2200" dirty="0" err="1">
                <a:solidFill>
                  <a:schemeClr val="bg2"/>
                </a:solidFill>
                <a:effectLst/>
                <a:latin typeface="Arial" panose="020B0604020202020204" pitchFamily="34" charset="0"/>
              </a:rPr>
              <a:t>Abinadab</a:t>
            </a:r>
            <a:r>
              <a:rPr lang="en-US" sz="2200" dirty="0">
                <a:solidFill>
                  <a:schemeClr val="bg2"/>
                </a:solidFill>
                <a:effectLst/>
                <a:latin typeface="Arial" panose="020B0604020202020204" pitchFamily="34" charset="0"/>
              </a:rPr>
              <a:t> and made him pass before Samuel. He said, “Neither has the Lord chosen this one.”</a:t>
            </a:r>
          </a:p>
          <a:p>
            <a:pPr marL="458788" indent="-458788" algn="just"/>
            <a:r>
              <a:rPr lang="en-US" sz="2200" dirty="0">
                <a:solidFill>
                  <a:schemeClr val="bg2"/>
                </a:solidFill>
                <a:effectLst/>
                <a:latin typeface="Arial" panose="020B0604020202020204" pitchFamily="34" charset="0"/>
              </a:rPr>
              <a:t>9	Then Jesse made Shammah pass by. And he said, “Neither has the Lord chosen this one.”</a:t>
            </a:r>
          </a:p>
        </p:txBody>
      </p:sp>
      <p:sp>
        <p:nvSpPr>
          <p:cNvPr id="61" name="Google Shape;61;p3"/>
          <p:cNvSpPr txBox="1"/>
          <p:nvPr/>
        </p:nvSpPr>
        <p:spPr>
          <a:xfrm>
            <a:off x="654906" y="628969"/>
            <a:ext cx="10873479" cy="646290"/>
          </a:xfrm>
          <a:prstGeom prst="rect">
            <a:avLst/>
          </a:prstGeom>
          <a:noFill/>
          <a:ln>
            <a:noFill/>
          </a:ln>
        </p:spPr>
        <p:txBody>
          <a:bodyPr spcFirstLastPara="1" wrap="square" lIns="91425" tIns="45700" rIns="91425" bIns="45700" anchor="t" anchorCtr="0">
            <a:spAutoFit/>
          </a:bodyPr>
          <a:lstStyle/>
          <a:p>
            <a:pPr algn="ctr"/>
            <a:r>
              <a:rPr lang="en-US" sz="3600" b="1" dirty="0">
                <a:solidFill>
                  <a:schemeClr val="bg2"/>
                </a:solidFill>
                <a:effectLst/>
                <a:latin typeface="Arial" panose="020B0604020202020204" pitchFamily="34" charset="0"/>
              </a:rPr>
              <a:t>1 Samuel 16:4-13 (NRSV UE)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0;p3"/>
          <p:cNvSpPr txBox="1"/>
          <p:nvPr/>
        </p:nvSpPr>
        <p:spPr>
          <a:xfrm>
            <a:off x="981445" y="688582"/>
            <a:ext cx="10220400" cy="3477835"/>
          </a:xfrm>
          <a:prstGeom prst="rect">
            <a:avLst/>
          </a:prstGeom>
          <a:noFill/>
          <a:ln>
            <a:noFill/>
          </a:ln>
        </p:spPr>
        <p:txBody>
          <a:bodyPr spcFirstLastPara="1" wrap="square" lIns="91425" tIns="45700" rIns="91425" bIns="45700" anchor="t" anchorCtr="0">
            <a:spAutoFit/>
          </a:bodyPr>
          <a:lstStyle/>
          <a:p>
            <a:pPr marL="458788" indent="-458788" algn="just"/>
            <a:r>
              <a:rPr lang="en-US" sz="2200" dirty="0">
                <a:solidFill>
                  <a:schemeClr val="bg2"/>
                </a:solidFill>
                <a:effectLst/>
                <a:latin typeface="Arial" panose="020B0604020202020204" pitchFamily="34" charset="0"/>
              </a:rPr>
              <a:t>10	Jesse made seven of his sons pass before Samuel, and Samuel said to Jesse, “The Lord has not chosen any of these.”</a:t>
            </a:r>
          </a:p>
          <a:p>
            <a:pPr marL="458788" indent="-458788" algn="just"/>
            <a:r>
              <a:rPr lang="en-US" sz="2200" dirty="0">
                <a:solidFill>
                  <a:schemeClr val="bg2"/>
                </a:solidFill>
                <a:effectLst/>
                <a:latin typeface="Arial" panose="020B0604020202020204" pitchFamily="34" charset="0"/>
              </a:rPr>
              <a:t>11	Samuel said to Jesse, “Are all your sons here?” And he said, “There remains yet the youngest, but he is keeping the sheep.” And Samuel said to Jesse, “Send and bring him, for we will not sit down until he comes here.”</a:t>
            </a:r>
          </a:p>
          <a:p>
            <a:pPr marL="458788" indent="-458788" algn="just"/>
            <a:r>
              <a:rPr lang="en-US" sz="2200" dirty="0">
                <a:solidFill>
                  <a:schemeClr val="bg2"/>
                </a:solidFill>
                <a:effectLst/>
                <a:latin typeface="Arial" panose="020B0604020202020204" pitchFamily="34" charset="0"/>
              </a:rPr>
              <a:t>12	He sent and brought him in. Now he was ruddy and had beautiful eyes and was handsome. The Lord said, “Rise and anoint him, for this is the one.”</a:t>
            </a:r>
          </a:p>
          <a:p>
            <a:pPr marL="458788" indent="-458788" algn="just"/>
            <a:r>
              <a:rPr lang="en-US" sz="2200" dirty="0">
                <a:solidFill>
                  <a:schemeClr val="bg2"/>
                </a:solidFill>
                <a:effectLst/>
                <a:latin typeface="Arial" panose="020B0604020202020204" pitchFamily="34" charset="0"/>
              </a:rPr>
              <a:t>13	Then Samuel took the horn of oil and anointed him in the presence of his brothers, and the spirit of the Lord came mightily upon David from that day forward. Samuel then set out and went to Ramah.</a:t>
            </a:r>
          </a:p>
        </p:txBody>
      </p:sp>
    </p:spTree>
    <p:extLst>
      <p:ext uri="{BB962C8B-B14F-4D97-AF65-F5344CB8AC3E}">
        <p14:creationId xmlns:p14="http://schemas.microsoft.com/office/powerpoint/2010/main" val="722783417"/>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6"/>
          <p:cNvSpPr txBox="1"/>
          <p:nvPr/>
        </p:nvSpPr>
        <p:spPr>
          <a:xfrm>
            <a:off x="4140975" y="3587128"/>
            <a:ext cx="138016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chemeClr val="lt1"/>
                </a:solidFill>
                <a:latin typeface="Quattrocento Sans"/>
                <a:ea typeface="Quattrocento Sans"/>
                <a:cs typeface="Quattrocento Sans"/>
                <a:sym typeface="Quattrocento Sans"/>
              </a:rPr>
              <a:t>Your title here</a:t>
            </a:r>
            <a:endParaRPr/>
          </a:p>
        </p:txBody>
      </p:sp>
      <p:sp>
        <p:nvSpPr>
          <p:cNvPr id="77" name="Google Shape;77;p6"/>
          <p:cNvSpPr txBox="1"/>
          <p:nvPr/>
        </p:nvSpPr>
        <p:spPr>
          <a:xfrm>
            <a:off x="816437" y="780429"/>
            <a:ext cx="10613282" cy="55091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400" b="1" dirty="0">
                <a:solidFill>
                  <a:schemeClr val="dk2"/>
                </a:solidFill>
                <a:latin typeface="+mj-lt"/>
                <a:ea typeface="Quattrocento Sans"/>
                <a:cs typeface="Quattrocento Sans"/>
                <a:sym typeface="Quattrocento Sans"/>
              </a:rPr>
              <a:t>Key Terms</a:t>
            </a:r>
          </a:p>
          <a:p>
            <a:pPr marL="457200" indent="-457200" algn="just">
              <a:buFont typeface="Arial" panose="020B0604020202020204" pitchFamily="34" charset="0"/>
              <a:buChar char="•"/>
            </a:pPr>
            <a:r>
              <a:rPr lang="en-US" sz="2800" b="1" dirty="0">
                <a:effectLst/>
                <a:latin typeface="Arial" panose="020B0604020202020204" pitchFamily="34" charset="0"/>
              </a:rPr>
              <a:t>Anoint</a:t>
            </a:r>
            <a:r>
              <a:rPr lang="en-US" sz="2800" dirty="0">
                <a:effectLst/>
                <a:latin typeface="Arial" panose="020B0604020202020204" pitchFamily="34" charset="0"/>
              </a:rPr>
              <a:t> – To rub or pour sacred oil on a person; a ceremonial act to distinguish an individual for a divine assignment, calling, and purpose. </a:t>
            </a:r>
          </a:p>
          <a:p>
            <a:pPr marL="457200" indent="-457200" algn="just">
              <a:buFont typeface="Arial" panose="020B0604020202020204" pitchFamily="34" charset="0"/>
              <a:buChar char="•"/>
            </a:pPr>
            <a:r>
              <a:rPr lang="en-US" sz="2800" b="1" dirty="0" err="1">
                <a:effectLst/>
                <a:latin typeface="Arial" panose="020B0604020202020204" pitchFamily="34" charset="0"/>
              </a:rPr>
              <a:t>Abinidab</a:t>
            </a:r>
            <a:r>
              <a:rPr lang="en-US" sz="2800" dirty="0">
                <a:effectLst/>
                <a:latin typeface="Arial" panose="020B0604020202020204" pitchFamily="34" charset="0"/>
              </a:rPr>
              <a:t> – From (1) the noun, </a:t>
            </a:r>
            <a:r>
              <a:rPr lang="en-US" sz="2800" i="1" dirty="0">
                <a:effectLst/>
                <a:latin typeface="Arial" panose="020B0604020202020204" pitchFamily="34" charset="0"/>
              </a:rPr>
              <a:t>father</a:t>
            </a:r>
            <a:r>
              <a:rPr lang="en-US" sz="2800" dirty="0">
                <a:effectLst/>
                <a:latin typeface="Arial" panose="020B0604020202020204" pitchFamily="34" charset="0"/>
              </a:rPr>
              <a:t> in a social context rather than biological, and (2) the verb which means </a:t>
            </a:r>
            <a:r>
              <a:rPr lang="en-US" sz="2800" i="1" dirty="0">
                <a:effectLst/>
                <a:latin typeface="Arial" panose="020B0604020202020204" pitchFamily="34" charset="0"/>
              </a:rPr>
              <a:t>to give</a:t>
            </a:r>
            <a:r>
              <a:rPr lang="en-US" sz="2800" dirty="0">
                <a:effectLst/>
                <a:latin typeface="Arial" panose="020B0604020202020204" pitchFamily="34" charset="0"/>
              </a:rPr>
              <a:t> indicating nobility and volunteerism. Another holding this name is found in 1 Samuel 7:1.</a:t>
            </a:r>
          </a:p>
          <a:p>
            <a:pPr marL="457200" indent="-457200" algn="just">
              <a:buFont typeface="Arial" panose="020B0604020202020204" pitchFamily="34" charset="0"/>
              <a:buChar char="•"/>
            </a:pPr>
            <a:r>
              <a:rPr lang="en-US" sz="2800" b="1" dirty="0" err="1">
                <a:effectLst/>
                <a:latin typeface="Arial" panose="020B0604020202020204" pitchFamily="34" charset="0"/>
              </a:rPr>
              <a:t>Shimea</a:t>
            </a:r>
            <a:r>
              <a:rPr lang="en-US" sz="2800" dirty="0">
                <a:effectLst/>
                <a:latin typeface="Arial" panose="020B0604020202020204" pitchFamily="34" charset="0"/>
              </a:rPr>
              <a:t> – Third-born son of Jesse and brother of David; the name </a:t>
            </a:r>
            <a:r>
              <a:rPr lang="en-US" sz="2800" i="1" dirty="0" err="1">
                <a:effectLst/>
                <a:latin typeface="Arial" panose="020B0604020202020204" pitchFamily="34" charset="0"/>
              </a:rPr>
              <a:t>Shimea</a:t>
            </a:r>
            <a:r>
              <a:rPr lang="en-US" sz="2800" dirty="0">
                <a:effectLst/>
                <a:latin typeface="Arial" panose="020B0604020202020204" pitchFamily="34" charset="0"/>
              </a:rPr>
              <a:t> primarily translates to </a:t>
            </a:r>
            <a:r>
              <a:rPr lang="en-US" sz="2800" i="1" dirty="0">
                <a:effectLst/>
                <a:latin typeface="Arial" panose="020B0604020202020204" pitchFamily="34" charset="0"/>
              </a:rPr>
              <a:t>fame</a:t>
            </a:r>
            <a:r>
              <a:rPr lang="en-US" sz="2800" dirty="0">
                <a:effectLst/>
                <a:latin typeface="Arial" panose="020B0604020202020204" pitchFamily="34" charset="0"/>
              </a:rPr>
              <a:t>, </a:t>
            </a:r>
            <a:r>
              <a:rPr lang="en-US" sz="2800" i="1" dirty="0">
                <a:effectLst/>
                <a:latin typeface="Arial" panose="020B0604020202020204" pitchFamily="34" charset="0"/>
              </a:rPr>
              <a:t>renown</a:t>
            </a:r>
            <a:r>
              <a:rPr lang="en-US" sz="2800" dirty="0">
                <a:effectLst/>
                <a:latin typeface="Arial" panose="020B0604020202020204" pitchFamily="34" charset="0"/>
              </a:rPr>
              <a:t>, or </a:t>
            </a:r>
            <a:r>
              <a:rPr lang="en-US" sz="2800" i="1" dirty="0">
                <a:effectLst/>
                <a:latin typeface="Arial" panose="020B0604020202020204" pitchFamily="34" charset="0"/>
              </a:rPr>
              <a:t>he (God) has heard</a:t>
            </a:r>
            <a:r>
              <a:rPr lang="en-US" sz="2800" dirty="0">
                <a:effectLst/>
                <a:latin typeface="Arial" panose="020B0604020202020204" pitchFamily="34" charset="0"/>
              </a:rPr>
              <a:t>.</a:t>
            </a:r>
          </a:p>
          <a:p>
            <a:pPr algn="just"/>
            <a:endParaRPr lang="en-US" sz="2800" dirty="0">
              <a:effectLst/>
              <a:latin typeface="Arial" panose="020B0604020202020204" pitchFamily="34" charset="0"/>
            </a:endParaRP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descr="LFS PP Slide Introduction.jpg"/>
          <p:cNvPicPr preferRelativeResize="0"/>
          <p:nvPr/>
        </p:nvPicPr>
        <p:blipFill rotWithShape="1">
          <a:blip r:embed="rId3">
            <a:alphaModFix/>
          </a:blip>
          <a:srcRect/>
          <a:stretch/>
        </p:blipFill>
        <p:spPr>
          <a:xfrm>
            <a:off x="5267" y="10750"/>
            <a:ext cx="12194072" cy="6895629"/>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8"/>
          <p:cNvSpPr txBox="1"/>
          <p:nvPr/>
        </p:nvSpPr>
        <p:spPr>
          <a:xfrm>
            <a:off x="858762" y="1153052"/>
            <a:ext cx="10559100" cy="4401164"/>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The 16th chapter of 1 Samuel records a pivotal moment in biblical history, with several critical facets. The saga unfolds with the rejection of Saul’s dynasty, following Saul’s disobedient act of preserving a portion of the Amalekite spoils (1 Sam.15:20). Saul falls from God’s grace and is tormented by insecurity and fear, knowing his reign is coming to an end. This sets the stage for a new leader, who will be faithful to God. God demonstrates sovereign selection over the discriminatory human expectations of leadership comprised of birth order, appearance, or perceived livelihoods.</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0" descr="LFS PP Slide Telling The Story.jpg"/>
          <p:cNvPicPr preferRelativeResize="0"/>
          <p:nvPr/>
        </p:nvPicPr>
        <p:blipFill rotWithShape="1">
          <a:blip r:embed="rId3">
            <a:alphaModFix/>
          </a:blip>
          <a:srcRect/>
          <a:stretch/>
        </p:blipFill>
        <p:spPr>
          <a:xfrm>
            <a:off x="-13454" y="-5331"/>
            <a:ext cx="12205454" cy="6902065"/>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1"/>
          <p:cNvSpPr txBox="1"/>
          <p:nvPr/>
        </p:nvSpPr>
        <p:spPr>
          <a:xfrm>
            <a:off x="6336666" y="1106983"/>
            <a:ext cx="4742363" cy="317139"/>
          </a:xfrm>
          <a:prstGeom prst="rect">
            <a:avLst/>
          </a:prstGeom>
          <a:noFill/>
          <a:ln>
            <a:noFill/>
          </a:ln>
        </p:spPr>
        <p:txBody>
          <a:bodyPr spcFirstLastPara="1" wrap="square" lIns="91425" tIns="45700" rIns="91425" bIns="45700" anchor="t" anchorCtr="0">
            <a:spAutoFit/>
          </a:bodyPr>
          <a:lstStyle/>
          <a:p>
            <a:pPr marL="0" marR="0" lvl="0" indent="0" algn="l" rtl="0">
              <a:lnSpc>
                <a:spcPct val="113000"/>
              </a:lnSpc>
              <a:spcBef>
                <a:spcPts val="0"/>
              </a:spcBef>
              <a:spcAft>
                <a:spcPts val="0"/>
              </a:spcAft>
              <a:buNone/>
            </a:pPr>
            <a:r>
              <a:rPr lang="en-US" sz="1400" b="1">
                <a:solidFill>
                  <a:schemeClr val="lt1"/>
                </a:solidFill>
                <a:latin typeface="Quattrocento Sans"/>
                <a:ea typeface="Quattrocento Sans"/>
                <a:cs typeface="Quattrocento Sans"/>
                <a:sym typeface="Quattrocento Sans"/>
              </a:rPr>
              <a:t>A wonderful serenity has taken possession</a:t>
            </a:r>
            <a:endParaRPr/>
          </a:p>
        </p:txBody>
      </p:sp>
      <p:sp>
        <p:nvSpPr>
          <p:cNvPr id="103" name="Google Shape;103;p11"/>
          <p:cNvSpPr txBox="1"/>
          <p:nvPr/>
        </p:nvSpPr>
        <p:spPr>
          <a:xfrm>
            <a:off x="677333" y="858762"/>
            <a:ext cx="10825200" cy="3108503"/>
          </a:xfrm>
          <a:prstGeom prst="rect">
            <a:avLst/>
          </a:prstGeom>
          <a:noFill/>
          <a:ln>
            <a:noFill/>
          </a:ln>
        </p:spPr>
        <p:txBody>
          <a:bodyPr spcFirstLastPara="1" wrap="square" lIns="91425" tIns="45700" rIns="91425" bIns="45700" anchor="t" anchorCtr="0">
            <a:spAutoFit/>
          </a:bodyPr>
          <a:lstStyle/>
          <a:p>
            <a:pPr algn="just"/>
            <a:r>
              <a:rPr lang="en-US" sz="2800" dirty="0">
                <a:effectLst/>
                <a:latin typeface="Arial" panose="020B0604020202020204" pitchFamily="34" charset="0"/>
              </a:rPr>
              <a:t>When Samuel arrives in Bethlehem, he enters a small, ancient town that would later become famous as the birthplace of Jesus the Messiah. At this moment in Israel’s history, Bethlehem is a quiet agricultural community. The elders are fearful when Samuel arrives, likely because his presence could signal judgment or trouble. This was understandable in reflecting the uncertainty and anxiety of the times (1 Sam. 16:4). </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Custom 2">
      <a:dk1>
        <a:srgbClr val="FFFFFF"/>
      </a:dk1>
      <a:lt1>
        <a:srgbClr val="FFFFFF"/>
      </a:lt1>
      <a:dk2>
        <a:srgbClr val="222328"/>
      </a:dk2>
      <a:lt2>
        <a:srgbClr val="D1EAF7"/>
      </a:lt2>
      <a:accent1>
        <a:srgbClr val="E03440"/>
      </a:accent1>
      <a:accent2>
        <a:srgbClr val="00C077"/>
      </a:accent2>
      <a:accent3>
        <a:srgbClr val="08DA76"/>
      </a:accent3>
      <a:accent4>
        <a:srgbClr val="11B797"/>
      </a:accent4>
      <a:accent5>
        <a:srgbClr val="1A7C77"/>
      </a:accent5>
      <a:accent6>
        <a:srgbClr val="09996C"/>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96425</TotalTime>
  <Words>1124</Words>
  <Application>Microsoft Macintosh PowerPoint</Application>
  <PresentationFormat>Widescreen</PresentationFormat>
  <Paragraphs>35</Paragraphs>
  <Slides>22</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Quattrocento Sans</vt:lpstr>
      <vt:lpstr>Open Sans</vt:lpstr>
      <vt:lpstr>Arial</vt:lpstr>
      <vt:lpstr>AajaxSurrealFreak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rrgraph3</dc:creator>
  <cp:lastModifiedBy>A Wright</cp:lastModifiedBy>
  <cp:revision>104</cp:revision>
  <dcterms:created xsi:type="dcterms:W3CDTF">2018-05-04T03:01:22Z</dcterms:created>
  <dcterms:modified xsi:type="dcterms:W3CDTF">2026-08-31T16:44:11Z</dcterms:modified>
</cp:coreProperties>
</file>