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88" r:id="rId5"/>
    <p:sldId id="261" r:id="rId6"/>
    <p:sldId id="262" r:id="rId7"/>
    <p:sldId id="263" r:id="rId8"/>
    <p:sldId id="265" r:id="rId9"/>
    <p:sldId id="266" r:id="rId10"/>
    <p:sldId id="269" r:id="rId11"/>
    <p:sldId id="270" r:id="rId12"/>
    <p:sldId id="271" r:id="rId13"/>
    <p:sldId id="272" r:id="rId14"/>
    <p:sldId id="273" r:id="rId15"/>
    <p:sldId id="281" r:id="rId16"/>
    <p:sldId id="274" r:id="rId17"/>
    <p:sldId id="275" r:id="rId18"/>
    <p:sldId id="287" r:id="rId19"/>
    <p:sldId id="284" r:id="rId20"/>
    <p:sldId id="278" r:id="rId21"/>
    <p:sldId id="290" r:id="rId22"/>
  </p:sldIdLst>
  <p:sldSz cx="12192000" cy="6858000"/>
  <p:notesSz cx="6858000" cy="9144000"/>
  <p:embeddedFontLst>
    <p:embeddedFont>
      <p:font typeface="Open Sans" panose="020B0606030504020204" pitchFamily="34" charset="0"/>
      <p:regular r:id="rId24"/>
      <p:bold r:id="rId25"/>
      <p:italic r:id="rId26"/>
      <p:boldItalic r:id="rId27"/>
    </p:embeddedFont>
    <p:embeddedFont>
      <p:font typeface="Quattrocento Sans" panose="020B0502050000020003"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0" roundtripDataSignature="AMtx7mhDgLAbPcmCwyEEni42OW4utQFES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286"/>
    <p:restoredTop sz="94248"/>
  </p:normalViewPr>
  <p:slideViewPr>
    <p:cSldViewPr snapToGrid="0">
      <p:cViewPr varScale="1">
        <p:scale>
          <a:sx n="88" d="100"/>
          <a:sy n="88" d="100"/>
        </p:scale>
        <p:origin x="208" y="175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43"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63028081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802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 name="Google Shape;5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
        <p:nvSpPr>
          <p:cNvPr id="58" name="Google Shape;5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 name="Google Shape;8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
        <p:cNvGrpSpPr/>
        <p:nvPr/>
      </p:nvGrpSpPr>
      <p:grpSpPr>
        <a:xfrm>
          <a:off x="0" y="0"/>
          <a:ext cx="0" cy="0"/>
          <a:chOff x="0" y="0"/>
          <a:chExt cx="0" cy="0"/>
        </a:xfrm>
      </p:grpSpPr>
      <p:sp>
        <p:nvSpPr>
          <p:cNvPr id="12" name="Google Shape;12;p33"/>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28"/>
        <p:cNvGrpSpPr/>
        <p:nvPr/>
      </p:nvGrpSpPr>
      <p:grpSpPr>
        <a:xfrm>
          <a:off x="0" y="0"/>
          <a:ext cx="0" cy="0"/>
          <a:chOff x="0" y="0"/>
          <a:chExt cx="0" cy="0"/>
        </a:xfrm>
      </p:grpSpPr>
      <p:sp>
        <p:nvSpPr>
          <p:cNvPr id="29" name="Google Shape;29;p42"/>
          <p:cNvSpPr>
            <a:spLocks noGrp="1"/>
          </p:cNvSpPr>
          <p:nvPr>
            <p:ph type="pic" idx="2"/>
          </p:nvPr>
        </p:nvSpPr>
        <p:spPr>
          <a:xfrm>
            <a:off x="0" y="0"/>
            <a:ext cx="6096000" cy="6318250"/>
          </a:xfrm>
          <a:prstGeom prst="rect">
            <a:avLst/>
          </a:prstGeom>
          <a:noFill/>
          <a:ln>
            <a:noFill/>
          </a:ln>
        </p:spPr>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0_Title Slide">
  <p:cSld name="10_Title Slide">
    <p:spTree>
      <p:nvGrpSpPr>
        <p:cNvPr id="1" name="Shape 30"/>
        <p:cNvGrpSpPr/>
        <p:nvPr/>
      </p:nvGrpSpPr>
      <p:grpSpPr>
        <a:xfrm>
          <a:off x="0" y="0"/>
          <a:ext cx="0" cy="0"/>
          <a:chOff x="0" y="0"/>
          <a:chExt cx="0" cy="0"/>
        </a:xfrm>
      </p:grpSpPr>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1_Title Slide">
  <p:cSld name="11_Title Slide">
    <p:spTree>
      <p:nvGrpSpPr>
        <p:cNvPr id="1" name="Shape 31"/>
        <p:cNvGrpSpPr/>
        <p:nvPr/>
      </p:nvGrpSpPr>
      <p:grpSpPr>
        <a:xfrm>
          <a:off x="0" y="0"/>
          <a:ext cx="0" cy="0"/>
          <a:chOff x="0" y="0"/>
          <a:chExt cx="0" cy="0"/>
        </a:xfrm>
      </p:grpSpPr>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7_Title Slide">
  <p:cSld name="17_Title Slide">
    <p:spTree>
      <p:nvGrpSpPr>
        <p:cNvPr id="1" name="Shape 32"/>
        <p:cNvGrpSpPr/>
        <p:nvPr/>
      </p:nvGrpSpPr>
      <p:grpSpPr>
        <a:xfrm>
          <a:off x="0" y="0"/>
          <a:ext cx="0" cy="0"/>
          <a:chOff x="0" y="0"/>
          <a:chExt cx="0" cy="0"/>
        </a:xfrm>
      </p:grpSpPr>
      <p:sp>
        <p:nvSpPr>
          <p:cNvPr id="33" name="Google Shape;33;p45"/>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8_Title Slide">
  <p:cSld name="18_Title Slide">
    <p:spTree>
      <p:nvGrpSpPr>
        <p:cNvPr id="1" name="Shape 34"/>
        <p:cNvGrpSpPr/>
        <p:nvPr/>
      </p:nvGrpSpPr>
      <p:grpSpPr>
        <a:xfrm>
          <a:off x="0" y="0"/>
          <a:ext cx="0" cy="0"/>
          <a:chOff x="0" y="0"/>
          <a:chExt cx="0" cy="0"/>
        </a:xfrm>
      </p:grpSpPr>
      <p:sp>
        <p:nvSpPr>
          <p:cNvPr id="35" name="Google Shape;35;p46"/>
          <p:cNvSpPr>
            <a:spLocks noGrp="1"/>
          </p:cNvSpPr>
          <p:nvPr>
            <p:ph type="pic" idx="2"/>
          </p:nvPr>
        </p:nvSpPr>
        <p:spPr>
          <a:xfrm>
            <a:off x="5371761" y="914401"/>
            <a:ext cx="5849257" cy="5029198"/>
          </a:xfrm>
          <a:prstGeom prst="rect">
            <a:avLst/>
          </a:prstGeom>
          <a:noFill/>
          <a:ln>
            <a:noFill/>
          </a:ln>
        </p:spPr>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6"/>
        <p:cNvGrpSpPr/>
        <p:nvPr/>
      </p:nvGrpSpPr>
      <p:grpSpPr>
        <a:xfrm>
          <a:off x="0" y="0"/>
          <a:ext cx="0" cy="0"/>
          <a:chOff x="0" y="0"/>
          <a:chExt cx="0" cy="0"/>
        </a:xfrm>
      </p:grpSpPr>
      <p:sp>
        <p:nvSpPr>
          <p:cNvPr id="37" name="Google Shape;37;p47"/>
          <p:cNvSpPr>
            <a:spLocks noGrp="1"/>
          </p:cNvSpPr>
          <p:nvPr>
            <p:ph type="pic" idx="2"/>
          </p:nvPr>
        </p:nvSpPr>
        <p:spPr>
          <a:xfrm>
            <a:off x="4734232" y="-1"/>
            <a:ext cx="4100052" cy="6857999"/>
          </a:xfrm>
          <a:prstGeom prst="rect">
            <a:avLst/>
          </a:prstGeom>
          <a:noFill/>
          <a:ln>
            <a:noFill/>
          </a:ln>
        </p:spPr>
      </p:sp>
      <p:sp>
        <p:nvSpPr>
          <p:cNvPr id="38" name="Google Shape;38;p47"/>
          <p:cNvSpPr/>
          <p:nvPr/>
        </p:nvSpPr>
        <p:spPr>
          <a:xfrm>
            <a:off x="8834284" y="0"/>
            <a:ext cx="3357716" cy="6858000"/>
          </a:xfrm>
          <a:prstGeom prst="rect">
            <a:avLst/>
          </a:prstGeom>
          <a:solidFill>
            <a:srgbClr val="FEFEF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3"/>
        <p:cNvGrpSpPr/>
        <p:nvPr/>
      </p:nvGrpSpPr>
      <p:grpSpPr>
        <a:xfrm>
          <a:off x="0" y="0"/>
          <a:ext cx="0" cy="0"/>
          <a:chOff x="0" y="0"/>
          <a:chExt cx="0" cy="0"/>
        </a:xfrm>
      </p:grpSpPr>
      <p:sp>
        <p:nvSpPr>
          <p:cNvPr id="14" name="Google Shape;14;p34"/>
          <p:cNvSpPr>
            <a:spLocks noGrp="1"/>
          </p:cNvSpPr>
          <p:nvPr>
            <p:ph type="pic" idx="2"/>
          </p:nvPr>
        </p:nvSpPr>
        <p:spPr>
          <a:xfrm>
            <a:off x="4064000" y="0"/>
            <a:ext cx="4064000" cy="6318250"/>
          </a:xfrm>
          <a:prstGeom prst="rect">
            <a:avLst/>
          </a:prstGeom>
          <a:noFill/>
          <a:ln>
            <a:noFill/>
          </a:ln>
        </p:spPr>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15"/>
        <p:cNvGrpSpPr/>
        <p:nvPr/>
      </p:nvGrpSpPr>
      <p:grpSpPr>
        <a:xfrm>
          <a:off x="0" y="0"/>
          <a:ext cx="0" cy="0"/>
          <a:chOff x="0" y="0"/>
          <a:chExt cx="0" cy="0"/>
        </a:xfrm>
      </p:grpSpPr>
      <p:sp>
        <p:nvSpPr>
          <p:cNvPr id="16" name="Google Shape;16;p35"/>
          <p:cNvSpPr>
            <a:spLocks noGrp="1"/>
          </p:cNvSpPr>
          <p:nvPr>
            <p:ph type="pic" idx="2"/>
          </p:nvPr>
        </p:nvSpPr>
        <p:spPr>
          <a:xfrm>
            <a:off x="0" y="1"/>
            <a:ext cx="12192000" cy="3497263"/>
          </a:xfrm>
          <a:prstGeom prst="rect">
            <a:avLst/>
          </a:prstGeom>
          <a:noFill/>
          <a:ln>
            <a:noFill/>
          </a:ln>
        </p:spPr>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17"/>
        <p:cNvGrpSpPr/>
        <p:nvPr/>
      </p:nvGrpSpPr>
      <p:grpSpPr>
        <a:xfrm>
          <a:off x="0" y="0"/>
          <a:ext cx="0" cy="0"/>
          <a:chOff x="0" y="0"/>
          <a:chExt cx="0" cy="0"/>
        </a:xfrm>
      </p:grpSpPr>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8"/>
        <p:cNvGrpSpPr/>
        <p:nvPr/>
      </p:nvGrpSpPr>
      <p:grpSpPr>
        <a:xfrm>
          <a:off x="0" y="0"/>
          <a:ext cx="0" cy="0"/>
          <a:chOff x="0" y="0"/>
          <a:chExt cx="0" cy="0"/>
        </a:xfrm>
      </p:grpSpPr>
      <p:sp>
        <p:nvSpPr>
          <p:cNvPr id="19" name="Google Shape;19;p37"/>
          <p:cNvSpPr>
            <a:spLocks noGrp="1"/>
          </p:cNvSpPr>
          <p:nvPr>
            <p:ph type="pic" idx="2"/>
          </p:nvPr>
        </p:nvSpPr>
        <p:spPr>
          <a:xfrm>
            <a:off x="685800" y="1123950"/>
            <a:ext cx="10820400" cy="4191000"/>
          </a:xfrm>
          <a:prstGeom prst="rect">
            <a:avLst/>
          </a:prstGeom>
          <a:noFill/>
          <a:ln>
            <a:noFill/>
          </a:ln>
        </p:spPr>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0"/>
        <p:cNvGrpSpPr/>
        <p:nvPr/>
      </p:nvGrpSpPr>
      <p:grpSpPr>
        <a:xfrm>
          <a:off x="0" y="0"/>
          <a:ext cx="0" cy="0"/>
          <a:chOff x="0" y="0"/>
          <a:chExt cx="0" cy="0"/>
        </a:xfrm>
      </p:grpSpPr>
      <p:sp>
        <p:nvSpPr>
          <p:cNvPr id="21" name="Google Shape;21;p38"/>
          <p:cNvSpPr>
            <a:spLocks noGrp="1"/>
          </p:cNvSpPr>
          <p:nvPr>
            <p:ph type="pic" idx="2"/>
          </p:nvPr>
        </p:nvSpPr>
        <p:spPr>
          <a:xfrm>
            <a:off x="0" y="2728913"/>
            <a:ext cx="3048000" cy="3598862"/>
          </a:xfrm>
          <a:prstGeom prst="rect">
            <a:avLst/>
          </a:prstGeom>
          <a:noFill/>
          <a:ln>
            <a:noFill/>
          </a:ln>
        </p:spPr>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2"/>
        <p:cNvGrpSpPr/>
        <p:nvPr/>
      </p:nvGrpSpPr>
      <p:grpSpPr>
        <a:xfrm>
          <a:off x="0" y="0"/>
          <a:ext cx="0" cy="0"/>
          <a:chOff x="0" y="0"/>
          <a:chExt cx="0" cy="0"/>
        </a:xfrm>
      </p:grpSpPr>
      <p:sp>
        <p:nvSpPr>
          <p:cNvPr id="23" name="Google Shape;23;p39"/>
          <p:cNvSpPr>
            <a:spLocks noGrp="1"/>
          </p:cNvSpPr>
          <p:nvPr>
            <p:ph type="pic" idx="2"/>
          </p:nvPr>
        </p:nvSpPr>
        <p:spPr>
          <a:xfrm>
            <a:off x="0" y="3034427"/>
            <a:ext cx="6096000" cy="3283824"/>
          </a:xfrm>
          <a:prstGeom prst="rect">
            <a:avLst/>
          </a:prstGeom>
          <a:noFill/>
          <a:ln>
            <a:noFill/>
          </a:ln>
        </p:spPr>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6_Title Slide">
  <p:cSld name="6_Title Slide">
    <p:spTree>
      <p:nvGrpSpPr>
        <p:cNvPr id="1" name="Shape 24"/>
        <p:cNvGrpSpPr/>
        <p:nvPr/>
      </p:nvGrpSpPr>
      <p:grpSpPr>
        <a:xfrm>
          <a:off x="0" y="0"/>
          <a:ext cx="0" cy="0"/>
          <a:chOff x="0" y="0"/>
          <a:chExt cx="0" cy="0"/>
        </a:xfrm>
      </p:grpSpPr>
      <p:sp>
        <p:nvSpPr>
          <p:cNvPr id="25" name="Google Shape;25;p40"/>
          <p:cNvSpPr>
            <a:spLocks noGrp="1"/>
          </p:cNvSpPr>
          <p:nvPr>
            <p:ph type="pic" idx="2"/>
          </p:nvPr>
        </p:nvSpPr>
        <p:spPr>
          <a:xfrm>
            <a:off x="0" y="0"/>
            <a:ext cx="12192000" cy="3448050"/>
          </a:xfrm>
          <a:prstGeom prst="rect">
            <a:avLst/>
          </a:prstGeom>
          <a:noFill/>
          <a:ln>
            <a:noFill/>
          </a:ln>
        </p:spPr>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26"/>
        <p:cNvGrpSpPr/>
        <p:nvPr/>
      </p:nvGrpSpPr>
      <p:grpSpPr>
        <a:xfrm>
          <a:off x="0" y="0"/>
          <a:ext cx="0" cy="0"/>
          <a:chOff x="0" y="0"/>
          <a:chExt cx="0" cy="0"/>
        </a:xfrm>
      </p:grpSpPr>
      <p:sp>
        <p:nvSpPr>
          <p:cNvPr id="27" name="Google Shape;27;p41"/>
          <p:cNvSpPr>
            <a:spLocks noGrp="1"/>
          </p:cNvSpPr>
          <p:nvPr>
            <p:ph type="pic" idx="2"/>
          </p:nvPr>
        </p:nvSpPr>
        <p:spPr>
          <a:xfrm>
            <a:off x="7403653" y="0"/>
            <a:ext cx="4788347" cy="6318250"/>
          </a:xfrm>
          <a:prstGeom prst="rect">
            <a:avLst/>
          </a:prstGeom>
          <a:noFill/>
          <a:ln>
            <a:noFill/>
          </a:ln>
        </p:spPr>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32"/>
          <p:cNvPicPr preferRelativeResize="0"/>
          <p:nvPr/>
        </p:nvPicPr>
        <p:blipFill rotWithShape="1">
          <a:blip r:embed="rId17">
            <a:alphaModFix/>
          </a:blip>
          <a:srcRect/>
          <a:stretch/>
        </p:blipFill>
        <p:spPr>
          <a:xfrm>
            <a:off x="422238" y="331836"/>
            <a:ext cx="921725" cy="347711"/>
          </a:xfrm>
          <a:prstGeom prst="rect">
            <a:avLst/>
          </a:prstGeom>
          <a:noFill/>
          <a:ln>
            <a:noFill/>
          </a:ln>
        </p:spPr>
      </p:pic>
      <p:sp>
        <p:nvSpPr>
          <p:cNvPr id="7" name="Google Shape;7;p32"/>
          <p:cNvSpPr/>
          <p:nvPr/>
        </p:nvSpPr>
        <p:spPr>
          <a:xfrm>
            <a:off x="0" y="6318250"/>
            <a:ext cx="6096000" cy="539750"/>
          </a:xfrm>
          <a:prstGeom prst="rect">
            <a:avLst/>
          </a:prstGeom>
          <a:solidFill>
            <a:srgbClr val="F8F8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7F7F7F"/>
              </a:solidFill>
              <a:latin typeface="Quattrocento Sans"/>
              <a:ea typeface="Quattrocento Sans"/>
              <a:cs typeface="Quattrocento Sans"/>
              <a:sym typeface="Quattrocento Sans"/>
            </a:endParaRPr>
          </a:p>
        </p:txBody>
      </p:sp>
      <p:sp>
        <p:nvSpPr>
          <p:cNvPr id="8" name="Google Shape;8;p32"/>
          <p:cNvSpPr txBox="1"/>
          <p:nvPr/>
        </p:nvSpPr>
        <p:spPr>
          <a:xfrm>
            <a:off x="172499" y="6434237"/>
            <a:ext cx="463550"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fld id="{00000000-1234-1234-1234-123412341234}" type="slidenum">
              <a:rPr lang="en-US" sz="1400" b="0" i="0" u="none" strike="noStrike" cap="none">
                <a:solidFill>
                  <a:srgbClr val="A5A5A5"/>
                </a:solidFill>
                <a:latin typeface="Quattrocento Sans"/>
                <a:ea typeface="Quattrocento Sans"/>
                <a:cs typeface="Quattrocento Sans"/>
                <a:sym typeface="Quattrocento Sans"/>
              </a:rPr>
              <a:t>‹#›</a:t>
            </a:fld>
            <a:endParaRPr sz="4400" b="0" i="0" u="none" strike="noStrike" cap="none">
              <a:solidFill>
                <a:srgbClr val="A5A5A5"/>
              </a:solidFill>
              <a:latin typeface="Quattrocento Sans"/>
              <a:ea typeface="Quattrocento Sans"/>
              <a:cs typeface="Quattrocento Sans"/>
              <a:sym typeface="Quattrocento Sans"/>
            </a:endParaRPr>
          </a:p>
        </p:txBody>
      </p:sp>
      <p:cxnSp>
        <p:nvCxnSpPr>
          <p:cNvPr id="9" name="Google Shape;9;p32"/>
          <p:cNvCxnSpPr/>
          <p:nvPr/>
        </p:nvCxnSpPr>
        <p:spPr>
          <a:xfrm>
            <a:off x="775119" y="6442982"/>
            <a:ext cx="0" cy="290286"/>
          </a:xfrm>
          <a:prstGeom prst="straightConnector1">
            <a:avLst/>
          </a:prstGeom>
          <a:noFill/>
          <a:ln w="9525" cap="flat" cmpd="sng">
            <a:solidFill>
              <a:srgbClr val="D8D8D8">
                <a:alpha val="69803"/>
              </a:srgbClr>
            </a:solidFill>
            <a:prstDash val="solid"/>
            <a:miter lim="800000"/>
            <a:headEnd type="none" w="sm" len="sm"/>
            <a:tailEnd type="none" w="sm" len="sm"/>
          </a:ln>
        </p:spPr>
      </p:cxnSp>
      <p:pic>
        <p:nvPicPr>
          <p:cNvPr id="10" name="Google Shape;10;p32"/>
          <p:cNvPicPr preferRelativeResize="0"/>
          <p:nvPr/>
        </p:nvPicPr>
        <p:blipFill rotWithShape="1">
          <a:blip r:embed="rId18">
            <a:alphaModFix/>
          </a:blip>
          <a:srcRect/>
          <a:stretch/>
        </p:blipFill>
        <p:spPr>
          <a:xfrm>
            <a:off x="-1" y="-1"/>
            <a:ext cx="12192000" cy="689445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slow">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grpSp>
        <p:nvGrpSpPr>
          <p:cNvPr id="43" name="Google Shape;43;p1"/>
          <p:cNvGrpSpPr/>
          <p:nvPr/>
        </p:nvGrpSpPr>
        <p:grpSpPr>
          <a:xfrm>
            <a:off x="236027" y="243425"/>
            <a:ext cx="11719946" cy="6371150"/>
            <a:chOff x="236027" y="243425"/>
            <a:chExt cx="11719946" cy="6371150"/>
          </a:xfrm>
        </p:grpSpPr>
        <p:sp>
          <p:nvSpPr>
            <p:cNvPr id="44" name="Google Shape;44;p1"/>
            <p:cNvSpPr/>
            <p:nvPr/>
          </p:nvSpPr>
          <p:spPr>
            <a:xfrm>
              <a:off x="236027" y="24342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5" name="Google Shape;45;p1"/>
            <p:cNvSpPr/>
            <p:nvPr/>
          </p:nvSpPr>
          <p:spPr>
            <a:xfrm rot="10800000">
              <a:off x="11052693" y="571129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6" name="Google Shape;46;p1"/>
            <p:cNvSpPr/>
            <p:nvPr/>
          </p:nvSpPr>
          <p:spPr>
            <a:xfrm flipH="1">
              <a:off x="11052693" y="24342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7" name="Google Shape;47;p1"/>
            <p:cNvSpPr/>
            <p:nvPr/>
          </p:nvSpPr>
          <p:spPr>
            <a:xfrm rot="10800000" flipH="1">
              <a:off x="236027" y="571129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grpSp>
      <p:pic>
        <p:nvPicPr>
          <p:cNvPr id="48" name="Google Shape;48;p1"/>
          <p:cNvPicPr preferRelativeResize="0"/>
          <p:nvPr/>
        </p:nvPicPr>
        <p:blipFill>
          <a:blip r:embed="rId3"/>
          <a:srcRect/>
          <a:stretch/>
        </p:blipFill>
        <p:spPr>
          <a:xfrm>
            <a:off x="1" y="-54089"/>
            <a:ext cx="12318830" cy="6966178"/>
          </a:xfrm>
          <a:prstGeom prst="rect">
            <a:avLst/>
          </a:prstGeom>
          <a:noFill/>
          <a:ln>
            <a:noFill/>
          </a:ln>
        </p:spPr>
      </p:pic>
      <p:sp>
        <p:nvSpPr>
          <p:cNvPr id="49" name="Google Shape;49;p1"/>
          <p:cNvSpPr txBox="1"/>
          <p:nvPr/>
        </p:nvSpPr>
        <p:spPr>
          <a:xfrm>
            <a:off x="449043" y="5973138"/>
            <a:ext cx="4217985" cy="3795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i="0" u="none" strike="noStrike" cap="none" baseline="30000" dirty="0">
                <a:solidFill>
                  <a:schemeClr val="dk1"/>
                </a:solidFill>
                <a:latin typeface="Arial"/>
                <a:ea typeface="Arial"/>
                <a:cs typeface="Arial"/>
                <a:sym typeface="Arial"/>
              </a:rPr>
              <a:t>LESSON </a:t>
            </a:r>
            <a:r>
              <a:rPr lang="en-US" sz="2800" b="1" baseline="30000" dirty="0">
                <a:solidFill>
                  <a:schemeClr val="dk1"/>
                </a:solidFill>
              </a:rPr>
              <a:t>11: </a:t>
            </a:r>
            <a:r>
              <a:rPr lang="en-US" sz="2800" b="1" i="0" u="none" strike="noStrike" cap="none" baseline="30000" dirty="0">
                <a:solidFill>
                  <a:schemeClr val="dk1"/>
                </a:solidFill>
                <a:latin typeface="Arial"/>
                <a:ea typeface="Arial"/>
                <a:cs typeface="Arial"/>
                <a:sym typeface="Arial"/>
              </a:rPr>
              <a:t>NOVEMBER 15</a:t>
            </a:r>
            <a:endParaRPr sz="2800" b="1" baseline="30000" dirty="0">
              <a:solidFill>
                <a:schemeClr val="dk1"/>
              </a:solidFill>
              <a:latin typeface="Arial"/>
              <a:ea typeface="Arial"/>
              <a:cs typeface="Arial"/>
              <a:sym typeface="Arial"/>
            </a:endParaRP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14"/>
          <p:cNvPicPr preferRelativeResize="0"/>
          <p:nvPr/>
        </p:nvPicPr>
        <p:blipFill rotWithShape="1">
          <a:blip r:embed="rId3">
            <a:alphaModFix/>
          </a:blip>
          <a:srcRect/>
          <a:stretch/>
        </p:blipFill>
        <p:spPr>
          <a:xfrm>
            <a:off x="-2383" y="-20859"/>
            <a:ext cx="12228583" cy="6915143"/>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5"/>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24" name="Google Shape;124;p15"/>
          <p:cNvSpPr txBox="1"/>
          <p:nvPr/>
        </p:nvSpPr>
        <p:spPr>
          <a:xfrm>
            <a:off x="798300" y="845763"/>
            <a:ext cx="10595400" cy="5114362"/>
          </a:xfrm>
          <a:prstGeom prst="rect">
            <a:avLst/>
          </a:prstGeom>
          <a:noFill/>
          <a:ln>
            <a:noFill/>
          </a:ln>
        </p:spPr>
        <p:txBody>
          <a:bodyPr spcFirstLastPara="1" wrap="square" lIns="91425" tIns="45700" rIns="91425" bIns="45700" anchor="t" anchorCtr="0">
            <a:noAutofit/>
          </a:bodyPr>
          <a:lstStyle/>
          <a:p>
            <a:pPr algn="ctr"/>
            <a:r>
              <a:rPr lang="en-US" sz="3600" i="1" dirty="0">
                <a:effectLst/>
                <a:latin typeface="Arial" panose="020B0604020202020204" pitchFamily="34" charset="0"/>
              </a:rPr>
              <a:t>“All this is from God, who reconciled us to himself through Christ and gave us the ministry of reconciliation: that God was reconciling the world to himself in Christ, not counting people’s sins against them” (2 Corinthians 5:18-19)</a:t>
            </a:r>
            <a:endParaRPr lang="en-US" sz="3600" dirty="0">
              <a:effectLst/>
              <a:latin typeface="Arial" panose="020B0604020202020204" pitchFamily="34" charset="0"/>
            </a:endParaRP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18" descr="LFS PP Slide Case Study.jpg"/>
          <p:cNvPicPr preferRelativeResize="0"/>
          <p:nvPr/>
        </p:nvPicPr>
        <p:blipFill rotWithShape="1">
          <a:blip r:embed="rId3">
            <a:alphaModFix/>
          </a:blip>
          <a:srcRect/>
          <a:stretch/>
        </p:blipFill>
        <p:spPr>
          <a:xfrm>
            <a:off x="-35864" y="0"/>
            <a:ext cx="12227864" cy="6914737"/>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6" name="Google Shape;136;p22"/>
          <p:cNvSpPr txBox="1"/>
          <p:nvPr/>
        </p:nvSpPr>
        <p:spPr>
          <a:xfrm>
            <a:off x="701524" y="3531810"/>
            <a:ext cx="24915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4400">
              <a:solidFill>
                <a:schemeClr val="dk1"/>
              </a:solidFill>
              <a:latin typeface="Quattrocento Sans"/>
              <a:ea typeface="Quattrocento Sans"/>
              <a:cs typeface="Quattrocento Sans"/>
              <a:sym typeface="Quattrocento Sans"/>
            </a:endParaRPr>
          </a:p>
        </p:txBody>
      </p:sp>
      <p:sp>
        <p:nvSpPr>
          <p:cNvPr id="2" name="TextBox 1"/>
          <p:cNvSpPr txBox="1"/>
          <p:nvPr/>
        </p:nvSpPr>
        <p:spPr>
          <a:xfrm>
            <a:off x="1042333" y="910144"/>
            <a:ext cx="10171731" cy="2246769"/>
          </a:xfrm>
          <a:prstGeom prst="rect">
            <a:avLst/>
          </a:prstGeom>
          <a:noFill/>
        </p:spPr>
        <p:txBody>
          <a:bodyPr wrap="square" rtlCol="0">
            <a:spAutoFit/>
          </a:bodyPr>
          <a:lstStyle/>
          <a:p>
            <a:pPr algn="just"/>
            <a:r>
              <a:rPr lang="en-US" sz="2800" dirty="0">
                <a:effectLst/>
                <a:latin typeface="Arial" panose="020B0604020202020204" pitchFamily="34" charset="0"/>
              </a:rPr>
              <a:t>The human condition found in many nations and societies is often filled with conflict and discord, particularly when resources are scarce. Poverty can abound when limits are applied to a specific race, ethnicity, gender, or class and particularly, when these same groups are exploited. </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3" name="Google Shape;141;p24" descr="LFS PP Slide Life Application.jpg">
            <a:extLst>
              <a:ext uri="{FF2B5EF4-FFF2-40B4-BE49-F238E27FC236}">
                <a16:creationId xmlns:a16="http://schemas.microsoft.com/office/drawing/2014/main" id="{375B2FE4-AB01-CB47-8ED5-030DFF1A369B}"/>
              </a:ext>
            </a:extLst>
          </p:cNvPr>
          <p:cNvPicPr preferRelativeResize="0"/>
          <p:nvPr/>
        </p:nvPicPr>
        <p:blipFill rotWithShape="1">
          <a:blip r:embed="rId3">
            <a:alphaModFix/>
          </a:blip>
          <a:srcRect/>
          <a:stretch/>
        </p:blipFill>
        <p:spPr>
          <a:xfrm>
            <a:off x="-1" y="-12267"/>
            <a:ext cx="12192001" cy="6894457"/>
          </a:xfrm>
          <a:prstGeom prst="rect">
            <a:avLst/>
          </a:prstGeom>
          <a:noFill/>
          <a:ln>
            <a:noFill/>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02237" y="955805"/>
            <a:ext cx="10183712" cy="3108543"/>
          </a:xfrm>
          <a:prstGeom prst="rect">
            <a:avLst/>
          </a:prstGeom>
          <a:noFill/>
        </p:spPr>
        <p:txBody>
          <a:bodyPr wrap="square" rtlCol="0">
            <a:spAutoFit/>
          </a:bodyPr>
          <a:lstStyle/>
          <a:p>
            <a:pPr algn="just"/>
            <a:r>
              <a:rPr lang="en-US" sz="2800" dirty="0">
                <a:effectLst/>
                <a:latin typeface="Arial" panose="020B0604020202020204" pitchFamily="34" charset="0"/>
              </a:rPr>
              <a:t>The themes of 1 Samuel 7 resonate with modern believers facing challenges and uncertainties. Just as Israel needed to recenter their lives around God’s presence, we are reminded to seek him in times of trouble and spiritual dryness. The victory over the Philistines encourages us to reinforce our prayer life and build up our faith, trusting that God can overcome any problem we face.</a:t>
            </a:r>
          </a:p>
        </p:txBody>
      </p:sp>
    </p:spTree>
    <p:extLst>
      <p:ext uri="{BB962C8B-B14F-4D97-AF65-F5344CB8AC3E}">
        <p14:creationId xmlns:p14="http://schemas.microsoft.com/office/powerpoint/2010/main" val="2509352106"/>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46" name="Google Shape;146;p27" descr="LFS PP Slide Questions.jpg"/>
          <p:cNvPicPr preferRelativeResize="0"/>
          <p:nvPr/>
        </p:nvPicPr>
        <p:blipFill rotWithShape="1">
          <a:blip r:embed="rId3">
            <a:alphaModFix/>
          </a:blip>
          <a:srcRect/>
          <a:stretch/>
        </p:blipFill>
        <p:spPr>
          <a:xfrm>
            <a:off x="3087" y="3726"/>
            <a:ext cx="12176818" cy="6885871"/>
          </a:xfrm>
          <a:prstGeom prst="rect">
            <a:avLst/>
          </a:prstGeom>
          <a:noFill/>
          <a:ln>
            <a:noFill/>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p:nvPr/>
        </p:nvSpPr>
        <p:spPr>
          <a:xfrm>
            <a:off x="798286" y="1692237"/>
            <a:ext cx="10559143" cy="954067"/>
          </a:xfrm>
          <a:prstGeom prst="rect">
            <a:avLst/>
          </a:prstGeom>
          <a:noFill/>
          <a:ln>
            <a:noFill/>
          </a:ln>
        </p:spPr>
        <p:txBody>
          <a:bodyPr spcFirstLastPara="1" wrap="square" lIns="91425" tIns="45700" rIns="91425" bIns="45700" anchor="t" anchorCtr="0">
            <a:spAutoFit/>
          </a:bodyPr>
          <a:lstStyle/>
          <a:p>
            <a:pPr marL="460375" indent="-460375" algn="just"/>
            <a:r>
              <a:rPr lang="en-US" sz="2800" dirty="0">
                <a:effectLst/>
                <a:latin typeface="Arial" panose="020B0604020202020204" pitchFamily="34" charset="0"/>
              </a:rPr>
              <a:t>1.	What can the church do to encourage a spirit of reconciliation within families and a community?</a:t>
            </a: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1;p28">
            <a:extLst>
              <a:ext uri="{FF2B5EF4-FFF2-40B4-BE49-F238E27FC236}">
                <a16:creationId xmlns:a16="http://schemas.microsoft.com/office/drawing/2014/main" id="{C8F49E4F-CA7F-104B-BF21-1695F5E037D5}"/>
              </a:ext>
            </a:extLst>
          </p:cNvPr>
          <p:cNvSpPr txBox="1"/>
          <p:nvPr/>
        </p:nvSpPr>
        <p:spPr>
          <a:xfrm>
            <a:off x="798286" y="1212061"/>
            <a:ext cx="10559143" cy="954067"/>
          </a:xfrm>
          <a:prstGeom prst="rect">
            <a:avLst/>
          </a:prstGeom>
          <a:noFill/>
          <a:ln>
            <a:noFill/>
          </a:ln>
        </p:spPr>
        <p:txBody>
          <a:bodyPr spcFirstLastPara="1" wrap="square" lIns="91425" tIns="45700" rIns="91425" bIns="45700" anchor="t" anchorCtr="0">
            <a:spAutoFit/>
          </a:bodyPr>
          <a:lstStyle/>
          <a:p>
            <a:pPr marL="460375" indent="-460375" algn="just"/>
            <a:r>
              <a:rPr lang="en-US" sz="2800" dirty="0">
                <a:effectLst/>
                <a:latin typeface="Arial" panose="020B0604020202020204" pitchFamily="34" charset="0"/>
              </a:rPr>
              <a:t>2.	Share your thoughts on reparations and specific cases where it could be applied. </a:t>
            </a:r>
          </a:p>
        </p:txBody>
      </p:sp>
    </p:spTree>
    <p:extLst>
      <p:ext uri="{BB962C8B-B14F-4D97-AF65-F5344CB8AC3E}">
        <p14:creationId xmlns:p14="http://schemas.microsoft.com/office/powerpoint/2010/main" val="846965347"/>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30"/>
          <p:cNvPicPr preferRelativeResize="0"/>
          <p:nvPr/>
        </p:nvPicPr>
        <p:blipFill rotWithShape="1">
          <a:blip r:embed="rId3">
            <a:alphaModFix/>
          </a:blip>
          <a:srcRect/>
          <a:stretch/>
        </p:blipFill>
        <p:spPr>
          <a:xfrm>
            <a:off x="0" y="-22616"/>
            <a:ext cx="12231690" cy="6916901"/>
          </a:xfrm>
          <a:prstGeom prst="rect">
            <a:avLst/>
          </a:prstGeom>
          <a:noFill/>
          <a:ln>
            <a:noFill/>
          </a:ln>
        </p:spPr>
      </p:pic>
    </p:spTree>
    <p:extLst>
      <p:ext uri="{BB962C8B-B14F-4D97-AF65-F5344CB8AC3E}">
        <p14:creationId xmlns:p14="http://schemas.microsoft.com/office/powerpoint/2010/main" val="4037986901"/>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2"/>
          <p:cNvSpPr txBox="1"/>
          <p:nvPr/>
        </p:nvSpPr>
        <p:spPr>
          <a:xfrm>
            <a:off x="1016000" y="556381"/>
            <a:ext cx="1846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 name="Google Shape;55;p2"/>
          <p:cNvSpPr txBox="1"/>
          <p:nvPr/>
        </p:nvSpPr>
        <p:spPr>
          <a:xfrm>
            <a:off x="925285" y="566756"/>
            <a:ext cx="10341429" cy="3949759"/>
          </a:xfrm>
          <a:prstGeom prst="rect">
            <a:avLst/>
          </a:prstGeom>
          <a:noFill/>
          <a:ln>
            <a:noFill/>
          </a:ln>
        </p:spPr>
        <p:txBody>
          <a:bodyPr spcFirstLastPara="1" wrap="square" lIns="91425" tIns="45700" rIns="91425" bIns="45700" anchor="t" anchorCtr="0">
            <a:spAutoFit/>
          </a:bodyPr>
          <a:lstStyle/>
          <a:p>
            <a:pPr algn="ctr"/>
            <a:r>
              <a:rPr lang="en-US" sz="6000" b="1" dirty="0">
                <a:effectLst/>
                <a:latin typeface="Arial" panose="020B0604020202020204" pitchFamily="34" charset="0"/>
              </a:rPr>
              <a:t>Samuel, God’s Prophet and Judge</a:t>
            </a:r>
            <a:endParaRPr lang="en-US" sz="6000" dirty="0">
              <a:effectLst/>
              <a:latin typeface="Arial" panose="020B0604020202020204" pitchFamily="34" charset="0"/>
            </a:endParaRPr>
          </a:p>
          <a:p>
            <a:pPr algn="ctr"/>
            <a:endParaRPr lang="en-US" sz="2800" b="1" spc="-150" baseline="30000" dirty="0">
              <a:solidFill>
                <a:schemeClr val="dk2"/>
              </a:solidFill>
              <a:latin typeface="+mn-lt"/>
              <a:ea typeface="Quattrocento Sans"/>
              <a:cs typeface="Quattrocento Sans"/>
              <a:sym typeface="Quattrocento Sans"/>
            </a:endParaRPr>
          </a:p>
          <a:p>
            <a:r>
              <a:rPr lang="en-US" sz="2800" b="1" spc="-150" dirty="0">
                <a:solidFill>
                  <a:schemeClr val="dk2"/>
                </a:solidFill>
                <a:latin typeface="Arial" panose="020B0604020202020204" pitchFamily="34" charset="0"/>
                <a:ea typeface="Quattrocento Sans"/>
                <a:cs typeface="Arial" panose="020B0604020202020204" pitchFamily="34" charset="0"/>
                <a:sym typeface="Quattrocento Sans"/>
              </a:rPr>
              <a:t>Focus Scripture: </a:t>
            </a:r>
            <a:r>
              <a:rPr lang="en-US" sz="2800" dirty="0">
                <a:effectLst/>
                <a:latin typeface="Arial" panose="020B0604020202020204" pitchFamily="34" charset="0"/>
              </a:rPr>
              <a:t>1 Samuel 7:3-11, 15-17</a:t>
            </a:r>
            <a:br>
              <a:rPr lang="en-US" sz="2800" dirty="0">
                <a:effectLst/>
                <a:latin typeface="Arial" panose="020B0604020202020204" pitchFamily="34" charset="0"/>
              </a:rPr>
            </a:br>
            <a:endParaRPr lang="en-US" sz="2800" dirty="0">
              <a:effectLst/>
              <a:latin typeface="Arial" panose="020B0604020202020204" pitchFamily="34" charset="0"/>
            </a:endParaRPr>
          </a:p>
          <a:p>
            <a:pPr algn="ctr"/>
            <a:r>
              <a:rPr lang="en-US" sz="2800" b="1" i="1" dirty="0">
                <a:effectLst/>
                <a:latin typeface="Arial" panose="020B0604020202020204" pitchFamily="34" charset="0"/>
              </a:rPr>
              <a:t>Key Verses:</a:t>
            </a:r>
            <a:r>
              <a:rPr lang="en-US" sz="2800" dirty="0">
                <a:effectLst/>
                <a:latin typeface="Arial" panose="020B0604020202020204" pitchFamily="34" charset="0"/>
              </a:rPr>
              <a:t> Samuel judged Israel all the days of his life. 1 Samuel 7:15</a:t>
            </a: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1"/>
          <p:cNvSpPr/>
          <p:nvPr/>
        </p:nvSpPr>
        <p:spPr>
          <a:xfrm>
            <a:off x="5952000" y="1708725"/>
            <a:ext cx="288000" cy="62627"/>
          </a:xfrm>
          <a:prstGeom prst="roundRect">
            <a:avLst>
              <a:gd name="adj" fmla="val 9388"/>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Open Sans"/>
              <a:ea typeface="Open Sans"/>
              <a:cs typeface="Open Sans"/>
              <a:sym typeface="Open Sans"/>
            </a:endParaRPr>
          </a:p>
        </p:txBody>
      </p:sp>
      <p:sp>
        <p:nvSpPr>
          <p:cNvPr id="167" name="Google Shape;167;p31"/>
          <p:cNvSpPr txBox="1"/>
          <p:nvPr/>
        </p:nvSpPr>
        <p:spPr>
          <a:xfrm>
            <a:off x="838406" y="831259"/>
            <a:ext cx="10515187" cy="4893607"/>
          </a:xfrm>
          <a:prstGeom prst="rect">
            <a:avLst/>
          </a:prstGeom>
          <a:noFill/>
          <a:ln>
            <a:noFill/>
          </a:ln>
        </p:spPr>
        <p:txBody>
          <a:bodyPr spcFirstLastPara="1" wrap="square" lIns="91425" tIns="45700" rIns="91425" bIns="45700" anchor="t" anchorCtr="0">
            <a:spAutoFit/>
          </a:bodyPr>
          <a:lstStyle/>
          <a:p>
            <a:pPr algn="just"/>
            <a:r>
              <a:rPr lang="en-US" sz="2600" b="1" dirty="0">
                <a:effectLst/>
                <a:latin typeface="Arial" panose="020B0604020202020204" pitchFamily="34" charset="0"/>
              </a:rPr>
              <a:t>Closing Hymn: </a:t>
            </a:r>
            <a:r>
              <a:rPr lang="en-US" sz="2600" i="1" dirty="0">
                <a:effectLst/>
                <a:latin typeface="Arial" panose="020B0604020202020204" pitchFamily="34" charset="0"/>
              </a:rPr>
              <a:t>AMEC Hymnal</a:t>
            </a:r>
            <a:r>
              <a:rPr lang="en-US" sz="2600" dirty="0">
                <a:effectLst/>
                <a:latin typeface="Arial" panose="020B0604020202020204" pitchFamily="34" charset="0"/>
              </a:rPr>
              <a:t> #82, “O for a Closer Walk with God”</a:t>
            </a:r>
          </a:p>
          <a:p>
            <a:pPr algn="just"/>
            <a:endParaRPr lang="en-US" sz="2600" dirty="0">
              <a:effectLst/>
              <a:latin typeface="Arial" panose="020B0604020202020204" pitchFamily="34" charset="0"/>
            </a:endParaRPr>
          </a:p>
          <a:p>
            <a:pPr algn="just"/>
            <a:r>
              <a:rPr lang="en-US" sz="2600" b="1" dirty="0">
                <a:effectLst/>
                <a:latin typeface="Arial" panose="020B0604020202020204" pitchFamily="34" charset="0"/>
              </a:rPr>
              <a:t>Closing Prayer: </a:t>
            </a:r>
            <a:r>
              <a:rPr lang="en-US" sz="2600" dirty="0">
                <a:effectLst/>
                <a:latin typeface="Arial" panose="020B0604020202020204" pitchFamily="34" charset="0"/>
              </a:rPr>
              <a:t>“O Thou, in whose presence my soul takes delight. On whom in affliction I call. My comfort by day and my song in the night. My hope, my salvation, my all!” As we consider the sins of humanity and rebellious actions against you, Lord, we confess our wrongs and pray for forgiveness. In our wounds we respond with pain and need the healing balm of forgiveness and reconciliation to restore us and make us whole. Let us recommit ourselves to you, oh Lord, with joy and gladness, trusting in your holy plan and drawing near to you in faith through Jesus Christ. This we pray in his name. Amen. </a:t>
            </a:r>
          </a:p>
          <a:p>
            <a:r>
              <a:rPr lang="en-US" sz="2600" i="1" dirty="0">
                <a:effectLst/>
                <a:latin typeface="Arial" panose="020B0604020202020204" pitchFamily="34" charset="0"/>
              </a:rPr>
              <a:t>AMEC </a:t>
            </a:r>
            <a:r>
              <a:rPr lang="en-US" sz="2600" i="1" dirty="0" err="1">
                <a:effectLst/>
                <a:latin typeface="Arial" panose="020B0604020202020204" pitchFamily="34" charset="0"/>
              </a:rPr>
              <a:t>Hymnalal</a:t>
            </a:r>
            <a:r>
              <a:rPr lang="en-US" sz="2600" i="1" dirty="0">
                <a:effectLst/>
                <a:latin typeface="Arial" panose="020B0604020202020204" pitchFamily="34" charset="0"/>
              </a:rPr>
              <a:t> #93 – “O Thou, in Whose Presence”</a:t>
            </a:r>
            <a:endParaRPr lang="en-US" sz="2600" dirty="0">
              <a:effectLst/>
              <a:latin typeface="Arial" panose="020B0604020202020204" pitchFamily="34" charset="0"/>
            </a:endParaRPr>
          </a:p>
        </p:txBody>
      </p:sp>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6425583"/>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3"/>
          <p:cNvSpPr txBox="1"/>
          <p:nvPr/>
        </p:nvSpPr>
        <p:spPr>
          <a:xfrm>
            <a:off x="996932" y="1076570"/>
            <a:ext cx="10220400" cy="5262939"/>
          </a:xfrm>
          <a:prstGeom prst="rect">
            <a:avLst/>
          </a:prstGeom>
          <a:noFill/>
          <a:ln>
            <a:noFill/>
          </a:ln>
        </p:spPr>
        <p:txBody>
          <a:bodyPr spcFirstLastPara="1" wrap="square" lIns="91425" tIns="45700" rIns="91425" bIns="45700" anchor="t" anchorCtr="0">
            <a:spAutoFit/>
          </a:bodyPr>
          <a:lstStyle/>
          <a:p>
            <a:pPr marL="463550" indent="-463550" algn="just"/>
            <a:r>
              <a:rPr lang="en-US" sz="2400" dirty="0">
                <a:solidFill>
                  <a:schemeClr val="bg2"/>
                </a:solidFill>
                <a:effectLst/>
                <a:latin typeface="Arial" panose="020B0604020202020204" pitchFamily="34" charset="0"/>
              </a:rPr>
              <a:t>3 Then Samuel said to all the house of Israel, “If you are returning to the Lord with all your heart, then put away the foreign gods and the </a:t>
            </a:r>
            <a:r>
              <a:rPr lang="en-US" sz="2400" dirty="0" err="1">
                <a:solidFill>
                  <a:schemeClr val="bg2"/>
                </a:solidFill>
                <a:effectLst/>
                <a:latin typeface="Arial" panose="020B0604020202020204" pitchFamily="34" charset="0"/>
              </a:rPr>
              <a:t>Astartes</a:t>
            </a:r>
            <a:r>
              <a:rPr lang="en-US" sz="2400" dirty="0">
                <a:solidFill>
                  <a:schemeClr val="bg2"/>
                </a:solidFill>
                <a:effectLst/>
                <a:latin typeface="Arial" panose="020B0604020202020204" pitchFamily="34" charset="0"/>
              </a:rPr>
              <a:t> from among you. Direct your heart to the Lord and serve him only, and he will deliver you out of the hand of the Philistines.”</a:t>
            </a:r>
          </a:p>
          <a:p>
            <a:pPr marL="463550" indent="-463550" algn="just"/>
            <a:r>
              <a:rPr lang="en-US" sz="2400" dirty="0">
                <a:solidFill>
                  <a:schemeClr val="bg2"/>
                </a:solidFill>
                <a:effectLst/>
                <a:latin typeface="Arial" panose="020B0604020202020204" pitchFamily="34" charset="0"/>
              </a:rPr>
              <a:t>4 So Israel put away the Baals and the </a:t>
            </a:r>
            <a:r>
              <a:rPr lang="en-US" sz="2400" dirty="0" err="1">
                <a:solidFill>
                  <a:schemeClr val="bg2"/>
                </a:solidFill>
                <a:effectLst/>
                <a:latin typeface="Arial" panose="020B0604020202020204" pitchFamily="34" charset="0"/>
              </a:rPr>
              <a:t>Astartes</a:t>
            </a:r>
            <a:r>
              <a:rPr lang="en-US" sz="2400" dirty="0">
                <a:solidFill>
                  <a:schemeClr val="bg2"/>
                </a:solidFill>
                <a:effectLst/>
                <a:latin typeface="Arial" panose="020B0604020202020204" pitchFamily="34" charset="0"/>
              </a:rPr>
              <a:t>, and they served the Lord only.</a:t>
            </a:r>
          </a:p>
          <a:p>
            <a:pPr marL="463550" indent="-463550" algn="just"/>
            <a:r>
              <a:rPr lang="en-US" sz="2400" dirty="0">
                <a:solidFill>
                  <a:schemeClr val="bg2"/>
                </a:solidFill>
                <a:effectLst/>
                <a:latin typeface="Arial" panose="020B0604020202020204" pitchFamily="34" charset="0"/>
              </a:rPr>
              <a:t>5 Then Samuel said, “Gather all Israel at Mizpah, and I will pray to the Lord for you.”</a:t>
            </a:r>
          </a:p>
          <a:p>
            <a:pPr marL="463550" indent="-463550" algn="just"/>
            <a:r>
              <a:rPr lang="en-US" sz="2400" dirty="0">
                <a:solidFill>
                  <a:schemeClr val="bg2"/>
                </a:solidFill>
                <a:effectLst/>
                <a:latin typeface="Arial" panose="020B0604020202020204" pitchFamily="34" charset="0"/>
              </a:rPr>
              <a:t>6 So they gathered at Mizpah and drew water and poured it out before the Lord. They fasted that day and said, “We have sinned against the Lord.” And Samuel judged the Israelites at Mizpah.</a:t>
            </a:r>
          </a:p>
          <a:p>
            <a:pPr marL="463550" indent="-463550" algn="just"/>
            <a:r>
              <a:rPr lang="en-US" sz="2400" dirty="0">
                <a:solidFill>
                  <a:schemeClr val="bg2"/>
                </a:solidFill>
                <a:effectLst/>
                <a:latin typeface="Arial" panose="020B0604020202020204" pitchFamily="34" charset="0"/>
              </a:rPr>
              <a:t>7 When the Philistines heard that the Israelites had gathered at Mizpah, the lords of the Philistines went up against Israel. And when the Israelites heard of it, they were afraid of the Philistines.</a:t>
            </a:r>
          </a:p>
        </p:txBody>
      </p:sp>
      <p:sp>
        <p:nvSpPr>
          <p:cNvPr id="61" name="Google Shape;61;p3"/>
          <p:cNvSpPr txBox="1"/>
          <p:nvPr/>
        </p:nvSpPr>
        <p:spPr>
          <a:xfrm>
            <a:off x="654906" y="530998"/>
            <a:ext cx="10873479" cy="707846"/>
          </a:xfrm>
          <a:prstGeom prst="rect">
            <a:avLst/>
          </a:prstGeom>
          <a:noFill/>
          <a:ln>
            <a:noFill/>
          </a:ln>
        </p:spPr>
        <p:txBody>
          <a:bodyPr spcFirstLastPara="1" wrap="square" lIns="91425" tIns="45700" rIns="91425" bIns="45700" anchor="t" anchorCtr="0">
            <a:spAutoFit/>
          </a:bodyPr>
          <a:lstStyle/>
          <a:p>
            <a:pPr algn="ctr"/>
            <a:r>
              <a:rPr lang="en-US" sz="4000" b="1" dirty="0">
                <a:solidFill>
                  <a:schemeClr val="bg2"/>
                </a:solidFill>
                <a:effectLst/>
                <a:latin typeface="Arial" panose="020B0604020202020204" pitchFamily="34" charset="0"/>
              </a:rPr>
              <a:t>1 Samuel 7:3-11, 15-17 (NRSV UE)</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0;p3">
            <a:extLst>
              <a:ext uri="{FF2B5EF4-FFF2-40B4-BE49-F238E27FC236}">
                <a16:creationId xmlns:a16="http://schemas.microsoft.com/office/drawing/2014/main" id="{20821761-D34E-6548-2C7D-0BE3DDD6605F}"/>
              </a:ext>
            </a:extLst>
          </p:cNvPr>
          <p:cNvSpPr txBox="1"/>
          <p:nvPr/>
        </p:nvSpPr>
        <p:spPr>
          <a:xfrm>
            <a:off x="996932" y="716416"/>
            <a:ext cx="10220400" cy="4708941"/>
          </a:xfrm>
          <a:prstGeom prst="rect">
            <a:avLst/>
          </a:prstGeom>
          <a:noFill/>
          <a:ln>
            <a:noFill/>
          </a:ln>
        </p:spPr>
        <p:txBody>
          <a:bodyPr spcFirstLastPara="1" wrap="square" lIns="91425" tIns="45700" rIns="91425" bIns="45700" anchor="t" anchorCtr="0">
            <a:spAutoFit/>
          </a:bodyPr>
          <a:lstStyle/>
          <a:p>
            <a:pPr marL="463550" indent="-463550" algn="just"/>
            <a:r>
              <a:rPr lang="en-US" sz="2000" dirty="0">
                <a:solidFill>
                  <a:schemeClr val="bg2"/>
                </a:solidFill>
                <a:effectLst/>
                <a:latin typeface="Arial" panose="020B0604020202020204" pitchFamily="34" charset="0"/>
              </a:rPr>
              <a:t>8 The Israelites said to Samuel, “Do not cease to cry out to the Lord our God for us, and pray that he may save us from the hand of the Philistines.”</a:t>
            </a:r>
          </a:p>
          <a:p>
            <a:pPr marL="463550" indent="-463550" algn="just"/>
            <a:r>
              <a:rPr lang="en-US" sz="2000" dirty="0">
                <a:solidFill>
                  <a:schemeClr val="bg2"/>
                </a:solidFill>
                <a:effectLst/>
                <a:latin typeface="Arial" panose="020B0604020202020204" pitchFamily="34" charset="0"/>
              </a:rPr>
              <a:t>9 So Samuel took a sucking lamb and offered it as a whole burnt offering to the Lord; Samuel cried out to the Lord for Israel, and the Lord answered him.</a:t>
            </a:r>
          </a:p>
          <a:p>
            <a:pPr marL="463550" indent="-463550" algn="just"/>
            <a:r>
              <a:rPr lang="en-US" sz="2000" dirty="0">
                <a:solidFill>
                  <a:schemeClr val="bg2"/>
                </a:solidFill>
                <a:effectLst/>
                <a:latin typeface="Arial" panose="020B0604020202020204" pitchFamily="34" charset="0"/>
              </a:rPr>
              <a:t>10 As Samuel was offering up the burnt offering, the Philistines drew near to attack Israel, but the Lord thundered with a mighty voice that day against the Philistines and threw them into confusion, and they were routed before Israel.</a:t>
            </a:r>
          </a:p>
          <a:p>
            <a:pPr marL="463550" indent="-463550" algn="just"/>
            <a:r>
              <a:rPr lang="en-US" sz="2000" dirty="0">
                <a:solidFill>
                  <a:schemeClr val="bg2"/>
                </a:solidFill>
                <a:effectLst/>
                <a:latin typeface="Arial" panose="020B0604020202020204" pitchFamily="34" charset="0"/>
              </a:rPr>
              <a:t>11 And the men of Israel went out of Mizpah and pursued the Philistines and struck them down as far as beyond Beth-car.</a:t>
            </a:r>
          </a:p>
          <a:p>
            <a:pPr marL="463550" indent="-463550" algn="ctr"/>
            <a:r>
              <a:rPr lang="en-US" sz="2000" b="1" dirty="0">
                <a:solidFill>
                  <a:schemeClr val="bg2"/>
                </a:solidFill>
                <a:effectLst/>
                <a:latin typeface="Arial" panose="020B0604020202020204" pitchFamily="34" charset="0"/>
              </a:rPr>
              <a:t>15-17</a:t>
            </a:r>
            <a:endParaRPr lang="en-US" sz="2000" dirty="0">
              <a:solidFill>
                <a:schemeClr val="bg2"/>
              </a:solidFill>
              <a:effectLst/>
              <a:latin typeface="Arial" panose="020B0604020202020204" pitchFamily="34" charset="0"/>
            </a:endParaRPr>
          </a:p>
          <a:p>
            <a:pPr marL="463550" indent="-463550" algn="just"/>
            <a:r>
              <a:rPr lang="en-US" sz="2000" dirty="0">
                <a:solidFill>
                  <a:schemeClr val="bg2"/>
                </a:solidFill>
                <a:effectLst/>
                <a:latin typeface="Arial" panose="020B0604020202020204" pitchFamily="34" charset="0"/>
              </a:rPr>
              <a:t>15 Samuel judged Israel all the days of his life.</a:t>
            </a:r>
          </a:p>
          <a:p>
            <a:pPr marL="463550" indent="-463550" algn="just"/>
            <a:r>
              <a:rPr lang="en-US" sz="2000" dirty="0">
                <a:solidFill>
                  <a:schemeClr val="bg2"/>
                </a:solidFill>
                <a:effectLst/>
                <a:latin typeface="Arial" panose="020B0604020202020204" pitchFamily="34" charset="0"/>
              </a:rPr>
              <a:t>16 He went on a circuit year by year to Bethel, Gilgal, and Mizpah, and he judged Israel in all these places.</a:t>
            </a:r>
          </a:p>
          <a:p>
            <a:pPr marL="463550" indent="-463550" algn="just"/>
            <a:r>
              <a:rPr lang="en-US" sz="2000" dirty="0">
                <a:solidFill>
                  <a:schemeClr val="bg2"/>
                </a:solidFill>
                <a:effectLst/>
                <a:latin typeface="Arial" panose="020B0604020202020204" pitchFamily="34" charset="0"/>
              </a:rPr>
              <a:t>17 Then he would come back to Ramah, for his home was there; he administered justice there to Israel and built there an altar to the Lord.</a:t>
            </a:r>
          </a:p>
        </p:txBody>
      </p:sp>
    </p:spTree>
    <p:extLst>
      <p:ext uri="{BB962C8B-B14F-4D97-AF65-F5344CB8AC3E}">
        <p14:creationId xmlns:p14="http://schemas.microsoft.com/office/powerpoint/2010/main" val="269873380"/>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6"/>
          <p:cNvSpPr txBox="1"/>
          <p:nvPr/>
        </p:nvSpPr>
        <p:spPr>
          <a:xfrm>
            <a:off x="4140975" y="3587128"/>
            <a:ext cx="138016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Quattrocento Sans"/>
                <a:ea typeface="Quattrocento Sans"/>
                <a:cs typeface="Quattrocento Sans"/>
                <a:sym typeface="Quattrocento Sans"/>
              </a:rPr>
              <a:t>Your title here</a:t>
            </a:r>
            <a:endParaRPr/>
          </a:p>
        </p:txBody>
      </p:sp>
      <p:sp>
        <p:nvSpPr>
          <p:cNvPr id="77" name="Google Shape;77;p6"/>
          <p:cNvSpPr txBox="1"/>
          <p:nvPr/>
        </p:nvSpPr>
        <p:spPr>
          <a:xfrm>
            <a:off x="816437" y="780429"/>
            <a:ext cx="10613282" cy="5201384"/>
          </a:xfrm>
          <a:prstGeom prst="rect">
            <a:avLst/>
          </a:prstGeom>
          <a:noFill/>
          <a:ln>
            <a:noFill/>
          </a:ln>
        </p:spPr>
        <p:txBody>
          <a:bodyPr spcFirstLastPara="1" wrap="square" lIns="91425" tIns="45700" rIns="91425" bIns="45700" anchor="t" anchorCtr="0">
            <a:spAutoFit/>
          </a:bodyPr>
          <a:lstStyle/>
          <a:p>
            <a:pPr marR="0" lvl="0" algn="ctr" rtl="0">
              <a:spcBef>
                <a:spcPts val="0"/>
              </a:spcBef>
              <a:spcAft>
                <a:spcPts val="0"/>
              </a:spcAft>
            </a:pPr>
            <a:r>
              <a:rPr lang="en-US" sz="6600" b="1" baseline="30000" dirty="0">
                <a:solidFill>
                  <a:schemeClr val="dk2"/>
                </a:solidFill>
                <a:latin typeface="+mj-lt"/>
                <a:ea typeface="Quattrocento Sans"/>
                <a:cs typeface="Quattrocento Sans"/>
                <a:sym typeface="Quattrocento Sans"/>
              </a:rPr>
              <a:t>Key Terms</a:t>
            </a:r>
          </a:p>
          <a:p>
            <a:pPr marL="342900" indent="-342900" algn="just">
              <a:buFont typeface="Arial" panose="020B0604020202020204" pitchFamily="34" charset="0"/>
              <a:buChar char="•"/>
            </a:pPr>
            <a:r>
              <a:rPr lang="en-US" sz="2400" b="1" dirty="0">
                <a:effectLst/>
                <a:latin typeface="Arial" panose="020B0604020202020204" pitchFamily="34" charset="0"/>
              </a:rPr>
              <a:t>Mizpah</a:t>
            </a:r>
            <a:r>
              <a:rPr lang="en-US" sz="2400" dirty="0">
                <a:effectLst/>
                <a:latin typeface="Arial" panose="020B0604020202020204" pitchFamily="34" charset="0"/>
              </a:rPr>
              <a:t> – A Hebrew word meaning </a:t>
            </a:r>
            <a:r>
              <a:rPr lang="en-US" sz="2400" i="1" dirty="0">
                <a:effectLst/>
                <a:latin typeface="Arial" panose="020B0604020202020204" pitchFamily="34" charset="0"/>
              </a:rPr>
              <a:t>watchtower</a:t>
            </a:r>
            <a:r>
              <a:rPr lang="en-US" sz="2400" dirty="0">
                <a:effectLst/>
                <a:latin typeface="Arial" panose="020B0604020202020204" pitchFamily="34" charset="0"/>
              </a:rPr>
              <a:t> or </a:t>
            </a:r>
            <a:r>
              <a:rPr lang="en-US" sz="2400" i="1" dirty="0">
                <a:effectLst/>
                <a:latin typeface="Arial" panose="020B0604020202020204" pitchFamily="34" charset="0"/>
              </a:rPr>
              <a:t>lookout</a:t>
            </a:r>
            <a:r>
              <a:rPr lang="en-US" sz="2400" dirty="0">
                <a:effectLst/>
                <a:latin typeface="Arial" panose="020B0604020202020204" pitchFamily="34" charset="0"/>
              </a:rPr>
              <a:t>; original biblical context was one of mutual suspicion.</a:t>
            </a:r>
          </a:p>
          <a:p>
            <a:pPr marL="342900" indent="-342900" algn="just">
              <a:buFont typeface="Arial" panose="020B0604020202020204" pitchFamily="34" charset="0"/>
              <a:buChar char="•"/>
            </a:pPr>
            <a:r>
              <a:rPr lang="en-US" sz="2400" b="1" dirty="0">
                <a:effectLst/>
                <a:latin typeface="Arial" panose="020B0604020202020204" pitchFamily="34" charset="0"/>
              </a:rPr>
              <a:t>Beth-car</a:t>
            </a:r>
            <a:r>
              <a:rPr lang="en-US" sz="2400" dirty="0">
                <a:effectLst/>
                <a:latin typeface="Arial" panose="020B0604020202020204" pitchFamily="34" charset="0"/>
              </a:rPr>
              <a:t> – Mentioned once in the Bible in 1 Samuel 7:11. It is described as the geographical limit of a decisive military pursuit. Hebrew: </a:t>
            </a:r>
            <a:r>
              <a:rPr lang="en-US" sz="2400" i="1" dirty="0" err="1">
                <a:effectLst/>
                <a:latin typeface="Arial" panose="020B0604020202020204" pitchFamily="34" charset="0"/>
              </a:rPr>
              <a:t>Bêyth</a:t>
            </a:r>
            <a:r>
              <a:rPr lang="en-US" sz="2400" i="1" dirty="0">
                <a:effectLst/>
                <a:latin typeface="Arial" panose="020B0604020202020204" pitchFamily="34" charset="0"/>
              </a:rPr>
              <a:t> Kar</a:t>
            </a:r>
            <a:r>
              <a:rPr lang="en-US" sz="2400" dirty="0">
                <a:effectLst/>
                <a:latin typeface="Arial" panose="020B0604020202020204" pitchFamily="34" charset="0"/>
              </a:rPr>
              <a:t> literally translates to </a:t>
            </a:r>
            <a:r>
              <a:rPr lang="en-US" sz="2400" i="1" dirty="0">
                <a:effectLst/>
                <a:latin typeface="Arial" panose="020B0604020202020204" pitchFamily="34" charset="0"/>
              </a:rPr>
              <a:t>House of the Lamb</a:t>
            </a:r>
            <a:r>
              <a:rPr lang="en-US" sz="2400" dirty="0">
                <a:effectLst/>
                <a:latin typeface="Arial" panose="020B0604020202020204" pitchFamily="34" charset="0"/>
              </a:rPr>
              <a:t>.</a:t>
            </a:r>
          </a:p>
          <a:p>
            <a:pPr marL="342900" indent="-342900" algn="just">
              <a:buFont typeface="Arial" panose="020B0604020202020204" pitchFamily="34" charset="0"/>
              <a:buChar char="•"/>
            </a:pPr>
            <a:r>
              <a:rPr lang="en-US" sz="2400" b="1" dirty="0">
                <a:effectLst/>
                <a:latin typeface="Arial" panose="020B0604020202020204" pitchFamily="34" charset="0"/>
              </a:rPr>
              <a:t>Ebenezer </a:t>
            </a:r>
            <a:r>
              <a:rPr lang="en-US" sz="2400" dirty="0">
                <a:effectLst/>
                <a:latin typeface="Arial" panose="020B0604020202020204" pitchFamily="34" charset="0"/>
              </a:rPr>
              <a:t>– A stone placed by Samuel meaning </a:t>
            </a:r>
            <a:r>
              <a:rPr lang="en-US" sz="2400" i="1" dirty="0">
                <a:effectLst/>
                <a:latin typeface="Arial" panose="020B0604020202020204" pitchFamily="34" charset="0"/>
              </a:rPr>
              <a:t>Stone of Help</a:t>
            </a:r>
            <a:r>
              <a:rPr lang="en-US" sz="2400" dirty="0">
                <a:effectLst/>
                <a:latin typeface="Arial" panose="020B0604020202020204" pitchFamily="34" charset="0"/>
              </a:rPr>
              <a:t>; considered a proclamation that God is our help.</a:t>
            </a:r>
          </a:p>
          <a:p>
            <a:pPr marL="342900" indent="-342900" algn="just">
              <a:buFont typeface="Arial" panose="020B0604020202020204" pitchFamily="34" charset="0"/>
              <a:buChar char="•"/>
            </a:pPr>
            <a:r>
              <a:rPr lang="en-US" sz="2400" b="1" dirty="0">
                <a:effectLst/>
                <a:latin typeface="Arial" panose="020B0604020202020204" pitchFamily="34" charset="0"/>
              </a:rPr>
              <a:t>Ramah</a:t>
            </a:r>
            <a:r>
              <a:rPr lang="en-US" sz="2400" dirty="0">
                <a:effectLst/>
                <a:latin typeface="Arial" panose="020B0604020202020204" pitchFamily="34" charset="0"/>
              </a:rPr>
              <a:t> – </a:t>
            </a:r>
            <a:r>
              <a:rPr lang="en-US" sz="2400" i="1" dirty="0">
                <a:effectLst/>
                <a:latin typeface="Arial" panose="020B0604020202020204" pitchFamily="34" charset="0"/>
              </a:rPr>
              <a:t>High place, lofty;</a:t>
            </a:r>
            <a:r>
              <a:rPr lang="en-US" sz="2400" dirty="0">
                <a:effectLst/>
                <a:latin typeface="Arial" panose="020B0604020202020204" pitchFamily="34" charset="0"/>
              </a:rPr>
              <a:t> also used to mean </a:t>
            </a:r>
            <a:r>
              <a:rPr lang="en-US" sz="2400" i="1" dirty="0">
                <a:effectLst/>
                <a:latin typeface="Arial" panose="020B0604020202020204" pitchFamily="34" charset="0"/>
              </a:rPr>
              <a:t>a high level</a:t>
            </a:r>
            <a:r>
              <a:rPr lang="en-US" sz="2400" dirty="0">
                <a:effectLst/>
                <a:latin typeface="Arial" panose="020B0604020202020204" pitchFamily="34" charset="0"/>
              </a:rPr>
              <a:t>, as in </a:t>
            </a:r>
            <a:r>
              <a:rPr lang="en-US" sz="2400" i="1" dirty="0">
                <a:effectLst/>
                <a:latin typeface="Arial" panose="020B0604020202020204" pitchFamily="34" charset="0"/>
              </a:rPr>
              <a:t>excellence</a:t>
            </a:r>
            <a:r>
              <a:rPr lang="en-US" sz="2400" dirty="0">
                <a:effectLst/>
                <a:latin typeface="Arial" panose="020B0604020202020204" pitchFamily="34" charset="0"/>
              </a:rPr>
              <a:t>. Ramah in the area of Benjamin was the birthplace and burial site of Samuel. </a:t>
            </a:r>
          </a:p>
          <a:p>
            <a:pPr marL="342900" indent="-342900" algn="just">
              <a:buFont typeface="Arial" panose="020B0604020202020204" pitchFamily="34" charset="0"/>
              <a:buChar char="•"/>
            </a:pPr>
            <a:r>
              <a:rPr lang="en-US" sz="2400" b="1" dirty="0">
                <a:effectLst/>
                <a:latin typeface="Arial" panose="020B0604020202020204" pitchFamily="34" charset="0"/>
              </a:rPr>
              <a:t>Reconciliation </a:t>
            </a:r>
            <a:r>
              <a:rPr lang="en-US" sz="2400" dirty="0">
                <a:effectLst/>
                <a:latin typeface="Arial" panose="020B0604020202020204" pitchFamily="34" charset="0"/>
              </a:rPr>
              <a:t>– A restorative process of rebuilding trust, acknowledging harm, and fostering repentance.</a:t>
            </a: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7" descr="LFS PP Slide Introduction.jpg"/>
          <p:cNvPicPr preferRelativeResize="0"/>
          <p:nvPr/>
        </p:nvPicPr>
        <p:blipFill rotWithShape="1">
          <a:blip r:embed="rId3">
            <a:alphaModFix/>
          </a:blip>
          <a:srcRect/>
          <a:stretch/>
        </p:blipFill>
        <p:spPr>
          <a:xfrm>
            <a:off x="5267" y="10750"/>
            <a:ext cx="12194072" cy="6895629"/>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8"/>
          <p:cNvSpPr txBox="1"/>
          <p:nvPr/>
        </p:nvSpPr>
        <p:spPr>
          <a:xfrm>
            <a:off x="858762" y="1153052"/>
            <a:ext cx="10559100" cy="2246729"/>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In the initial verses of 1 Samuel chapter 7, the children of Israel are without the Ark, experiencing the grief of losing God’s presence for over 20 years (1 Sam. 7:1-2). But through the leadership of Samuel, the people are convicted of their sins against God and their nation is revived.</a:t>
            </a: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10" descr="LFS PP Slide Telling The Story.jpg"/>
          <p:cNvPicPr preferRelativeResize="0"/>
          <p:nvPr/>
        </p:nvPicPr>
        <p:blipFill rotWithShape="1">
          <a:blip r:embed="rId3">
            <a:alphaModFix/>
          </a:blip>
          <a:srcRect/>
          <a:stretch/>
        </p:blipFill>
        <p:spPr>
          <a:xfrm>
            <a:off x="-13454" y="-5331"/>
            <a:ext cx="12205454" cy="6902065"/>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1"/>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03" name="Google Shape;103;p11"/>
          <p:cNvSpPr txBox="1"/>
          <p:nvPr/>
        </p:nvSpPr>
        <p:spPr>
          <a:xfrm>
            <a:off x="677333" y="858762"/>
            <a:ext cx="10825200" cy="2677616"/>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In verses 3 and 4, Samuel confronts the people about their idolatry. He commands them to put away the Baals and Ashtaroth and serve the Lord alone. He then instructs them to gather at Mizpah and seek the Lord’s forgiveness. In verse 5, they draw water, pour it out, and fast as signs of repentance, humility, and complete surrender to God.</a:t>
            </a:r>
          </a:p>
        </p:txBody>
      </p:sp>
    </p:spTree>
  </p:cSld>
  <p:clrMapOvr>
    <a:masterClrMapping/>
  </p:clrMapOvr>
  <p:transition spd="slow">
    <p:fade/>
  </p:transition>
</p:sld>
</file>

<file path=ppt/theme/theme1.xml><?xml version="1.0" encoding="utf-8"?>
<a:theme xmlns:a="http://schemas.openxmlformats.org/drawingml/2006/main" name="Office Theme">
  <a:themeElements>
    <a:clrScheme name="Custom 2">
      <a:dk1>
        <a:srgbClr val="FFFFFF"/>
      </a:dk1>
      <a:lt1>
        <a:srgbClr val="FFFFFF"/>
      </a:lt1>
      <a:dk2>
        <a:srgbClr val="222328"/>
      </a:dk2>
      <a:lt2>
        <a:srgbClr val="D1EAF7"/>
      </a:lt2>
      <a:accent1>
        <a:srgbClr val="E03440"/>
      </a:accent1>
      <a:accent2>
        <a:srgbClr val="00C077"/>
      </a:accent2>
      <a:accent3>
        <a:srgbClr val="08DA76"/>
      </a:accent3>
      <a:accent4>
        <a:srgbClr val="11B797"/>
      </a:accent4>
      <a:accent5>
        <a:srgbClr val="1A7C77"/>
      </a:accent5>
      <a:accent6>
        <a:srgbClr val="09996C"/>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96186</TotalTime>
  <Words>1065</Words>
  <Application>Microsoft Macintosh PowerPoint</Application>
  <PresentationFormat>Widescreen</PresentationFormat>
  <Paragraphs>39</Paragraphs>
  <Slides>21</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Quattrocento Sans</vt:lpstr>
      <vt:lpstr>Open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rrgraph3</dc:creator>
  <cp:lastModifiedBy>A Wright</cp:lastModifiedBy>
  <cp:revision>105</cp:revision>
  <dcterms:created xsi:type="dcterms:W3CDTF">2018-05-04T03:01:22Z</dcterms:created>
  <dcterms:modified xsi:type="dcterms:W3CDTF">2026-08-31T16:37:51Z</dcterms:modified>
</cp:coreProperties>
</file>