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91" r:id="rId5"/>
    <p:sldId id="261" r:id="rId6"/>
    <p:sldId id="262" r:id="rId7"/>
    <p:sldId id="263" r:id="rId8"/>
    <p:sldId id="265" r:id="rId9"/>
    <p:sldId id="266" r:id="rId10"/>
    <p:sldId id="269" r:id="rId11"/>
    <p:sldId id="270" r:id="rId12"/>
    <p:sldId id="271" r:id="rId13"/>
    <p:sldId id="272" r:id="rId14"/>
    <p:sldId id="273" r:id="rId15"/>
    <p:sldId id="281" r:id="rId16"/>
    <p:sldId id="287" r:id="rId17"/>
    <p:sldId id="288" r:id="rId18"/>
    <p:sldId id="289" r:id="rId19"/>
    <p:sldId id="284" r:id="rId20"/>
    <p:sldId id="278" r:id="rId21"/>
    <p:sldId id="296" r:id="rId22"/>
  </p:sldIdLst>
  <p:sldSz cx="12192000" cy="6858000"/>
  <p:notesSz cx="6858000" cy="9144000"/>
  <p:embeddedFontLst>
    <p:embeddedFont>
      <p:font typeface="Open Sans" panose="020B0606030504020204" pitchFamily="34" charset="0"/>
      <p:regular r:id="rId24"/>
      <p:bold r:id="rId25"/>
      <p:italic r:id="rId26"/>
      <p:boldItalic r:id="rId27"/>
    </p:embeddedFont>
    <p:embeddedFont>
      <p:font typeface="Quattrocento Sans" panose="020B05020500000200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3482"/>
    <p:restoredTop sz="94854"/>
  </p:normalViewPr>
  <p:slideViewPr>
    <p:cSldViewPr snapToGrid="0">
      <p:cViewPr varScale="1">
        <p:scale>
          <a:sx n="56" d="100"/>
          <a:sy n="56" d="100"/>
        </p:scale>
        <p:origin x="200" y="246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grpSp>
        <p:nvGrpSpPr>
          <p:cNvPr id="43" name="Google Shape;43;p1"/>
          <p:cNvGrpSpPr/>
          <p:nvPr/>
        </p:nvGrpSpPr>
        <p:grpSpPr>
          <a:xfrm>
            <a:off x="236027" y="243425"/>
            <a:ext cx="11719946" cy="6371150"/>
            <a:chOff x="236027" y="243425"/>
            <a:chExt cx="11719946" cy="6371150"/>
          </a:xfrm>
        </p:grpSpPr>
        <p:sp>
          <p:nvSpPr>
            <p:cNvPr id="44" name="Google Shape;44;p1"/>
            <p:cNvSpPr/>
            <p:nvPr/>
          </p:nvSpPr>
          <p:spPr>
            <a:xfrm>
              <a:off x="236027"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5" name="Google Shape;45;p1"/>
            <p:cNvSpPr/>
            <p:nvPr/>
          </p:nvSpPr>
          <p:spPr>
            <a:xfrm rot="10800000">
              <a:off x="11052693"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6" name="Google Shape;46;p1"/>
            <p:cNvSpPr/>
            <p:nvPr/>
          </p:nvSpPr>
          <p:spPr>
            <a:xfrm flipH="1">
              <a:off x="11052693"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7" name="Google Shape;47;p1"/>
            <p:cNvSpPr/>
            <p:nvPr/>
          </p:nvSpPr>
          <p:spPr>
            <a:xfrm rot="10800000" flipH="1">
              <a:off x="236027"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grpSp>
      <p:pic>
        <p:nvPicPr>
          <p:cNvPr id="48" name="Google Shape;48;p1"/>
          <p:cNvPicPr preferRelativeResize="0"/>
          <p:nvPr/>
        </p:nvPicPr>
        <p:blipFill>
          <a:blip r:embed="rId3"/>
          <a:srcRect/>
          <a:stretch/>
        </p:blipFill>
        <p:spPr>
          <a:xfrm>
            <a:off x="0" y="-54089"/>
            <a:ext cx="12318830" cy="6966177"/>
          </a:xfrm>
          <a:prstGeom prst="rect">
            <a:avLst/>
          </a:prstGeom>
          <a:noFill/>
          <a:ln>
            <a:noFill/>
          </a:ln>
        </p:spPr>
      </p:pic>
      <p:sp>
        <p:nvSpPr>
          <p:cNvPr id="49" name="Google Shape;49;p1"/>
          <p:cNvSpPr txBox="1"/>
          <p:nvPr/>
        </p:nvSpPr>
        <p:spPr>
          <a:xfrm>
            <a:off x="421293" y="5973138"/>
            <a:ext cx="4217985" cy="3795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baseline="30000" dirty="0">
                <a:solidFill>
                  <a:schemeClr val="dk1"/>
                </a:solidFill>
                <a:latin typeface="Arial"/>
                <a:ea typeface="Arial"/>
                <a:cs typeface="Arial"/>
                <a:sym typeface="Arial"/>
              </a:rPr>
              <a:t>LESSON 10: </a:t>
            </a:r>
            <a:r>
              <a:rPr lang="en-US" sz="2800" b="1" baseline="30000" dirty="0">
                <a:solidFill>
                  <a:schemeClr val="dk1"/>
                </a:solidFill>
              </a:rPr>
              <a:t>NOVEMBER 8</a:t>
            </a:r>
            <a:endParaRPr sz="2800" b="1" baseline="30000" dirty="0">
              <a:solidFill>
                <a:schemeClr val="dk1"/>
              </a:solidFill>
              <a:latin typeface="Arial"/>
              <a:ea typeface="Arial"/>
              <a:cs typeface="Arial"/>
              <a:sym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826572" y="965505"/>
            <a:ext cx="10595400" cy="4163613"/>
          </a:xfrm>
          <a:prstGeom prst="rect">
            <a:avLst/>
          </a:prstGeom>
          <a:noFill/>
          <a:ln>
            <a:noFill/>
          </a:ln>
        </p:spPr>
        <p:txBody>
          <a:bodyPr spcFirstLastPara="1" wrap="square" lIns="91425" tIns="45700" rIns="91425" bIns="45700" anchor="t" anchorCtr="0">
            <a:noAutofit/>
          </a:bodyPr>
          <a:lstStyle/>
          <a:p>
            <a:pPr algn="ctr"/>
            <a:r>
              <a:rPr lang="en-US" sz="3600" i="1" dirty="0">
                <a:effectLst/>
                <a:latin typeface="Arial" panose="020B0604020202020204" pitchFamily="34" charset="0"/>
              </a:rPr>
              <a:t>“Pride goes before destruction, a haughty spirit before a fall” (Proverbs 16:18).</a:t>
            </a:r>
            <a:endParaRPr lang="en-US" sz="3600" dirty="0">
              <a:effectLst/>
              <a:latin typeface="Arial" panose="020B0604020202020204" pitchFamily="34" charset="0"/>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42333" y="805094"/>
            <a:ext cx="10171731" cy="2677656"/>
          </a:xfrm>
          <a:prstGeom prst="rect">
            <a:avLst/>
          </a:prstGeom>
          <a:noFill/>
        </p:spPr>
        <p:txBody>
          <a:bodyPr wrap="square" rtlCol="0">
            <a:spAutoFit/>
          </a:bodyPr>
          <a:lstStyle/>
          <a:p>
            <a:pPr algn="just"/>
            <a:r>
              <a:rPr lang="en-US" sz="2800" dirty="0">
                <a:solidFill>
                  <a:srgbClr val="222222"/>
                </a:solidFill>
                <a:effectLst/>
                <a:latin typeface="Arial" panose="020B0604020202020204" pitchFamily="34" charset="0"/>
              </a:rPr>
              <a:t>There are many aspects of life that can cause tremendous loss and hardship. They include sickness, financial fallout, and family and relationship disputes. This is compounded with the overarching inequities of social economic disparities in a polarized and racially charged society. But one occurrence can do more damage than a serious illness or unfair job loss.</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0"/>
            <a:ext cx="12192001" cy="6894457"/>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8693" y="838947"/>
            <a:ext cx="10183712" cy="2677656"/>
          </a:xfrm>
          <a:prstGeom prst="rect">
            <a:avLst/>
          </a:prstGeom>
          <a:noFill/>
        </p:spPr>
        <p:txBody>
          <a:bodyPr wrap="square" rtlCol="0">
            <a:spAutoFit/>
          </a:bodyPr>
          <a:lstStyle/>
          <a:p>
            <a:pPr algn="just"/>
            <a:r>
              <a:rPr lang="en-US" sz="2800" dirty="0">
                <a:solidFill>
                  <a:schemeClr val="bg2"/>
                </a:solidFill>
                <a:effectLst/>
                <a:latin typeface="Arial" panose="020B0604020202020204" pitchFamily="34" charset="0"/>
              </a:rPr>
              <a:t>The story of Eli, the priest, and his sons is a reminder of the responsibility the church holds to model the image of Christ in all aspects of ministry and in the personal lives of each leader. The church should be a place of healing and restoration, a space of worship to a loving and redemptive savior.</a:t>
            </a:r>
          </a:p>
          <a:p>
            <a:pPr algn="just"/>
            <a:r>
              <a:rPr lang="en-US" sz="2800" dirty="0">
                <a:effectLst/>
                <a:latin typeface="Arial" panose="020B0604020202020204" pitchFamily="34" charset="0"/>
              </a:rPr>
              <a:t> </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46;p27" descr="LFS PP Slide Questions.jpg">
            <a:extLst>
              <a:ext uri="{FF2B5EF4-FFF2-40B4-BE49-F238E27FC236}">
                <a16:creationId xmlns:a16="http://schemas.microsoft.com/office/drawing/2014/main" id="{7DD84674-F5ED-0143-98C1-9F7B9129DED0}"/>
              </a:ext>
            </a:extLst>
          </p:cNvPr>
          <p:cNvPicPr preferRelativeResize="0"/>
          <p:nvPr/>
        </p:nvPicPr>
        <p:blipFill rotWithShape="1">
          <a:blip r:embed="rId2">
            <a:alphaModFix/>
          </a:blip>
          <a:srcRect/>
          <a:stretch/>
        </p:blipFill>
        <p:spPr>
          <a:xfrm>
            <a:off x="3087" y="3726"/>
            <a:ext cx="12176818" cy="6885871"/>
          </a:xfrm>
          <a:prstGeom prst="rect">
            <a:avLst/>
          </a:prstGeom>
          <a:noFill/>
          <a:ln>
            <a:noFill/>
          </a:ln>
        </p:spPr>
      </p:pic>
    </p:spTree>
    <p:extLst>
      <p:ext uri="{BB962C8B-B14F-4D97-AF65-F5344CB8AC3E}">
        <p14:creationId xmlns:p14="http://schemas.microsoft.com/office/powerpoint/2010/main" val="1516219804"/>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1E0F5BD2-8565-8F46-AE0E-AE6262384F0F}"/>
              </a:ext>
            </a:extLst>
          </p:cNvPr>
          <p:cNvSpPr txBox="1"/>
          <p:nvPr/>
        </p:nvSpPr>
        <p:spPr>
          <a:xfrm>
            <a:off x="798286" y="1449169"/>
            <a:ext cx="10559143" cy="954067"/>
          </a:xfrm>
          <a:prstGeom prst="rect">
            <a:avLst/>
          </a:prstGeom>
          <a:noFill/>
          <a:ln>
            <a:noFill/>
          </a:ln>
        </p:spPr>
        <p:txBody>
          <a:bodyPr spcFirstLastPara="1" wrap="square" lIns="91425" tIns="45700" rIns="91425" bIns="45700" anchor="t" anchorCtr="0">
            <a:spAutoFit/>
          </a:bodyPr>
          <a:lstStyle/>
          <a:p>
            <a:pPr marL="460375" indent="-460375" algn="just"/>
            <a:r>
              <a:rPr lang="en-US" sz="2800" dirty="0">
                <a:effectLst/>
                <a:latin typeface="Arial" panose="020B0604020202020204" pitchFamily="34" charset="0"/>
              </a:rPr>
              <a:t>1.	What additional steps can your church take to promote a safe and healthy environment for its members and guests?</a:t>
            </a:r>
          </a:p>
        </p:txBody>
      </p:sp>
    </p:spTree>
    <p:extLst>
      <p:ext uri="{BB962C8B-B14F-4D97-AF65-F5344CB8AC3E}">
        <p14:creationId xmlns:p14="http://schemas.microsoft.com/office/powerpoint/2010/main" val="1394310145"/>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1;p28">
            <a:extLst>
              <a:ext uri="{FF2B5EF4-FFF2-40B4-BE49-F238E27FC236}">
                <a16:creationId xmlns:a16="http://schemas.microsoft.com/office/drawing/2014/main" id="{6E7B7EE0-BE1E-3AC9-3207-9CAF171436D7}"/>
              </a:ext>
            </a:extLst>
          </p:cNvPr>
          <p:cNvSpPr txBox="1"/>
          <p:nvPr/>
        </p:nvSpPr>
        <p:spPr>
          <a:xfrm>
            <a:off x="798286" y="1449169"/>
            <a:ext cx="10559143" cy="2246729"/>
          </a:xfrm>
          <a:prstGeom prst="rect">
            <a:avLst/>
          </a:prstGeom>
          <a:noFill/>
          <a:ln>
            <a:noFill/>
          </a:ln>
        </p:spPr>
        <p:txBody>
          <a:bodyPr spcFirstLastPara="1" wrap="square" lIns="91425" tIns="45700" rIns="91425" bIns="45700" anchor="t" anchorCtr="0">
            <a:spAutoFit/>
          </a:bodyPr>
          <a:lstStyle/>
          <a:p>
            <a:pPr marL="460375" indent="-460375" algn="just"/>
            <a:r>
              <a:rPr lang="en-US" sz="2800" dirty="0">
                <a:effectLst/>
                <a:latin typeface="Arial" panose="020B0604020202020204" pitchFamily="34" charset="0"/>
              </a:rPr>
              <a:t>2.	How familiar are you with steps outlined in </a:t>
            </a:r>
            <a:r>
              <a:rPr lang="en-US" sz="2800" i="1" dirty="0">
                <a:effectLst/>
                <a:latin typeface="Arial" panose="020B0604020202020204" pitchFamily="34" charset="0"/>
              </a:rPr>
              <a:t>The Doctrine and Discipline of the AME Church</a:t>
            </a:r>
            <a:r>
              <a:rPr lang="en-US" sz="2800" dirty="0">
                <a:effectLst/>
                <a:latin typeface="Arial" panose="020B0604020202020204" pitchFamily="34" charset="0"/>
              </a:rPr>
              <a:t> which addresses local church structure, operational procedures, and handling church concerns? </a:t>
            </a:r>
          </a:p>
          <a:p>
            <a:pPr marL="460375" indent="-460375" algn="just"/>
            <a:endParaRPr lang="en-US" sz="2800" dirty="0">
              <a:effectLst/>
              <a:latin typeface="Arial" panose="020B0604020202020204" pitchFamily="34" charset="0"/>
            </a:endParaRPr>
          </a:p>
        </p:txBody>
      </p:sp>
    </p:spTree>
    <p:extLst>
      <p:ext uri="{BB962C8B-B14F-4D97-AF65-F5344CB8AC3E}">
        <p14:creationId xmlns:p14="http://schemas.microsoft.com/office/powerpoint/2010/main" val="2158956189"/>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 name="Google Shape;55;p2"/>
          <p:cNvSpPr txBox="1"/>
          <p:nvPr/>
        </p:nvSpPr>
        <p:spPr>
          <a:xfrm>
            <a:off x="683409" y="669348"/>
            <a:ext cx="10825200" cy="3693278"/>
          </a:xfrm>
          <a:prstGeom prst="rect">
            <a:avLst/>
          </a:prstGeom>
          <a:noFill/>
          <a:ln>
            <a:noFill/>
          </a:ln>
        </p:spPr>
        <p:txBody>
          <a:bodyPr spcFirstLastPara="1" wrap="square" lIns="91425" tIns="45700" rIns="91425" bIns="45700" anchor="t" anchorCtr="0">
            <a:spAutoFit/>
          </a:bodyPr>
          <a:lstStyle/>
          <a:p>
            <a:pPr algn="ctr"/>
            <a:r>
              <a:rPr lang="en-US" sz="6600" b="1" dirty="0">
                <a:effectLst/>
                <a:latin typeface="Arial" panose="020B0604020202020204" pitchFamily="34" charset="0"/>
              </a:rPr>
              <a:t>The</a:t>
            </a:r>
            <a:r>
              <a:rPr lang="en-US" sz="6600" b="1" dirty="0">
                <a:latin typeface="Arial" panose="020B0604020202020204" pitchFamily="34" charset="0"/>
              </a:rPr>
              <a:t> </a:t>
            </a:r>
            <a:r>
              <a:rPr lang="en-US" sz="6600" b="1" dirty="0">
                <a:effectLst/>
                <a:latin typeface="Arial" panose="020B0604020202020204" pitchFamily="34" charset="0"/>
              </a:rPr>
              <a:t>Glory Departs</a:t>
            </a:r>
          </a:p>
          <a:p>
            <a:endParaRPr lang="en-US" sz="2800" b="1" dirty="0">
              <a:solidFill>
                <a:schemeClr val="dk2"/>
              </a:solidFill>
              <a:latin typeface="+mn-lt"/>
              <a:ea typeface="Quattrocento Sans"/>
              <a:cs typeface="Quattrocento Sans"/>
              <a:sym typeface="Quattrocento Sans"/>
            </a:endParaRPr>
          </a:p>
          <a:p>
            <a:r>
              <a:rPr lang="en-US" sz="2800" b="1" spc="-150" dirty="0">
                <a:solidFill>
                  <a:schemeClr val="dk2"/>
                </a:solidFill>
                <a:latin typeface="+mn-lt"/>
                <a:ea typeface="Quattrocento Sans"/>
                <a:cs typeface="Arial" panose="020B0604020202020204" pitchFamily="34" charset="0"/>
                <a:sym typeface="Quattrocento Sans"/>
              </a:rPr>
              <a:t>Focus Scripture: </a:t>
            </a:r>
            <a:r>
              <a:rPr lang="en-US" sz="2800" dirty="0">
                <a:effectLst/>
                <a:latin typeface="+mn-lt"/>
              </a:rPr>
              <a:t>1 Samuel 4:12-22</a:t>
            </a:r>
          </a:p>
          <a:p>
            <a:endParaRPr lang="en-US" sz="2800" dirty="0">
              <a:effectLst/>
              <a:latin typeface="+mn-lt"/>
            </a:endParaRPr>
          </a:p>
          <a:p>
            <a:pPr algn="ctr"/>
            <a:r>
              <a:rPr lang="en-US" sz="2800" b="1" i="1" dirty="0">
                <a:effectLst/>
                <a:latin typeface="+mn-lt"/>
              </a:rPr>
              <a:t>Key Verse:</a:t>
            </a:r>
            <a:r>
              <a:rPr lang="en-US" sz="2800" dirty="0">
                <a:effectLst/>
                <a:latin typeface="+mn-lt"/>
              </a:rPr>
              <a:t> She (the wife of Phinehas) said, “The glory has departed from Israel, for the ark of God has been captured.” 1 Samuel 4:22</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870857" y="869648"/>
            <a:ext cx="10462611" cy="4893607"/>
          </a:xfrm>
          <a:prstGeom prst="rect">
            <a:avLst/>
          </a:prstGeom>
          <a:noFill/>
          <a:ln>
            <a:noFill/>
          </a:ln>
        </p:spPr>
        <p:txBody>
          <a:bodyPr spcFirstLastPara="1" wrap="square" lIns="91425" tIns="45700" rIns="91425" bIns="45700" anchor="t" anchorCtr="0">
            <a:spAutoFit/>
          </a:bodyPr>
          <a:lstStyle/>
          <a:p>
            <a:pPr algn="just"/>
            <a:r>
              <a:rPr lang="en-US" sz="2600" b="1" dirty="0">
                <a:effectLst/>
                <a:latin typeface="Arial" panose="020B0604020202020204" pitchFamily="34" charset="0"/>
              </a:rPr>
              <a:t>Closing Hymn: </a:t>
            </a:r>
            <a:r>
              <a:rPr lang="en-US" sz="2600" i="1" dirty="0">
                <a:effectLst/>
                <a:latin typeface="Arial" panose="020B0604020202020204" pitchFamily="34" charset="0"/>
              </a:rPr>
              <a:t>African American Heritage Hymnal</a:t>
            </a:r>
            <a:r>
              <a:rPr lang="en-US" sz="2600" dirty="0">
                <a:effectLst/>
                <a:latin typeface="Arial" panose="020B0604020202020204" pitchFamily="34" charset="0"/>
              </a:rPr>
              <a:t> #505, “Somebody Prayed for Me”</a:t>
            </a:r>
          </a:p>
          <a:p>
            <a:pPr algn="just"/>
            <a:endParaRPr lang="en-US" sz="2600" dirty="0">
              <a:effectLst/>
              <a:latin typeface="Arial" panose="020B0604020202020204" pitchFamily="34" charset="0"/>
            </a:endParaRPr>
          </a:p>
          <a:p>
            <a:pPr algn="just"/>
            <a:r>
              <a:rPr lang="en-US" sz="2600" b="1" dirty="0">
                <a:effectLst/>
                <a:latin typeface="Arial" panose="020B0604020202020204" pitchFamily="34" charset="0"/>
              </a:rPr>
              <a:t>Closing Prayer: </a:t>
            </a:r>
            <a:r>
              <a:rPr lang="en-US" sz="2600" dirty="0">
                <a:effectLst/>
                <a:latin typeface="Arial" panose="020B0604020202020204" pitchFamily="34" charset="0"/>
              </a:rPr>
              <a:t>Gracious and loving God, who answers us in times of trouble, hear our prayers and pleas for forgiveness, our call for consecration, and our desire to serve and please you. David wrote in Psalm 20, “Some trust in chariots and some in horses, but we trust in the name of the Lord our God.” So, we call on you, Lord, to guide us and keep us and your sacred church on the right path that fulfills the mission of spreading good news. May your Holy Spirit give us victory over evil in this world, and may the love of Christ abound through our living, and give you glory. In Jesus’ name we pray. Amen.</a:t>
            </a: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923162"/>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981445" y="1319751"/>
            <a:ext cx="10220400" cy="5016718"/>
          </a:xfrm>
          <a:prstGeom prst="rect">
            <a:avLst/>
          </a:prstGeom>
          <a:noFill/>
          <a:ln>
            <a:noFill/>
          </a:ln>
        </p:spPr>
        <p:txBody>
          <a:bodyPr spcFirstLastPara="1" wrap="square" lIns="91425" tIns="45700" rIns="91425" bIns="45700" anchor="t" anchorCtr="0">
            <a:spAutoFit/>
          </a:bodyPr>
          <a:lstStyle/>
          <a:p>
            <a:pPr marL="460375" indent="-460375" algn="just"/>
            <a:r>
              <a:rPr lang="en-US" sz="2000" dirty="0">
                <a:solidFill>
                  <a:schemeClr val="bg2"/>
                </a:solidFill>
                <a:effectLst/>
                <a:latin typeface="Arial" panose="020B0604020202020204" pitchFamily="34" charset="0"/>
              </a:rPr>
              <a:t>12 	A man of Benjamin ran from the battle line and came to Shiloh the same day, with his clothes torn and with earth upon his head.</a:t>
            </a:r>
          </a:p>
          <a:p>
            <a:pPr marL="460375" indent="-460375" algn="just"/>
            <a:r>
              <a:rPr lang="en-US" sz="2000" dirty="0">
                <a:solidFill>
                  <a:schemeClr val="bg2"/>
                </a:solidFill>
                <a:effectLst/>
                <a:latin typeface="Arial" panose="020B0604020202020204" pitchFamily="34" charset="0"/>
              </a:rPr>
              <a:t>13 	When he arrived, Eli was sitting upon his seat by the road watching, for his heart trembled for the ark of God. When the man came into the city and told the news, all the city cried out.</a:t>
            </a:r>
          </a:p>
          <a:p>
            <a:pPr marL="460375" indent="-460375" algn="just"/>
            <a:r>
              <a:rPr lang="en-US" sz="2000" dirty="0">
                <a:solidFill>
                  <a:schemeClr val="bg2"/>
                </a:solidFill>
                <a:effectLst/>
                <a:latin typeface="Arial" panose="020B0604020202020204" pitchFamily="34" charset="0"/>
              </a:rPr>
              <a:t>14 	When Eli heard the sound of the outcry, he said, “What is this uproar?” Then the man came quickly and told Eli.</a:t>
            </a:r>
          </a:p>
          <a:p>
            <a:pPr marL="460375" indent="-460375" algn="just"/>
            <a:r>
              <a:rPr lang="en-US" sz="2000" dirty="0">
                <a:solidFill>
                  <a:schemeClr val="bg2"/>
                </a:solidFill>
                <a:effectLst/>
                <a:latin typeface="Arial" panose="020B0604020202020204" pitchFamily="34" charset="0"/>
              </a:rPr>
              <a:t>15 	Now Eli was ninety-eight years old, and his eyes were set, so that he could not see.</a:t>
            </a:r>
          </a:p>
          <a:p>
            <a:pPr marL="460375" indent="-460375" algn="just"/>
            <a:r>
              <a:rPr lang="en-US" sz="2000" dirty="0">
                <a:solidFill>
                  <a:schemeClr val="bg2"/>
                </a:solidFill>
                <a:effectLst/>
                <a:latin typeface="Arial" panose="020B0604020202020204" pitchFamily="34" charset="0"/>
              </a:rPr>
              <a:t>16 	The man said to Eli, “I have just come from the battle; I fled from the battle today.” He said, “How did it go, my son?”</a:t>
            </a:r>
          </a:p>
          <a:p>
            <a:pPr marL="460375" indent="-460375" algn="just"/>
            <a:r>
              <a:rPr lang="en-US" sz="2000" dirty="0">
                <a:solidFill>
                  <a:schemeClr val="bg2"/>
                </a:solidFill>
                <a:effectLst/>
                <a:latin typeface="Arial" panose="020B0604020202020204" pitchFamily="34" charset="0"/>
              </a:rPr>
              <a:t>17	The messenger replied, “Israel has fled before the Philistines, and there has also been a great slaughter among the troops; your two sons also, Hophni and Phinehas, are dead, and the ark of God has been captured.”</a:t>
            </a:r>
          </a:p>
          <a:p>
            <a:pPr marL="460375" indent="-460375" algn="just"/>
            <a:r>
              <a:rPr lang="en-US" sz="2000" dirty="0">
                <a:solidFill>
                  <a:schemeClr val="bg2"/>
                </a:solidFill>
                <a:effectLst/>
                <a:latin typeface="Arial" panose="020B0604020202020204" pitchFamily="34" charset="0"/>
              </a:rPr>
              <a:t>18	When he mentioned the ark of God, Eli fell over backward from his seat by the side of the gate, and his neck was broken, and he died, for he was an old man and heavy. He had judged Israel forty years.</a:t>
            </a:r>
          </a:p>
        </p:txBody>
      </p:sp>
      <p:sp>
        <p:nvSpPr>
          <p:cNvPr id="61" name="Google Shape;61;p3"/>
          <p:cNvSpPr txBox="1"/>
          <p:nvPr/>
        </p:nvSpPr>
        <p:spPr>
          <a:xfrm>
            <a:off x="654905" y="581392"/>
            <a:ext cx="10873479" cy="646290"/>
          </a:xfrm>
          <a:prstGeom prst="rect">
            <a:avLst/>
          </a:prstGeom>
          <a:noFill/>
          <a:ln>
            <a:noFill/>
          </a:ln>
        </p:spPr>
        <p:txBody>
          <a:bodyPr spcFirstLastPara="1" wrap="square" lIns="91425" tIns="45700" rIns="91425" bIns="45700" anchor="t" anchorCtr="0">
            <a:spAutoFit/>
          </a:bodyPr>
          <a:lstStyle/>
          <a:p>
            <a:pPr algn="ctr"/>
            <a:r>
              <a:rPr lang="en-US" sz="3600" b="1" dirty="0">
                <a:solidFill>
                  <a:schemeClr val="bg2"/>
                </a:solidFill>
                <a:effectLst/>
                <a:latin typeface="Arial" panose="020B0604020202020204" pitchFamily="34" charset="0"/>
              </a:rPr>
              <a:t>1 Samuel 4:12-22 (NRSV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AEB1E9F1-A046-ABCD-8854-741E3A3ACAE6}"/>
              </a:ext>
            </a:extLst>
          </p:cNvPr>
          <p:cNvSpPr txBox="1"/>
          <p:nvPr/>
        </p:nvSpPr>
        <p:spPr>
          <a:xfrm>
            <a:off x="981445" y="613544"/>
            <a:ext cx="10220400" cy="3170058"/>
          </a:xfrm>
          <a:prstGeom prst="rect">
            <a:avLst/>
          </a:prstGeom>
          <a:noFill/>
          <a:ln>
            <a:noFill/>
          </a:ln>
        </p:spPr>
        <p:txBody>
          <a:bodyPr spcFirstLastPara="1" wrap="square" lIns="91425" tIns="45700" rIns="91425" bIns="45700" anchor="t" anchorCtr="0">
            <a:spAutoFit/>
          </a:bodyPr>
          <a:lstStyle/>
          <a:p>
            <a:pPr marL="460375" indent="-460375" algn="just"/>
            <a:r>
              <a:rPr lang="en-US" sz="2000" dirty="0">
                <a:solidFill>
                  <a:schemeClr val="bg2"/>
                </a:solidFill>
                <a:effectLst/>
                <a:latin typeface="Arial" panose="020B0604020202020204" pitchFamily="34" charset="0"/>
              </a:rPr>
              <a:t>19	Now his daughter-in-law, the wife of Phinehas, was pregnant, about to give birth. When she heard the news that the ark of God was captured and that her father-in-law and her husband were dead, she bowed and gave birth, for her labor pains overwhelmed her.</a:t>
            </a:r>
          </a:p>
          <a:p>
            <a:pPr marL="460375" indent="-460375" algn="just"/>
            <a:r>
              <a:rPr lang="en-US" sz="2000" dirty="0">
                <a:solidFill>
                  <a:schemeClr val="bg2"/>
                </a:solidFill>
                <a:effectLst/>
                <a:latin typeface="Arial" panose="020B0604020202020204" pitchFamily="34" charset="0"/>
              </a:rPr>
              <a:t>20	As she was about to die, the women attending her said to her, “Do not be afraid, for you have borne a son.” But she did not answer or give heed.</a:t>
            </a:r>
          </a:p>
          <a:p>
            <a:pPr marL="460375" indent="-460375" algn="just"/>
            <a:r>
              <a:rPr lang="en-US" sz="2000" dirty="0">
                <a:solidFill>
                  <a:schemeClr val="bg2"/>
                </a:solidFill>
                <a:effectLst/>
                <a:latin typeface="Arial" panose="020B0604020202020204" pitchFamily="34" charset="0"/>
              </a:rPr>
              <a:t>21	She named the child Ichabod, meaning, “The glory has departed from Israel,” because the ark of God had been captured and because of her father-in-law and her husband.</a:t>
            </a:r>
          </a:p>
          <a:p>
            <a:pPr marL="460375" indent="-460375" algn="just"/>
            <a:r>
              <a:rPr lang="en-US" sz="2000" dirty="0">
                <a:solidFill>
                  <a:schemeClr val="bg2"/>
                </a:solidFill>
                <a:effectLst/>
                <a:latin typeface="Arial" panose="020B0604020202020204" pitchFamily="34" charset="0"/>
              </a:rPr>
              <a:t>22	She said, “The glory has departed from Israel, for the ark of God has been captured.”</a:t>
            </a:r>
          </a:p>
        </p:txBody>
      </p:sp>
    </p:spTree>
    <p:extLst>
      <p:ext uri="{BB962C8B-B14F-4D97-AF65-F5344CB8AC3E}">
        <p14:creationId xmlns:p14="http://schemas.microsoft.com/office/powerpoint/2010/main" val="313683376"/>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816437" y="723170"/>
            <a:ext cx="10613282" cy="46473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600" b="1" baseline="30000" dirty="0">
                <a:solidFill>
                  <a:schemeClr val="dk2"/>
                </a:solidFill>
                <a:latin typeface="+mn-lt"/>
                <a:ea typeface="Quattrocento Sans"/>
                <a:cs typeface="Quattrocento Sans"/>
                <a:sym typeface="Quattrocento Sans"/>
              </a:rPr>
              <a:t>Key Terms</a:t>
            </a:r>
          </a:p>
          <a:p>
            <a:pPr marL="571500" indent="-571500" algn="just">
              <a:buFont typeface="Arial" panose="020B0604020202020204" pitchFamily="34" charset="0"/>
              <a:buChar char="•"/>
            </a:pPr>
            <a:r>
              <a:rPr lang="en-US" sz="2800" b="1" dirty="0">
                <a:effectLst/>
                <a:latin typeface="Arial" panose="020B0604020202020204" pitchFamily="34" charset="0"/>
              </a:rPr>
              <a:t>Ichabod </a:t>
            </a:r>
            <a:r>
              <a:rPr lang="en-US" sz="2800" dirty="0">
                <a:effectLst/>
                <a:latin typeface="Arial" panose="020B0604020202020204" pitchFamily="34" charset="0"/>
              </a:rPr>
              <a:t>– Means </a:t>
            </a:r>
            <a:r>
              <a:rPr lang="en-US" sz="2800" i="1" dirty="0">
                <a:effectLst/>
                <a:latin typeface="Arial" panose="020B0604020202020204" pitchFamily="34" charset="0"/>
              </a:rPr>
              <a:t>no glory</a:t>
            </a:r>
            <a:r>
              <a:rPr lang="en-US" sz="2800" dirty="0">
                <a:effectLst/>
                <a:latin typeface="Arial" panose="020B0604020202020204" pitchFamily="34" charset="0"/>
              </a:rPr>
              <a:t>.</a:t>
            </a:r>
          </a:p>
          <a:p>
            <a:pPr marL="571500" indent="-571500" algn="just">
              <a:buFont typeface="Arial" panose="020B0604020202020204" pitchFamily="34" charset="0"/>
              <a:buChar char="•"/>
            </a:pPr>
            <a:r>
              <a:rPr lang="en-US" sz="2800" b="1" dirty="0">
                <a:effectLst/>
                <a:latin typeface="Arial" panose="020B0604020202020204" pitchFamily="34" charset="0"/>
              </a:rPr>
              <a:t>Hophni</a:t>
            </a:r>
            <a:r>
              <a:rPr lang="en-US" sz="2800" dirty="0">
                <a:effectLst/>
                <a:latin typeface="Arial" panose="020B0604020202020204" pitchFamily="34" charset="0"/>
              </a:rPr>
              <a:t> – </a:t>
            </a:r>
            <a:r>
              <a:rPr lang="en-US" sz="2800" i="1" dirty="0">
                <a:effectLst/>
                <a:latin typeface="Arial" panose="020B0604020202020204" pitchFamily="34" charset="0"/>
              </a:rPr>
              <a:t>Pugnacious; strong; hard-fisted; a fighter.</a:t>
            </a:r>
            <a:r>
              <a:rPr lang="en-US" sz="2800" dirty="0">
                <a:effectLst/>
                <a:latin typeface="Arial" panose="020B0604020202020204" pitchFamily="34" charset="0"/>
              </a:rPr>
              <a:t> Son of Eli (1 Sam. 1:3). He and Phinehas his brother were priests of Israel. Possibly also has an Egyptian origin.</a:t>
            </a:r>
          </a:p>
          <a:p>
            <a:pPr marL="571500" indent="-571500" algn="just">
              <a:buFont typeface="Arial" panose="020B0604020202020204" pitchFamily="34" charset="0"/>
              <a:buChar char="•"/>
            </a:pPr>
            <a:r>
              <a:rPr lang="en-US" sz="2800" b="1" dirty="0">
                <a:effectLst/>
                <a:latin typeface="Arial" panose="020B0604020202020204" pitchFamily="34" charset="0"/>
              </a:rPr>
              <a:t>Phinehas</a:t>
            </a:r>
            <a:r>
              <a:rPr lang="en-US" sz="2800" dirty="0">
                <a:effectLst/>
                <a:latin typeface="Arial" panose="020B0604020202020204" pitchFamily="34" charset="0"/>
              </a:rPr>
              <a:t> – An ancient name commonly interpreted to mean </a:t>
            </a:r>
            <a:r>
              <a:rPr lang="en-US" sz="2800" i="1" dirty="0">
                <a:effectLst/>
                <a:latin typeface="Arial" panose="020B0604020202020204" pitchFamily="34" charset="0"/>
              </a:rPr>
              <a:t>the Nubian</a:t>
            </a:r>
            <a:r>
              <a:rPr lang="en-US" sz="2800" b="1" dirty="0">
                <a:effectLst/>
                <a:latin typeface="Arial" panose="020B0604020202020204" pitchFamily="34" charset="0"/>
              </a:rPr>
              <a:t> </a:t>
            </a:r>
            <a:r>
              <a:rPr lang="en-US" sz="2800" dirty="0">
                <a:effectLst/>
                <a:latin typeface="Arial" panose="020B0604020202020204" pitchFamily="34" charset="0"/>
              </a:rPr>
              <a:t>or the</a:t>
            </a:r>
            <a:r>
              <a:rPr lang="en-US" sz="2800" b="1" dirty="0">
                <a:effectLst/>
                <a:latin typeface="Arial" panose="020B0604020202020204" pitchFamily="34" charset="0"/>
              </a:rPr>
              <a:t> </a:t>
            </a:r>
            <a:r>
              <a:rPr lang="en-US" sz="2800" i="1" dirty="0">
                <a:effectLst/>
                <a:latin typeface="Arial" panose="020B0604020202020204" pitchFamily="34" charset="0"/>
              </a:rPr>
              <a:t>d</a:t>
            </a:r>
            <a:r>
              <a:rPr lang="en-US" sz="2800" dirty="0">
                <a:effectLst/>
                <a:latin typeface="Arial" panose="020B0604020202020204" pitchFamily="34" charset="0"/>
              </a:rPr>
              <a:t>ark-skinned one. Hebrew interpretation is mouth of brass or mouth of copper; derived from </a:t>
            </a:r>
            <a:r>
              <a:rPr lang="en-US" sz="2800" dirty="0" err="1">
                <a:effectLst/>
                <a:latin typeface="Arial" panose="020B0604020202020204" pitchFamily="34" charset="0"/>
              </a:rPr>
              <a:t>peh</a:t>
            </a:r>
            <a:r>
              <a:rPr lang="en-US" sz="2800" dirty="0">
                <a:effectLst/>
                <a:latin typeface="Arial" panose="020B0604020202020204" pitchFamily="34" charset="0"/>
              </a:rPr>
              <a:t> (mouth) and </a:t>
            </a:r>
            <a:r>
              <a:rPr lang="en-US" sz="2800" dirty="0" err="1">
                <a:effectLst/>
                <a:latin typeface="Arial" panose="020B0604020202020204" pitchFamily="34" charset="0"/>
              </a:rPr>
              <a:t>nehoshet</a:t>
            </a:r>
            <a:r>
              <a:rPr lang="en-US" sz="2800" dirty="0">
                <a:effectLst/>
                <a:latin typeface="Arial" panose="020B0604020202020204" pitchFamily="34" charset="0"/>
              </a:rPr>
              <a:t> (brass/bronze). Possibly also has an Egyptian origin.</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5267" y="10750"/>
            <a:ext cx="12194072" cy="6895629"/>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858762" y="1153052"/>
            <a:ext cx="10559100" cy="1815841"/>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In 1 Samuel 4:12-22, the narrative reaches a tragic climax for Israel and the house of Eli. The Israelites, having suffered defeat at the hands of the Philistines, experience the devastating consequences of their misplaced trust and spiritual decline.</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810228" y="858762"/>
            <a:ext cx="10544538" cy="2246729"/>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This event fulfills the prophecy previously spoken by Samuel, warning that God’s judgment would fall on Eli’s household due to the corruption and irreverence of his sons, Hophni and Phinehas. The loss of the Ark symbolizes not just military defeat, but spiritual catastrophe.</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97027</TotalTime>
  <Words>1011</Words>
  <Application>Microsoft Macintosh PowerPoint</Application>
  <PresentationFormat>Widescreen</PresentationFormat>
  <Paragraphs>36</Paragraphs>
  <Slides>21</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Quattrocento Sans</vt: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104</cp:revision>
  <dcterms:created xsi:type="dcterms:W3CDTF">2018-05-04T03:01:22Z</dcterms:created>
  <dcterms:modified xsi:type="dcterms:W3CDTF">2026-09-01T00:26:56Z</dcterms:modified>
</cp:coreProperties>
</file>