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5"/>
  </p:notesMasterIdLst>
  <p:sldIdLst>
    <p:sldId id="256" r:id="rId2"/>
    <p:sldId id="257" r:id="rId3"/>
    <p:sldId id="258" r:id="rId4"/>
    <p:sldId id="289" r:id="rId5"/>
    <p:sldId id="261" r:id="rId6"/>
    <p:sldId id="262" r:id="rId7"/>
    <p:sldId id="263" r:id="rId8"/>
    <p:sldId id="265" r:id="rId9"/>
    <p:sldId id="266" r:id="rId10"/>
    <p:sldId id="269" r:id="rId11"/>
    <p:sldId id="270" r:id="rId12"/>
    <p:sldId id="271" r:id="rId13"/>
    <p:sldId id="272" r:id="rId14"/>
    <p:sldId id="273" r:id="rId15"/>
    <p:sldId id="281" r:id="rId16"/>
    <p:sldId id="274" r:id="rId17"/>
    <p:sldId id="275" r:id="rId18"/>
    <p:sldId id="276" r:id="rId19"/>
    <p:sldId id="285" r:id="rId20"/>
    <p:sldId id="290" r:id="rId21"/>
    <p:sldId id="284" r:id="rId22"/>
    <p:sldId id="278" r:id="rId23"/>
    <p:sldId id="280" r:id="rId24"/>
  </p:sldIdLst>
  <p:sldSz cx="12192000" cy="6858000"/>
  <p:notesSz cx="6858000" cy="9144000"/>
  <p:embeddedFontLst>
    <p:embeddedFont>
      <p:font typeface="Open Sans" panose="020B0606030504020204" pitchFamily="34" charset="0"/>
      <p:regular r:id="rId26"/>
      <p:bold r:id="rId27"/>
      <p:italic r:id="rId28"/>
      <p:boldItalic r:id="rId29"/>
    </p:embeddedFont>
    <p:embeddedFont>
      <p:font typeface="Quattrocento Sans" panose="020B0502050000020003" pitchFamily="3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0" roundtripDataSignature="AMtx7mhDgLAbPcmCwyEEni42OW4utQFES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552"/>
    <p:restoredTop sz="94051"/>
  </p:normalViewPr>
  <p:slideViewPr>
    <p:cSldViewPr snapToGrid="0">
      <p:cViewPr varScale="1">
        <p:scale>
          <a:sx n="103" d="100"/>
          <a:sy n="103" d="100"/>
        </p:scale>
        <p:origin x="168" y="1352"/>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21" Type="http://schemas.openxmlformats.org/officeDocument/2006/relationships/slide" Target="slides/slide20.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40"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63028081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4" name="Google Shape;144;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4" name="Google Shape;154;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8026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4" name="Google Shape;174;p1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 name="Google Shape;5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8" name="Google Shape;5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 name="Google Shape;7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 name="Google Shape;8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 name="Google Shape;8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 name="Google Shape;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
        <p:cNvGrpSpPr/>
        <p:nvPr/>
      </p:nvGrpSpPr>
      <p:grpSpPr>
        <a:xfrm>
          <a:off x="0" y="0"/>
          <a:ext cx="0" cy="0"/>
          <a:chOff x="0" y="0"/>
          <a:chExt cx="0" cy="0"/>
        </a:xfrm>
      </p:grpSpPr>
      <p:sp>
        <p:nvSpPr>
          <p:cNvPr id="12" name="Google Shape;12;p33"/>
          <p:cNvSpPr>
            <a:spLocks noGrp="1"/>
          </p:cNvSpPr>
          <p:nvPr>
            <p:ph type="pic" idx="2"/>
          </p:nvPr>
        </p:nvSpPr>
        <p:spPr>
          <a:xfrm>
            <a:off x="0" y="0"/>
            <a:ext cx="12192000" cy="6858000"/>
          </a:xfrm>
          <a:prstGeom prst="rect">
            <a:avLst/>
          </a:prstGeom>
          <a:noFill/>
          <a:ln>
            <a:noFill/>
          </a:ln>
        </p:spPr>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9_Title Slide">
  <p:cSld name="9_Title Slide">
    <p:spTree>
      <p:nvGrpSpPr>
        <p:cNvPr id="1" name="Shape 28"/>
        <p:cNvGrpSpPr/>
        <p:nvPr/>
      </p:nvGrpSpPr>
      <p:grpSpPr>
        <a:xfrm>
          <a:off x="0" y="0"/>
          <a:ext cx="0" cy="0"/>
          <a:chOff x="0" y="0"/>
          <a:chExt cx="0" cy="0"/>
        </a:xfrm>
      </p:grpSpPr>
      <p:sp>
        <p:nvSpPr>
          <p:cNvPr id="29" name="Google Shape;29;p42"/>
          <p:cNvSpPr>
            <a:spLocks noGrp="1"/>
          </p:cNvSpPr>
          <p:nvPr>
            <p:ph type="pic" idx="2"/>
          </p:nvPr>
        </p:nvSpPr>
        <p:spPr>
          <a:xfrm>
            <a:off x="0" y="0"/>
            <a:ext cx="6096000" cy="6318250"/>
          </a:xfrm>
          <a:prstGeom prst="rect">
            <a:avLst/>
          </a:prstGeom>
          <a:noFill/>
          <a:ln>
            <a:noFill/>
          </a:ln>
        </p:spPr>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0_Title Slide">
  <p:cSld name="10_Title Slide">
    <p:spTree>
      <p:nvGrpSpPr>
        <p:cNvPr id="1" name="Shape 30"/>
        <p:cNvGrpSpPr/>
        <p:nvPr/>
      </p:nvGrpSpPr>
      <p:grpSpPr>
        <a:xfrm>
          <a:off x="0" y="0"/>
          <a:ext cx="0" cy="0"/>
          <a:chOff x="0" y="0"/>
          <a:chExt cx="0" cy="0"/>
        </a:xfrm>
      </p:grpSpPr>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1_Title Slide">
  <p:cSld name="11_Title Slide">
    <p:spTree>
      <p:nvGrpSpPr>
        <p:cNvPr id="1" name="Shape 31"/>
        <p:cNvGrpSpPr/>
        <p:nvPr/>
      </p:nvGrpSpPr>
      <p:grpSpPr>
        <a:xfrm>
          <a:off x="0" y="0"/>
          <a:ext cx="0" cy="0"/>
          <a:chOff x="0" y="0"/>
          <a:chExt cx="0" cy="0"/>
        </a:xfrm>
      </p:grpSpPr>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7_Title Slide">
  <p:cSld name="17_Title Slide">
    <p:spTree>
      <p:nvGrpSpPr>
        <p:cNvPr id="1" name="Shape 32"/>
        <p:cNvGrpSpPr/>
        <p:nvPr/>
      </p:nvGrpSpPr>
      <p:grpSpPr>
        <a:xfrm>
          <a:off x="0" y="0"/>
          <a:ext cx="0" cy="0"/>
          <a:chOff x="0" y="0"/>
          <a:chExt cx="0" cy="0"/>
        </a:xfrm>
      </p:grpSpPr>
      <p:sp>
        <p:nvSpPr>
          <p:cNvPr id="33" name="Google Shape;33;p45"/>
          <p:cNvSpPr>
            <a:spLocks noGrp="1"/>
          </p:cNvSpPr>
          <p:nvPr>
            <p:ph type="pic" idx="2"/>
          </p:nvPr>
        </p:nvSpPr>
        <p:spPr>
          <a:xfrm>
            <a:off x="0" y="0"/>
            <a:ext cx="12192000" cy="6858000"/>
          </a:xfrm>
          <a:prstGeom prst="rect">
            <a:avLst/>
          </a:prstGeom>
          <a:noFill/>
          <a:ln>
            <a:noFill/>
          </a:ln>
        </p:spPr>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8_Title Slide">
  <p:cSld name="18_Title Slide">
    <p:spTree>
      <p:nvGrpSpPr>
        <p:cNvPr id="1" name="Shape 34"/>
        <p:cNvGrpSpPr/>
        <p:nvPr/>
      </p:nvGrpSpPr>
      <p:grpSpPr>
        <a:xfrm>
          <a:off x="0" y="0"/>
          <a:ext cx="0" cy="0"/>
          <a:chOff x="0" y="0"/>
          <a:chExt cx="0" cy="0"/>
        </a:xfrm>
      </p:grpSpPr>
      <p:sp>
        <p:nvSpPr>
          <p:cNvPr id="35" name="Google Shape;35;p46"/>
          <p:cNvSpPr>
            <a:spLocks noGrp="1"/>
          </p:cNvSpPr>
          <p:nvPr>
            <p:ph type="pic" idx="2"/>
          </p:nvPr>
        </p:nvSpPr>
        <p:spPr>
          <a:xfrm>
            <a:off x="5371761" y="914401"/>
            <a:ext cx="5849257" cy="5029198"/>
          </a:xfrm>
          <a:prstGeom prst="rect">
            <a:avLst/>
          </a:prstGeom>
          <a:noFill/>
          <a:ln>
            <a:noFill/>
          </a:ln>
        </p:spPr>
      </p:sp>
    </p:spTree>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6"/>
        <p:cNvGrpSpPr/>
        <p:nvPr/>
      </p:nvGrpSpPr>
      <p:grpSpPr>
        <a:xfrm>
          <a:off x="0" y="0"/>
          <a:ext cx="0" cy="0"/>
          <a:chOff x="0" y="0"/>
          <a:chExt cx="0" cy="0"/>
        </a:xfrm>
      </p:grpSpPr>
      <p:sp>
        <p:nvSpPr>
          <p:cNvPr id="37" name="Google Shape;37;p47"/>
          <p:cNvSpPr>
            <a:spLocks noGrp="1"/>
          </p:cNvSpPr>
          <p:nvPr>
            <p:ph type="pic" idx="2"/>
          </p:nvPr>
        </p:nvSpPr>
        <p:spPr>
          <a:xfrm>
            <a:off x="4734232" y="-1"/>
            <a:ext cx="4100052" cy="6857999"/>
          </a:xfrm>
          <a:prstGeom prst="rect">
            <a:avLst/>
          </a:prstGeom>
          <a:noFill/>
          <a:ln>
            <a:noFill/>
          </a:ln>
        </p:spPr>
      </p:sp>
      <p:sp>
        <p:nvSpPr>
          <p:cNvPr id="38" name="Google Shape;38;p47"/>
          <p:cNvSpPr/>
          <p:nvPr/>
        </p:nvSpPr>
        <p:spPr>
          <a:xfrm>
            <a:off x="8834284" y="0"/>
            <a:ext cx="3357716" cy="6858000"/>
          </a:xfrm>
          <a:prstGeom prst="rect">
            <a:avLst/>
          </a:prstGeom>
          <a:solidFill>
            <a:srgbClr val="FEFEF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13"/>
        <p:cNvGrpSpPr/>
        <p:nvPr/>
      </p:nvGrpSpPr>
      <p:grpSpPr>
        <a:xfrm>
          <a:off x="0" y="0"/>
          <a:ext cx="0" cy="0"/>
          <a:chOff x="0" y="0"/>
          <a:chExt cx="0" cy="0"/>
        </a:xfrm>
      </p:grpSpPr>
      <p:sp>
        <p:nvSpPr>
          <p:cNvPr id="14" name="Google Shape;14;p34"/>
          <p:cNvSpPr>
            <a:spLocks noGrp="1"/>
          </p:cNvSpPr>
          <p:nvPr>
            <p:ph type="pic" idx="2"/>
          </p:nvPr>
        </p:nvSpPr>
        <p:spPr>
          <a:xfrm>
            <a:off x="4064000" y="0"/>
            <a:ext cx="4064000" cy="6318250"/>
          </a:xfrm>
          <a:prstGeom prst="rect">
            <a:avLst/>
          </a:prstGeom>
          <a:noFill/>
          <a:ln>
            <a:noFill/>
          </a:ln>
        </p:spPr>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15"/>
        <p:cNvGrpSpPr/>
        <p:nvPr/>
      </p:nvGrpSpPr>
      <p:grpSpPr>
        <a:xfrm>
          <a:off x="0" y="0"/>
          <a:ext cx="0" cy="0"/>
          <a:chOff x="0" y="0"/>
          <a:chExt cx="0" cy="0"/>
        </a:xfrm>
      </p:grpSpPr>
      <p:sp>
        <p:nvSpPr>
          <p:cNvPr id="16" name="Google Shape;16;p35"/>
          <p:cNvSpPr>
            <a:spLocks noGrp="1"/>
          </p:cNvSpPr>
          <p:nvPr>
            <p:ph type="pic" idx="2"/>
          </p:nvPr>
        </p:nvSpPr>
        <p:spPr>
          <a:xfrm>
            <a:off x="0" y="1"/>
            <a:ext cx="12192000" cy="3497263"/>
          </a:xfrm>
          <a:prstGeom prst="rect">
            <a:avLst/>
          </a:prstGeom>
          <a:noFill/>
          <a:ln>
            <a:noFill/>
          </a:ln>
        </p:spPr>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17"/>
        <p:cNvGrpSpPr/>
        <p:nvPr/>
      </p:nvGrpSpPr>
      <p:grpSpPr>
        <a:xfrm>
          <a:off x="0" y="0"/>
          <a:ext cx="0" cy="0"/>
          <a:chOff x="0" y="0"/>
          <a:chExt cx="0" cy="0"/>
        </a:xfrm>
      </p:grpSpPr>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8"/>
        <p:cNvGrpSpPr/>
        <p:nvPr/>
      </p:nvGrpSpPr>
      <p:grpSpPr>
        <a:xfrm>
          <a:off x="0" y="0"/>
          <a:ext cx="0" cy="0"/>
          <a:chOff x="0" y="0"/>
          <a:chExt cx="0" cy="0"/>
        </a:xfrm>
      </p:grpSpPr>
      <p:sp>
        <p:nvSpPr>
          <p:cNvPr id="19" name="Google Shape;19;p37"/>
          <p:cNvSpPr>
            <a:spLocks noGrp="1"/>
          </p:cNvSpPr>
          <p:nvPr>
            <p:ph type="pic" idx="2"/>
          </p:nvPr>
        </p:nvSpPr>
        <p:spPr>
          <a:xfrm>
            <a:off x="685800" y="1123950"/>
            <a:ext cx="10820400" cy="4191000"/>
          </a:xfrm>
          <a:prstGeom prst="rect">
            <a:avLst/>
          </a:prstGeom>
          <a:noFill/>
          <a:ln>
            <a:noFill/>
          </a:ln>
        </p:spPr>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20"/>
        <p:cNvGrpSpPr/>
        <p:nvPr/>
      </p:nvGrpSpPr>
      <p:grpSpPr>
        <a:xfrm>
          <a:off x="0" y="0"/>
          <a:ext cx="0" cy="0"/>
          <a:chOff x="0" y="0"/>
          <a:chExt cx="0" cy="0"/>
        </a:xfrm>
      </p:grpSpPr>
      <p:sp>
        <p:nvSpPr>
          <p:cNvPr id="21" name="Google Shape;21;p38"/>
          <p:cNvSpPr>
            <a:spLocks noGrp="1"/>
          </p:cNvSpPr>
          <p:nvPr>
            <p:ph type="pic" idx="2"/>
          </p:nvPr>
        </p:nvSpPr>
        <p:spPr>
          <a:xfrm>
            <a:off x="0" y="2728913"/>
            <a:ext cx="3048000" cy="3598862"/>
          </a:xfrm>
          <a:prstGeom prst="rect">
            <a:avLst/>
          </a:prstGeom>
          <a:noFill/>
          <a:ln>
            <a:noFill/>
          </a:ln>
        </p:spPr>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22"/>
        <p:cNvGrpSpPr/>
        <p:nvPr/>
      </p:nvGrpSpPr>
      <p:grpSpPr>
        <a:xfrm>
          <a:off x="0" y="0"/>
          <a:ext cx="0" cy="0"/>
          <a:chOff x="0" y="0"/>
          <a:chExt cx="0" cy="0"/>
        </a:xfrm>
      </p:grpSpPr>
      <p:sp>
        <p:nvSpPr>
          <p:cNvPr id="23" name="Google Shape;23;p39"/>
          <p:cNvSpPr>
            <a:spLocks noGrp="1"/>
          </p:cNvSpPr>
          <p:nvPr>
            <p:ph type="pic" idx="2"/>
          </p:nvPr>
        </p:nvSpPr>
        <p:spPr>
          <a:xfrm>
            <a:off x="0" y="3034427"/>
            <a:ext cx="6096000" cy="3283824"/>
          </a:xfrm>
          <a:prstGeom prst="rect">
            <a:avLst/>
          </a:prstGeom>
          <a:noFill/>
          <a:ln>
            <a:noFill/>
          </a:ln>
        </p:spPr>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6_Title Slide">
  <p:cSld name="6_Title Slide">
    <p:spTree>
      <p:nvGrpSpPr>
        <p:cNvPr id="1" name="Shape 24"/>
        <p:cNvGrpSpPr/>
        <p:nvPr/>
      </p:nvGrpSpPr>
      <p:grpSpPr>
        <a:xfrm>
          <a:off x="0" y="0"/>
          <a:ext cx="0" cy="0"/>
          <a:chOff x="0" y="0"/>
          <a:chExt cx="0" cy="0"/>
        </a:xfrm>
      </p:grpSpPr>
      <p:sp>
        <p:nvSpPr>
          <p:cNvPr id="25" name="Google Shape;25;p40"/>
          <p:cNvSpPr>
            <a:spLocks noGrp="1"/>
          </p:cNvSpPr>
          <p:nvPr>
            <p:ph type="pic" idx="2"/>
          </p:nvPr>
        </p:nvSpPr>
        <p:spPr>
          <a:xfrm>
            <a:off x="0" y="0"/>
            <a:ext cx="12192000" cy="3448050"/>
          </a:xfrm>
          <a:prstGeom prst="rect">
            <a:avLst/>
          </a:prstGeom>
          <a:noFill/>
          <a:ln>
            <a:noFill/>
          </a:ln>
        </p:spPr>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8_Title Slide">
  <p:cSld name="8_Title Slide">
    <p:spTree>
      <p:nvGrpSpPr>
        <p:cNvPr id="1" name="Shape 26"/>
        <p:cNvGrpSpPr/>
        <p:nvPr/>
      </p:nvGrpSpPr>
      <p:grpSpPr>
        <a:xfrm>
          <a:off x="0" y="0"/>
          <a:ext cx="0" cy="0"/>
          <a:chOff x="0" y="0"/>
          <a:chExt cx="0" cy="0"/>
        </a:xfrm>
      </p:grpSpPr>
      <p:sp>
        <p:nvSpPr>
          <p:cNvPr id="27" name="Google Shape;27;p41"/>
          <p:cNvSpPr>
            <a:spLocks noGrp="1"/>
          </p:cNvSpPr>
          <p:nvPr>
            <p:ph type="pic" idx="2"/>
          </p:nvPr>
        </p:nvSpPr>
        <p:spPr>
          <a:xfrm>
            <a:off x="7403653" y="0"/>
            <a:ext cx="4788347" cy="6318250"/>
          </a:xfrm>
          <a:prstGeom prst="rect">
            <a:avLst/>
          </a:prstGeom>
          <a:noFill/>
          <a:ln>
            <a:noFill/>
          </a:ln>
        </p:spPr>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Google Shape;6;p32"/>
          <p:cNvPicPr preferRelativeResize="0"/>
          <p:nvPr/>
        </p:nvPicPr>
        <p:blipFill rotWithShape="1">
          <a:blip r:embed="rId17">
            <a:alphaModFix/>
          </a:blip>
          <a:srcRect/>
          <a:stretch/>
        </p:blipFill>
        <p:spPr>
          <a:xfrm>
            <a:off x="422238" y="331836"/>
            <a:ext cx="921725" cy="347711"/>
          </a:xfrm>
          <a:prstGeom prst="rect">
            <a:avLst/>
          </a:prstGeom>
          <a:noFill/>
          <a:ln>
            <a:noFill/>
          </a:ln>
        </p:spPr>
      </p:pic>
      <p:sp>
        <p:nvSpPr>
          <p:cNvPr id="7" name="Google Shape;7;p32"/>
          <p:cNvSpPr/>
          <p:nvPr/>
        </p:nvSpPr>
        <p:spPr>
          <a:xfrm>
            <a:off x="0" y="6318250"/>
            <a:ext cx="6096000" cy="539750"/>
          </a:xfrm>
          <a:prstGeom prst="rect">
            <a:avLst/>
          </a:prstGeom>
          <a:solidFill>
            <a:srgbClr val="F8F8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7F7F7F"/>
              </a:solidFill>
              <a:latin typeface="Quattrocento Sans"/>
              <a:ea typeface="Quattrocento Sans"/>
              <a:cs typeface="Quattrocento Sans"/>
              <a:sym typeface="Quattrocento Sans"/>
            </a:endParaRPr>
          </a:p>
        </p:txBody>
      </p:sp>
      <p:sp>
        <p:nvSpPr>
          <p:cNvPr id="8" name="Google Shape;8;p32"/>
          <p:cNvSpPr txBox="1"/>
          <p:nvPr/>
        </p:nvSpPr>
        <p:spPr>
          <a:xfrm>
            <a:off x="172499" y="6434237"/>
            <a:ext cx="463550" cy="30777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fld id="{00000000-1234-1234-1234-123412341234}" type="slidenum">
              <a:rPr lang="en-US" sz="1400" b="0" i="0" u="none" strike="noStrike" cap="none">
                <a:solidFill>
                  <a:srgbClr val="A5A5A5"/>
                </a:solidFill>
                <a:latin typeface="Quattrocento Sans"/>
                <a:ea typeface="Quattrocento Sans"/>
                <a:cs typeface="Quattrocento Sans"/>
                <a:sym typeface="Quattrocento Sans"/>
              </a:rPr>
              <a:t>‹#›</a:t>
            </a:fld>
            <a:endParaRPr sz="4400" b="0" i="0" u="none" strike="noStrike" cap="none">
              <a:solidFill>
                <a:srgbClr val="A5A5A5"/>
              </a:solidFill>
              <a:latin typeface="Quattrocento Sans"/>
              <a:ea typeface="Quattrocento Sans"/>
              <a:cs typeface="Quattrocento Sans"/>
              <a:sym typeface="Quattrocento Sans"/>
            </a:endParaRPr>
          </a:p>
        </p:txBody>
      </p:sp>
      <p:cxnSp>
        <p:nvCxnSpPr>
          <p:cNvPr id="9" name="Google Shape;9;p32"/>
          <p:cNvCxnSpPr/>
          <p:nvPr/>
        </p:nvCxnSpPr>
        <p:spPr>
          <a:xfrm>
            <a:off x="775119" y="6442982"/>
            <a:ext cx="0" cy="290286"/>
          </a:xfrm>
          <a:prstGeom prst="straightConnector1">
            <a:avLst/>
          </a:prstGeom>
          <a:noFill/>
          <a:ln w="9525" cap="flat" cmpd="sng">
            <a:solidFill>
              <a:srgbClr val="D8D8D8">
                <a:alpha val="69803"/>
              </a:srgbClr>
            </a:solidFill>
            <a:prstDash val="solid"/>
            <a:miter lim="800000"/>
            <a:headEnd type="none" w="sm" len="sm"/>
            <a:tailEnd type="none" w="sm" len="sm"/>
          </a:ln>
        </p:spPr>
      </p:cxnSp>
      <p:pic>
        <p:nvPicPr>
          <p:cNvPr id="10" name="Google Shape;10;p32"/>
          <p:cNvPicPr preferRelativeResize="0"/>
          <p:nvPr/>
        </p:nvPicPr>
        <p:blipFill rotWithShape="1">
          <a:blip r:embed="rId18">
            <a:alphaModFix/>
          </a:blip>
          <a:srcRect/>
          <a:stretch/>
        </p:blipFill>
        <p:spPr>
          <a:xfrm>
            <a:off x="-1" y="-1"/>
            <a:ext cx="12192000" cy="689445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slow">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2"/>
        <p:cNvGrpSpPr/>
        <p:nvPr/>
      </p:nvGrpSpPr>
      <p:grpSpPr>
        <a:xfrm>
          <a:off x="0" y="0"/>
          <a:ext cx="0" cy="0"/>
          <a:chOff x="0" y="0"/>
          <a:chExt cx="0" cy="0"/>
        </a:xfrm>
      </p:grpSpPr>
      <p:grpSp>
        <p:nvGrpSpPr>
          <p:cNvPr id="43" name="Google Shape;43;p1"/>
          <p:cNvGrpSpPr/>
          <p:nvPr/>
        </p:nvGrpSpPr>
        <p:grpSpPr>
          <a:xfrm>
            <a:off x="236027" y="243425"/>
            <a:ext cx="11719946" cy="6371150"/>
            <a:chOff x="236027" y="243425"/>
            <a:chExt cx="11719946" cy="6371150"/>
          </a:xfrm>
        </p:grpSpPr>
        <p:sp>
          <p:nvSpPr>
            <p:cNvPr id="44" name="Google Shape;44;p1"/>
            <p:cNvSpPr/>
            <p:nvPr/>
          </p:nvSpPr>
          <p:spPr>
            <a:xfrm>
              <a:off x="236027" y="24342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sp>
          <p:nvSpPr>
            <p:cNvPr id="45" name="Google Shape;45;p1"/>
            <p:cNvSpPr/>
            <p:nvPr/>
          </p:nvSpPr>
          <p:spPr>
            <a:xfrm rot="10800000">
              <a:off x="11052693" y="571129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sp>
          <p:nvSpPr>
            <p:cNvPr id="46" name="Google Shape;46;p1"/>
            <p:cNvSpPr/>
            <p:nvPr/>
          </p:nvSpPr>
          <p:spPr>
            <a:xfrm flipH="1">
              <a:off x="11052693" y="24342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sp>
          <p:nvSpPr>
            <p:cNvPr id="47" name="Google Shape;47;p1"/>
            <p:cNvSpPr/>
            <p:nvPr/>
          </p:nvSpPr>
          <p:spPr>
            <a:xfrm rot="10800000" flipH="1">
              <a:off x="236027" y="571129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grpSp>
      <p:pic>
        <p:nvPicPr>
          <p:cNvPr id="48" name="Google Shape;48;p1"/>
          <p:cNvPicPr preferRelativeResize="0"/>
          <p:nvPr/>
        </p:nvPicPr>
        <p:blipFill>
          <a:blip r:embed="rId3"/>
          <a:srcRect/>
          <a:stretch/>
        </p:blipFill>
        <p:spPr>
          <a:xfrm>
            <a:off x="0" y="0"/>
            <a:ext cx="12318832" cy="6966178"/>
          </a:xfrm>
          <a:prstGeom prst="rect">
            <a:avLst/>
          </a:prstGeom>
          <a:noFill/>
          <a:ln>
            <a:noFill/>
          </a:ln>
        </p:spPr>
      </p:pic>
      <p:sp>
        <p:nvSpPr>
          <p:cNvPr id="49" name="Google Shape;49;p1"/>
          <p:cNvSpPr txBox="1"/>
          <p:nvPr/>
        </p:nvSpPr>
        <p:spPr>
          <a:xfrm>
            <a:off x="351692" y="5861235"/>
            <a:ext cx="4486403" cy="379551"/>
          </a:xfrm>
          <a:prstGeom prst="rect">
            <a:avLst/>
          </a:prstGeom>
          <a:noFill/>
          <a:ln>
            <a:noFill/>
          </a:ln>
        </p:spPr>
        <p:txBody>
          <a:bodyPr spcFirstLastPara="1" wrap="square" lIns="91425" tIns="45700" rIns="91425" bIns="45700" anchor="t" anchorCtr="0">
            <a:spAutoFit/>
          </a:bodyPr>
          <a:lstStyle/>
          <a:p>
            <a:pPr lvl="0"/>
            <a:r>
              <a:rPr lang="en-US" sz="2800" b="1" i="0" u="none" strike="noStrike" cap="none" baseline="30000" dirty="0">
                <a:solidFill>
                  <a:schemeClr val="dk1"/>
                </a:solidFill>
                <a:sym typeface="Arial"/>
              </a:rPr>
              <a:t>LESSON 1: SEPTEMBER 6</a:t>
            </a:r>
            <a:endParaRPr sz="2800" b="1" baseline="30000" dirty="0">
              <a:solidFill>
                <a:schemeClr val="dk1"/>
              </a:solidFill>
              <a:sym typeface="Arial"/>
            </a:endParaRP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pic>
        <p:nvPicPr>
          <p:cNvPr id="118" name="Google Shape;118;p14"/>
          <p:cNvPicPr preferRelativeResize="0"/>
          <p:nvPr/>
        </p:nvPicPr>
        <p:blipFill rotWithShape="1">
          <a:blip r:embed="rId3">
            <a:alphaModFix/>
          </a:blip>
          <a:srcRect/>
          <a:stretch/>
        </p:blipFill>
        <p:spPr>
          <a:xfrm>
            <a:off x="-2383" y="-20859"/>
            <a:ext cx="12228583" cy="6915143"/>
          </a:xfrm>
          <a:prstGeom prst="rect">
            <a:avLst/>
          </a:prstGeom>
          <a:noFill/>
          <a:ln>
            <a:noFill/>
          </a:ln>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5"/>
          <p:cNvSpPr txBox="1"/>
          <p:nvPr/>
        </p:nvSpPr>
        <p:spPr>
          <a:xfrm>
            <a:off x="6336666" y="1106983"/>
            <a:ext cx="4742363" cy="317139"/>
          </a:xfrm>
          <a:prstGeom prst="rect">
            <a:avLst/>
          </a:prstGeom>
          <a:noFill/>
          <a:ln>
            <a:noFill/>
          </a:ln>
        </p:spPr>
        <p:txBody>
          <a:bodyPr spcFirstLastPara="1" wrap="square" lIns="91425" tIns="45700" rIns="91425" bIns="45700" anchor="t" anchorCtr="0">
            <a:spAutoFit/>
          </a:bodyPr>
          <a:lstStyle/>
          <a:p>
            <a:pPr marL="0" marR="0" lvl="0" indent="0" algn="l" rtl="0">
              <a:lnSpc>
                <a:spcPct val="113000"/>
              </a:lnSpc>
              <a:spcBef>
                <a:spcPts val="0"/>
              </a:spcBef>
              <a:spcAft>
                <a:spcPts val="0"/>
              </a:spcAft>
              <a:buNone/>
            </a:pPr>
            <a:r>
              <a:rPr lang="en-US" sz="1400" b="1">
                <a:solidFill>
                  <a:schemeClr val="lt1"/>
                </a:solidFill>
                <a:latin typeface="Quattrocento Sans"/>
                <a:ea typeface="Quattrocento Sans"/>
                <a:cs typeface="Quattrocento Sans"/>
                <a:sym typeface="Quattrocento Sans"/>
              </a:rPr>
              <a:t>A wonderful serenity has taken possession</a:t>
            </a:r>
            <a:endParaRPr/>
          </a:p>
        </p:txBody>
      </p:sp>
      <p:sp>
        <p:nvSpPr>
          <p:cNvPr id="124" name="Google Shape;124;p15"/>
          <p:cNvSpPr txBox="1"/>
          <p:nvPr/>
        </p:nvSpPr>
        <p:spPr>
          <a:xfrm>
            <a:off x="826572" y="965505"/>
            <a:ext cx="10595400" cy="5046675"/>
          </a:xfrm>
          <a:prstGeom prst="rect">
            <a:avLst/>
          </a:prstGeom>
          <a:noFill/>
          <a:ln>
            <a:noFill/>
          </a:ln>
        </p:spPr>
        <p:txBody>
          <a:bodyPr spcFirstLastPara="1" wrap="square" lIns="91425" tIns="45700" rIns="91425" bIns="45700" anchor="t" anchorCtr="0">
            <a:noAutofit/>
          </a:bodyPr>
          <a:lstStyle/>
          <a:p>
            <a:pPr algn="just"/>
            <a:r>
              <a:rPr lang="en-US" sz="2800" dirty="0">
                <a:effectLst/>
                <a:latin typeface="Arial" panose="020B0604020202020204" pitchFamily="34" charset="0"/>
              </a:rPr>
              <a:t>Just as Joshua stood at the edge of the Jordan facing an unknown future, leaders today often inherit complex situations they did not create. God’s message to Joshua affirms that leadership is not about replacing greatness, but about faithfully continuing the mission. </a:t>
            </a:r>
            <a:r>
              <a:rPr lang="en-US" sz="2800" dirty="0">
                <a:solidFill>
                  <a:srgbClr val="222222"/>
                </a:solidFill>
                <a:effectLst/>
                <a:latin typeface="Arial" panose="020B0604020202020204" pitchFamily="34" charset="0"/>
              </a:rPr>
              <a:t>There are many stories that are told, passed down from generation to generation, to encourage the younger family members to continue the legacy passed down to them. Such stories may build traditions called folklore, the beliefs, customs, and stories of a community. </a:t>
            </a:r>
            <a:endParaRPr lang="en-US" sz="2800" dirty="0">
              <a:effectLst/>
              <a:latin typeface="Arial" panose="020B0604020202020204" pitchFamily="34" charset="0"/>
            </a:endParaRP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pic>
        <p:nvPicPr>
          <p:cNvPr id="130" name="Google Shape;130;p18" descr="LFS PP Slide Case Study.jpg"/>
          <p:cNvPicPr preferRelativeResize="0"/>
          <p:nvPr/>
        </p:nvPicPr>
        <p:blipFill rotWithShape="1">
          <a:blip r:embed="rId3">
            <a:alphaModFix/>
          </a:blip>
          <a:srcRect/>
          <a:stretch/>
        </p:blipFill>
        <p:spPr>
          <a:xfrm>
            <a:off x="-35864" y="0"/>
            <a:ext cx="12227864" cy="6914737"/>
          </a:xfrm>
          <a:prstGeom prst="rect">
            <a:avLst/>
          </a:prstGeom>
          <a:noFill/>
          <a:ln>
            <a:noFill/>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6" name="Google Shape;136;p22"/>
          <p:cNvSpPr txBox="1"/>
          <p:nvPr/>
        </p:nvSpPr>
        <p:spPr>
          <a:xfrm>
            <a:off x="701524" y="3531810"/>
            <a:ext cx="2491500" cy="769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4400">
              <a:solidFill>
                <a:schemeClr val="dk1"/>
              </a:solidFill>
              <a:latin typeface="Quattrocento Sans"/>
              <a:ea typeface="Quattrocento Sans"/>
              <a:cs typeface="Quattrocento Sans"/>
              <a:sym typeface="Quattrocento Sans"/>
            </a:endParaRPr>
          </a:p>
        </p:txBody>
      </p:sp>
      <p:sp>
        <p:nvSpPr>
          <p:cNvPr id="2" name="TextBox 1"/>
          <p:cNvSpPr txBox="1"/>
          <p:nvPr/>
        </p:nvSpPr>
        <p:spPr>
          <a:xfrm>
            <a:off x="1010134" y="861672"/>
            <a:ext cx="10171731" cy="2677656"/>
          </a:xfrm>
          <a:prstGeom prst="rect">
            <a:avLst/>
          </a:prstGeom>
          <a:noFill/>
        </p:spPr>
        <p:txBody>
          <a:bodyPr wrap="square" rtlCol="0">
            <a:spAutoFit/>
          </a:bodyPr>
          <a:lstStyle/>
          <a:p>
            <a:pPr algn="just"/>
            <a:r>
              <a:rPr lang="en-US" sz="2800" dirty="0">
                <a:effectLst/>
                <a:latin typeface="Arial" panose="020B0604020202020204" pitchFamily="34" charset="0"/>
              </a:rPr>
              <a:t>Succession planning is considered the strategic process of identifying and developing future leaders to ensure the smooth transition of organizational leadership. An example of this can be seen during the Civil Rights Movement, during the time Reverend Dr. Martin Luther King, Jr. was the established leader. </a:t>
            </a: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3" name="Google Shape;141;p24" descr="LFS PP Slide Life Application.jpg">
            <a:extLst>
              <a:ext uri="{FF2B5EF4-FFF2-40B4-BE49-F238E27FC236}">
                <a16:creationId xmlns:a16="http://schemas.microsoft.com/office/drawing/2014/main" id="{375B2FE4-AB01-CB47-8ED5-030DFF1A369B}"/>
              </a:ext>
            </a:extLst>
          </p:cNvPr>
          <p:cNvPicPr preferRelativeResize="0"/>
          <p:nvPr/>
        </p:nvPicPr>
        <p:blipFill rotWithShape="1">
          <a:blip r:embed="rId3">
            <a:alphaModFix/>
          </a:blip>
          <a:srcRect/>
          <a:stretch/>
        </p:blipFill>
        <p:spPr>
          <a:xfrm>
            <a:off x="-1" y="-12267"/>
            <a:ext cx="12192001" cy="6894457"/>
          </a:xfrm>
          <a:prstGeom prst="rect">
            <a:avLst/>
          </a:prstGeom>
          <a:noFill/>
          <a:ln>
            <a:noFill/>
          </a:ln>
        </p:spPr>
      </p:pic>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02237" y="1198176"/>
            <a:ext cx="10183712" cy="1384995"/>
          </a:xfrm>
          <a:prstGeom prst="rect">
            <a:avLst/>
          </a:prstGeom>
          <a:noFill/>
        </p:spPr>
        <p:txBody>
          <a:bodyPr wrap="square" rtlCol="0">
            <a:spAutoFit/>
          </a:bodyPr>
          <a:lstStyle/>
          <a:p>
            <a:pPr algn="just"/>
            <a:r>
              <a:rPr lang="en-US" sz="2800" dirty="0">
                <a:effectLst/>
                <a:latin typeface="Arial" panose="020B0604020202020204" pitchFamily="34" charset="0"/>
              </a:rPr>
              <a:t>Joshua’s transition into leadership after Moses’ death provides a timeless model for leaders facing change, uncertainty, and responsibility.</a:t>
            </a:r>
          </a:p>
        </p:txBody>
      </p:sp>
    </p:spTree>
    <p:extLst>
      <p:ext uri="{BB962C8B-B14F-4D97-AF65-F5344CB8AC3E}">
        <p14:creationId xmlns:p14="http://schemas.microsoft.com/office/powerpoint/2010/main" val="2509352106"/>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pic>
        <p:nvPicPr>
          <p:cNvPr id="146" name="Google Shape;146;p27" descr="LFS PP Slide Questions.jpg"/>
          <p:cNvPicPr preferRelativeResize="0"/>
          <p:nvPr/>
        </p:nvPicPr>
        <p:blipFill rotWithShape="1">
          <a:blip r:embed="rId3">
            <a:alphaModFix/>
          </a:blip>
          <a:srcRect/>
          <a:stretch/>
        </p:blipFill>
        <p:spPr>
          <a:xfrm>
            <a:off x="3087" y="3726"/>
            <a:ext cx="12176818" cy="6885871"/>
          </a:xfrm>
          <a:prstGeom prst="rect">
            <a:avLst/>
          </a:prstGeom>
          <a:noFill/>
          <a:ln>
            <a:noFill/>
          </a:ln>
        </p:spPr>
      </p:pic>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8"/>
          <p:cNvSpPr txBox="1"/>
          <p:nvPr/>
        </p:nvSpPr>
        <p:spPr>
          <a:xfrm>
            <a:off x="798286" y="1692237"/>
            <a:ext cx="10559143" cy="954067"/>
          </a:xfrm>
          <a:prstGeom prst="rect">
            <a:avLst/>
          </a:prstGeom>
          <a:noFill/>
          <a:ln>
            <a:noFill/>
          </a:ln>
        </p:spPr>
        <p:txBody>
          <a:bodyPr spcFirstLastPara="1" wrap="square" lIns="91425" tIns="45700" rIns="91425" bIns="45700" anchor="t" anchorCtr="0">
            <a:spAutoFit/>
          </a:bodyPr>
          <a:lstStyle/>
          <a:p>
            <a:pPr marL="514350" indent="-514350" algn="just">
              <a:buFont typeface="+mj-lt"/>
              <a:buAutoNum type="arabicPeriod"/>
            </a:pPr>
            <a:r>
              <a:rPr lang="en-US" sz="2800" dirty="0">
                <a:effectLst/>
                <a:latin typeface="Arial" panose="020B0604020202020204" pitchFamily="34" charset="0"/>
              </a:rPr>
              <a:t>What leadership positions are you being called into? Consider personal, spiritual, and professional areas of leadership.</a:t>
            </a:r>
          </a:p>
        </p:txBody>
      </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9"/>
          <p:cNvSpPr txBox="1"/>
          <p:nvPr/>
        </p:nvSpPr>
        <p:spPr>
          <a:xfrm>
            <a:off x="822476" y="1280773"/>
            <a:ext cx="10559100" cy="954067"/>
          </a:xfrm>
          <a:prstGeom prst="rect">
            <a:avLst/>
          </a:prstGeom>
          <a:noFill/>
          <a:ln>
            <a:noFill/>
          </a:ln>
        </p:spPr>
        <p:txBody>
          <a:bodyPr spcFirstLastPara="1" wrap="square" lIns="91425" tIns="45700" rIns="91425" bIns="45700" anchor="t" anchorCtr="0">
            <a:spAutoFit/>
          </a:bodyPr>
          <a:lstStyle/>
          <a:p>
            <a:pPr marL="468313" indent="-468313" algn="just"/>
            <a:r>
              <a:rPr lang="en-US" sz="2800" dirty="0">
                <a:effectLst/>
                <a:latin typeface="Arial" panose="020B0604020202020204" pitchFamily="34" charset="0"/>
              </a:rPr>
              <a:t>2	What fears, doubts, or barriers limit the progression or the advancement of others?</a:t>
            </a:r>
          </a:p>
        </p:txBody>
      </p:sp>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6;p29"/>
          <p:cNvSpPr txBox="1"/>
          <p:nvPr/>
        </p:nvSpPr>
        <p:spPr>
          <a:xfrm>
            <a:off x="822476" y="1280773"/>
            <a:ext cx="10559100" cy="1384954"/>
          </a:xfrm>
          <a:prstGeom prst="rect">
            <a:avLst/>
          </a:prstGeom>
          <a:noFill/>
          <a:ln>
            <a:noFill/>
          </a:ln>
        </p:spPr>
        <p:txBody>
          <a:bodyPr spcFirstLastPara="1" wrap="square" lIns="91425" tIns="45700" rIns="91425" bIns="45700" anchor="t" anchorCtr="0">
            <a:spAutoFit/>
          </a:bodyPr>
          <a:lstStyle/>
          <a:p>
            <a:pPr marL="514350" indent="-514350" algn="just">
              <a:buAutoNum type="arabicPlain" startAt="3"/>
            </a:pPr>
            <a:r>
              <a:rPr lang="en-US" sz="2800" dirty="0">
                <a:effectLst/>
                <a:latin typeface="Arial" panose="020B0604020202020204" pitchFamily="34" charset="0"/>
              </a:rPr>
              <a:t>How does grounding your leadership in values of faith strengthen your decisions?</a:t>
            </a:r>
          </a:p>
          <a:p>
            <a:pPr algn="just"/>
            <a:endParaRPr lang="en-US" sz="2800" dirty="0">
              <a:effectLst/>
              <a:latin typeface="Arial" panose="020B0604020202020204" pitchFamily="34" charset="0"/>
            </a:endParaRPr>
          </a:p>
        </p:txBody>
      </p:sp>
    </p:spTree>
    <p:extLst>
      <p:ext uri="{BB962C8B-B14F-4D97-AF65-F5344CB8AC3E}">
        <p14:creationId xmlns:p14="http://schemas.microsoft.com/office/powerpoint/2010/main" val="3109810806"/>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5" name="Google Shape;55;p2"/>
          <p:cNvSpPr txBox="1"/>
          <p:nvPr/>
        </p:nvSpPr>
        <p:spPr>
          <a:xfrm>
            <a:off x="936171" y="925713"/>
            <a:ext cx="10341430" cy="3360880"/>
          </a:xfrm>
          <a:prstGeom prst="rect">
            <a:avLst/>
          </a:prstGeom>
          <a:noFill/>
          <a:ln>
            <a:noFill/>
          </a:ln>
        </p:spPr>
        <p:txBody>
          <a:bodyPr spcFirstLastPara="1" wrap="square" lIns="91425" tIns="45700" rIns="91425" bIns="45700" anchor="t" anchorCtr="0">
            <a:spAutoFit/>
          </a:bodyPr>
          <a:lstStyle/>
          <a:p>
            <a:pPr algn="ctr"/>
            <a:r>
              <a:rPr lang="en-US" sz="6600" b="1" dirty="0">
                <a:effectLst/>
                <a:latin typeface="Arial" panose="020B0604020202020204" pitchFamily="34" charset="0"/>
              </a:rPr>
              <a:t>The</a:t>
            </a:r>
            <a:r>
              <a:rPr lang="en-US" sz="6600" b="1" dirty="0">
                <a:latin typeface="Arial" panose="020B0604020202020204" pitchFamily="34" charset="0"/>
              </a:rPr>
              <a:t> </a:t>
            </a:r>
            <a:r>
              <a:rPr lang="en-US" sz="6600" b="1" dirty="0">
                <a:effectLst/>
                <a:latin typeface="Arial" panose="020B0604020202020204" pitchFamily="34" charset="0"/>
              </a:rPr>
              <a:t>Covenant Continues</a:t>
            </a:r>
          </a:p>
          <a:p>
            <a:pPr>
              <a:lnSpc>
                <a:spcPct val="110000"/>
              </a:lnSpc>
            </a:pPr>
            <a:endParaRPr lang="en-US" sz="3600" b="1" baseline="30000" dirty="0">
              <a:solidFill>
                <a:schemeClr val="dk2"/>
              </a:solidFill>
              <a:latin typeface="+mn-lt"/>
              <a:ea typeface="Quattrocento Sans"/>
              <a:cs typeface="Quattrocento Sans"/>
              <a:sym typeface="Quattrocento Sans"/>
            </a:endParaRPr>
          </a:p>
          <a:p>
            <a:r>
              <a:rPr lang="en-US" sz="2400" b="1" dirty="0">
                <a:solidFill>
                  <a:schemeClr val="dk2"/>
                </a:solidFill>
                <a:latin typeface="+mn-lt"/>
                <a:ea typeface="Quattrocento Sans"/>
                <a:cs typeface="Quattrocento Sans"/>
                <a:sym typeface="Quattrocento Sans"/>
              </a:rPr>
              <a:t>Focus Scripture: </a:t>
            </a:r>
            <a:r>
              <a:rPr lang="en-US" sz="2400" dirty="0">
                <a:effectLst/>
                <a:latin typeface="Arial" panose="020B0604020202020204" pitchFamily="34" charset="0"/>
              </a:rPr>
              <a:t>Joshua 1:1-11</a:t>
            </a:r>
          </a:p>
          <a:p>
            <a:endParaRPr lang="en-US" sz="2400" dirty="0">
              <a:effectLst/>
              <a:latin typeface="Arial" panose="020B0604020202020204" pitchFamily="34" charset="0"/>
            </a:endParaRPr>
          </a:p>
          <a:p>
            <a:pPr algn="ctr"/>
            <a:r>
              <a:rPr lang="en-US" sz="2400" b="1" dirty="0">
                <a:effectLst/>
                <a:latin typeface="Arial" panose="020B0604020202020204" pitchFamily="34" charset="0"/>
              </a:rPr>
              <a:t>Key Verses:</a:t>
            </a:r>
            <a:r>
              <a:rPr lang="en-US" sz="2400" dirty="0">
                <a:effectLst/>
                <a:latin typeface="Arial" panose="020B0604020202020204" pitchFamily="34" charset="0"/>
              </a:rPr>
              <a:t>(The Lord said,) “I hereby command you: Be strong and courageous; do not be frightened or dismayed, for the Lord your God is with you wherever you go.” Joshua 1:9 (NRSV UE)</a:t>
            </a:r>
          </a:p>
        </p:txBody>
      </p:sp>
      <p:sp>
        <p:nvSpPr>
          <p:cNvPr id="54" name="Google Shape;54;p2"/>
          <p:cNvSpPr txBox="1"/>
          <p:nvPr/>
        </p:nvSpPr>
        <p:spPr>
          <a:xfrm>
            <a:off x="1016000" y="556381"/>
            <a:ext cx="18466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6;p29">
            <a:extLst>
              <a:ext uri="{FF2B5EF4-FFF2-40B4-BE49-F238E27FC236}">
                <a16:creationId xmlns:a16="http://schemas.microsoft.com/office/drawing/2014/main" id="{4136FEEF-D312-7264-FA56-AD4CB779A858}"/>
              </a:ext>
            </a:extLst>
          </p:cNvPr>
          <p:cNvSpPr txBox="1"/>
          <p:nvPr/>
        </p:nvSpPr>
        <p:spPr>
          <a:xfrm>
            <a:off x="822476" y="1280773"/>
            <a:ext cx="10559100" cy="1815841"/>
          </a:xfrm>
          <a:prstGeom prst="rect">
            <a:avLst/>
          </a:prstGeom>
          <a:noFill/>
          <a:ln>
            <a:noFill/>
          </a:ln>
        </p:spPr>
        <p:txBody>
          <a:bodyPr spcFirstLastPara="1" wrap="square" lIns="91425" tIns="45700" rIns="91425" bIns="45700" anchor="t" anchorCtr="0">
            <a:spAutoFit/>
          </a:bodyPr>
          <a:lstStyle/>
          <a:p>
            <a:pPr marL="468313" indent="-468313" algn="just"/>
            <a:r>
              <a:rPr lang="en-US" sz="2800" dirty="0">
                <a:effectLst/>
                <a:latin typeface="Arial" panose="020B0604020202020204" pitchFamily="34" charset="0"/>
              </a:rPr>
              <a:t>4	Encourage others in your group, family, or community to identify one leadership responsibility where they will intentionally practice courage and obedience this week.</a:t>
            </a:r>
          </a:p>
          <a:p>
            <a:pPr marL="514350" indent="-514350" algn="just">
              <a:buAutoNum type="arabicPlain" startAt="3"/>
            </a:pPr>
            <a:endParaRPr lang="en-US" sz="2800" dirty="0">
              <a:effectLst/>
              <a:latin typeface="Arial" panose="020B0604020202020204" pitchFamily="34" charset="0"/>
            </a:endParaRPr>
          </a:p>
        </p:txBody>
      </p:sp>
    </p:spTree>
    <p:extLst>
      <p:ext uri="{BB962C8B-B14F-4D97-AF65-F5344CB8AC3E}">
        <p14:creationId xmlns:p14="http://schemas.microsoft.com/office/powerpoint/2010/main" val="1477772441"/>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30"/>
          <p:cNvPicPr preferRelativeResize="0"/>
          <p:nvPr/>
        </p:nvPicPr>
        <p:blipFill rotWithShape="1">
          <a:blip r:embed="rId3">
            <a:alphaModFix/>
          </a:blip>
          <a:srcRect/>
          <a:stretch/>
        </p:blipFill>
        <p:spPr>
          <a:xfrm>
            <a:off x="0" y="-22616"/>
            <a:ext cx="12231690" cy="6916901"/>
          </a:xfrm>
          <a:prstGeom prst="rect">
            <a:avLst/>
          </a:prstGeom>
          <a:noFill/>
          <a:ln>
            <a:noFill/>
          </a:ln>
        </p:spPr>
      </p:pic>
    </p:spTree>
    <p:extLst>
      <p:ext uri="{BB962C8B-B14F-4D97-AF65-F5344CB8AC3E}">
        <p14:creationId xmlns:p14="http://schemas.microsoft.com/office/powerpoint/2010/main" val="4037986901"/>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31"/>
          <p:cNvSpPr/>
          <p:nvPr/>
        </p:nvSpPr>
        <p:spPr>
          <a:xfrm>
            <a:off x="5952000" y="1708725"/>
            <a:ext cx="288000" cy="62627"/>
          </a:xfrm>
          <a:prstGeom prst="roundRect">
            <a:avLst>
              <a:gd name="adj" fmla="val 9388"/>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Open Sans"/>
              <a:ea typeface="Open Sans"/>
              <a:cs typeface="Open Sans"/>
              <a:sym typeface="Open Sans"/>
            </a:endParaRPr>
          </a:p>
        </p:txBody>
      </p:sp>
      <p:sp>
        <p:nvSpPr>
          <p:cNvPr id="167" name="Google Shape;167;p31"/>
          <p:cNvSpPr txBox="1"/>
          <p:nvPr/>
        </p:nvSpPr>
        <p:spPr>
          <a:xfrm>
            <a:off x="865784" y="686319"/>
            <a:ext cx="10460432" cy="5693826"/>
          </a:xfrm>
          <a:prstGeom prst="rect">
            <a:avLst/>
          </a:prstGeom>
          <a:noFill/>
          <a:ln>
            <a:noFill/>
          </a:ln>
        </p:spPr>
        <p:txBody>
          <a:bodyPr spcFirstLastPara="1" wrap="square" lIns="91425" tIns="45700" rIns="91425" bIns="45700" anchor="t" anchorCtr="0">
            <a:spAutoFit/>
          </a:bodyPr>
          <a:lstStyle/>
          <a:p>
            <a:pPr algn="just"/>
            <a:r>
              <a:rPr lang="en-US" sz="2800" b="1" dirty="0">
                <a:effectLst/>
                <a:latin typeface="Arial" panose="020B0604020202020204" pitchFamily="34" charset="0"/>
              </a:rPr>
              <a:t>Closing Hymn:</a:t>
            </a:r>
            <a:r>
              <a:rPr lang="en-US" sz="2800" dirty="0">
                <a:effectLst/>
                <a:latin typeface="Arial" panose="020B0604020202020204" pitchFamily="34" charset="0"/>
              </a:rPr>
              <a:t> AMEC Hymnal #390,</a:t>
            </a:r>
            <a:r>
              <a:rPr lang="en-US" sz="2800" b="1" dirty="0">
                <a:effectLst/>
                <a:latin typeface="Arial" panose="020B0604020202020204" pitchFamily="34" charset="0"/>
              </a:rPr>
              <a:t> </a:t>
            </a:r>
            <a:r>
              <a:rPr lang="en-US" sz="2800" dirty="0">
                <a:effectLst/>
                <a:latin typeface="Arial" panose="020B0604020202020204" pitchFamily="34" charset="0"/>
              </a:rPr>
              <a:t>“I Am on the Battlefield for My Lord”</a:t>
            </a:r>
          </a:p>
          <a:p>
            <a:pPr algn="just"/>
            <a:r>
              <a:rPr lang="en-US" sz="2800" b="1" dirty="0">
                <a:effectLst/>
                <a:latin typeface="Arial" panose="020B0604020202020204" pitchFamily="34" charset="0"/>
              </a:rPr>
              <a:t>Closing Prayer: </a:t>
            </a:r>
            <a:r>
              <a:rPr lang="en-US" sz="2800" dirty="0">
                <a:effectLst/>
                <a:latin typeface="Arial" panose="020B0604020202020204" pitchFamily="34" charset="0"/>
              </a:rPr>
              <a:t>Heavenly Father, our lives are often a myriad of complex issues and concerns, muddied by the oppressive and overwhelming injustices that continue to plague our society. We find ourselves burdened by grief and often face insurmountable odds that suggest we cannot win. But Lord, we believe in your divine hand and presence that fulfils the promises to never leave us nor forsake us. Build up our leaders and those who follow to obey your Word and have courage in times of trouble. May our paths and steps be ordered by you and may our faith never waiver. This we pray in the name of our Lord Jesus Christ. Amen.</a:t>
            </a:r>
          </a:p>
        </p:txBody>
      </p:sp>
    </p:spTree>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3"/>
          <p:cNvSpPr txBox="1"/>
          <p:nvPr/>
        </p:nvSpPr>
        <p:spPr>
          <a:xfrm>
            <a:off x="1002510" y="1317263"/>
            <a:ext cx="10220400" cy="5016718"/>
          </a:xfrm>
          <a:prstGeom prst="rect">
            <a:avLst/>
          </a:prstGeom>
          <a:noFill/>
          <a:ln>
            <a:noFill/>
          </a:ln>
        </p:spPr>
        <p:txBody>
          <a:bodyPr spcFirstLastPara="1" wrap="square" lIns="91425" tIns="45700" rIns="91425" bIns="45700" anchor="t" anchorCtr="0">
            <a:spAutoFit/>
          </a:bodyPr>
          <a:lstStyle/>
          <a:p>
            <a:pPr marL="468313" indent="-468313" algn="just"/>
            <a:r>
              <a:rPr lang="en-US" sz="2000" dirty="0">
                <a:solidFill>
                  <a:schemeClr val="bg2"/>
                </a:solidFill>
                <a:effectLst/>
                <a:latin typeface="Arial" panose="020B0604020202020204" pitchFamily="34" charset="0"/>
              </a:rPr>
              <a:t>1	After the death of Moses the servant of the Lord, the Lord spoke to Joshua son of Nun, Moses’s assistant, saying,</a:t>
            </a:r>
          </a:p>
          <a:p>
            <a:pPr marL="468313" indent="-468313" algn="just"/>
            <a:r>
              <a:rPr lang="en-US" sz="2000" dirty="0">
                <a:solidFill>
                  <a:schemeClr val="bg2"/>
                </a:solidFill>
                <a:effectLst/>
                <a:latin typeface="Arial" panose="020B0604020202020204" pitchFamily="34" charset="0"/>
              </a:rPr>
              <a:t>2 	“My servant Moses is dead. Now proceed to cross the Jordan, you and all this people, into the land that I am giving to them, to the Israelites.</a:t>
            </a:r>
          </a:p>
          <a:p>
            <a:pPr marL="468313" indent="-468313" algn="just"/>
            <a:r>
              <a:rPr lang="en-US" sz="2000" dirty="0">
                <a:solidFill>
                  <a:schemeClr val="bg2"/>
                </a:solidFill>
                <a:effectLst/>
                <a:latin typeface="Arial" panose="020B0604020202020204" pitchFamily="34" charset="0"/>
              </a:rPr>
              <a:t>3 	Every place that the sole of your foot will tread upon I have given to you, as I promised to Moses.</a:t>
            </a:r>
          </a:p>
          <a:p>
            <a:pPr marL="468313" indent="-468313" algn="just"/>
            <a:r>
              <a:rPr lang="en-US" sz="2000" dirty="0">
                <a:solidFill>
                  <a:schemeClr val="bg2"/>
                </a:solidFill>
                <a:effectLst/>
                <a:latin typeface="Arial" panose="020B0604020202020204" pitchFamily="34" charset="0"/>
              </a:rPr>
              <a:t>4 	From the wilderness and the Lebanon as far as the great river, the River Euphrates, all the land of the Hittites, to the Great Sea in the west shall be your territory.</a:t>
            </a:r>
          </a:p>
          <a:p>
            <a:pPr marL="468313" indent="-468313" algn="just"/>
            <a:r>
              <a:rPr lang="en-US" sz="2000" dirty="0">
                <a:solidFill>
                  <a:schemeClr val="bg2"/>
                </a:solidFill>
                <a:effectLst/>
                <a:latin typeface="Arial" panose="020B0604020202020204" pitchFamily="34" charset="0"/>
              </a:rPr>
              <a:t>5 	No one shall be able to stand against you all the days of your life. As I was with Moses, so I will be with you; I will not fail you or forsake you.</a:t>
            </a:r>
          </a:p>
          <a:p>
            <a:pPr marL="468313" indent="-468313" algn="just"/>
            <a:r>
              <a:rPr lang="en-US" sz="2000" dirty="0">
                <a:solidFill>
                  <a:schemeClr val="bg2"/>
                </a:solidFill>
                <a:effectLst/>
                <a:latin typeface="Arial" panose="020B0604020202020204" pitchFamily="34" charset="0"/>
              </a:rPr>
              <a:t>6 	Be strong and courageous, for you shall lead this people to possess the land that I swore to their ancestors to give them.</a:t>
            </a:r>
          </a:p>
          <a:p>
            <a:pPr marL="468313" indent="-468313" algn="just"/>
            <a:r>
              <a:rPr lang="en-US" sz="2000" dirty="0">
                <a:solidFill>
                  <a:schemeClr val="bg2"/>
                </a:solidFill>
                <a:effectLst/>
                <a:latin typeface="Arial" panose="020B0604020202020204" pitchFamily="34" charset="0"/>
              </a:rPr>
              <a:t>7 	Only be strong and very courageous, being careful to act in accordance with all the law that my servant Moses commanded you; do not turn from it to the right hand or to the left, so that you may be successful wherever you go.</a:t>
            </a:r>
          </a:p>
          <a:p>
            <a:pPr marL="468313" indent="-468313" algn="just"/>
            <a:r>
              <a:rPr lang="en-US" sz="2000" dirty="0">
                <a:solidFill>
                  <a:schemeClr val="bg2"/>
                </a:solidFill>
                <a:effectLst/>
                <a:latin typeface="Arial" panose="020B0604020202020204" pitchFamily="34" charset="0"/>
              </a:rPr>
              <a:t>8 	This book of the law shall not depart out of your mouth; you shall meditate on it day</a:t>
            </a:r>
          </a:p>
        </p:txBody>
      </p:sp>
      <p:sp>
        <p:nvSpPr>
          <p:cNvPr id="61" name="Google Shape;61;p3"/>
          <p:cNvSpPr txBox="1"/>
          <p:nvPr/>
        </p:nvSpPr>
        <p:spPr>
          <a:xfrm>
            <a:off x="895737" y="670973"/>
            <a:ext cx="10327173" cy="646290"/>
          </a:xfrm>
          <a:prstGeom prst="rect">
            <a:avLst/>
          </a:prstGeom>
          <a:noFill/>
          <a:ln>
            <a:noFill/>
          </a:ln>
        </p:spPr>
        <p:txBody>
          <a:bodyPr spcFirstLastPara="1" wrap="square" lIns="91425" tIns="45700" rIns="91425" bIns="45700" anchor="t" anchorCtr="0">
            <a:spAutoFit/>
          </a:bodyPr>
          <a:lstStyle/>
          <a:p>
            <a:pPr algn="ctr"/>
            <a:r>
              <a:rPr lang="en-US" sz="3600" b="1" dirty="0">
                <a:solidFill>
                  <a:schemeClr val="bg2"/>
                </a:solidFill>
                <a:effectLst/>
                <a:latin typeface="Arial" panose="020B0604020202020204" pitchFamily="34" charset="0"/>
              </a:rPr>
              <a:t>Joshua 1:1-11 (NRSV UE)</a:t>
            </a: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60;p3">
            <a:extLst>
              <a:ext uri="{FF2B5EF4-FFF2-40B4-BE49-F238E27FC236}">
                <a16:creationId xmlns:a16="http://schemas.microsoft.com/office/drawing/2014/main" id="{BE4B7839-7C67-0DB3-6C34-070F577F2832}"/>
              </a:ext>
            </a:extLst>
          </p:cNvPr>
          <p:cNvSpPr txBox="1"/>
          <p:nvPr/>
        </p:nvSpPr>
        <p:spPr>
          <a:xfrm>
            <a:off x="985800" y="867312"/>
            <a:ext cx="10220400" cy="4293443"/>
          </a:xfrm>
          <a:prstGeom prst="rect">
            <a:avLst/>
          </a:prstGeom>
          <a:noFill/>
          <a:ln>
            <a:noFill/>
          </a:ln>
        </p:spPr>
        <p:txBody>
          <a:bodyPr spcFirstLastPara="1" wrap="square" lIns="91425" tIns="45700" rIns="91425" bIns="45700" anchor="t" anchorCtr="0">
            <a:spAutoFit/>
          </a:bodyPr>
          <a:lstStyle/>
          <a:p>
            <a:pPr marL="406400" indent="-406400" algn="just"/>
            <a:r>
              <a:rPr lang="en-US" sz="2400" dirty="0">
                <a:solidFill>
                  <a:schemeClr val="bg2"/>
                </a:solidFill>
                <a:effectLst/>
                <a:latin typeface="Arial" panose="020B0604020202020204" pitchFamily="34" charset="0"/>
              </a:rPr>
              <a:t>	and night, so that you may be careful to act in accordance with all that is written in it. For then you shall make your way prosperous, and then you shall be successful.</a:t>
            </a:r>
          </a:p>
          <a:p>
            <a:pPr marL="406400" indent="-406400" algn="just"/>
            <a:r>
              <a:rPr lang="en-US" sz="2400" dirty="0">
                <a:solidFill>
                  <a:schemeClr val="bg2"/>
                </a:solidFill>
                <a:effectLst/>
                <a:latin typeface="Arial" panose="020B0604020202020204" pitchFamily="34" charset="0"/>
              </a:rPr>
              <a:t>9	I hereby command you: Be strong and courageous; do not be frightened or dismayed, for the Lord your God is with you wherever you go.”</a:t>
            </a:r>
          </a:p>
          <a:p>
            <a:pPr marL="406400" indent="-406400" algn="just"/>
            <a:r>
              <a:rPr lang="en-US" sz="2400" dirty="0">
                <a:solidFill>
                  <a:schemeClr val="bg2"/>
                </a:solidFill>
                <a:effectLst/>
                <a:latin typeface="Arial" panose="020B0604020202020204" pitchFamily="34" charset="0"/>
              </a:rPr>
              <a:t>10	Then Joshua commanded the officers of the people,</a:t>
            </a:r>
          </a:p>
          <a:p>
            <a:pPr marL="406400" indent="-406400" algn="just"/>
            <a:r>
              <a:rPr lang="en-US" sz="2400" dirty="0">
                <a:solidFill>
                  <a:schemeClr val="bg2"/>
                </a:solidFill>
                <a:effectLst/>
                <a:latin typeface="Arial" panose="020B0604020202020204" pitchFamily="34" charset="0"/>
              </a:rPr>
              <a:t>11	“Pass through the camp and command the people, ‘Prepare your provisions, for in three days you are to cross over this Jordan, to go in to take possession of the land that the Lord your God gives you to possess.’”</a:t>
            </a:r>
          </a:p>
        </p:txBody>
      </p:sp>
    </p:spTree>
    <p:extLst>
      <p:ext uri="{BB962C8B-B14F-4D97-AF65-F5344CB8AC3E}">
        <p14:creationId xmlns:p14="http://schemas.microsoft.com/office/powerpoint/2010/main" val="3265402588"/>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6"/>
          <p:cNvSpPr txBox="1"/>
          <p:nvPr/>
        </p:nvSpPr>
        <p:spPr>
          <a:xfrm>
            <a:off x="4140975" y="3587128"/>
            <a:ext cx="1380162"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lt1"/>
                </a:solidFill>
                <a:latin typeface="Quattrocento Sans"/>
                <a:ea typeface="Quattrocento Sans"/>
                <a:cs typeface="Quattrocento Sans"/>
                <a:sym typeface="Quattrocento Sans"/>
              </a:rPr>
              <a:t>Your title here</a:t>
            </a:r>
            <a:endParaRPr/>
          </a:p>
        </p:txBody>
      </p:sp>
      <p:sp>
        <p:nvSpPr>
          <p:cNvPr id="77" name="Google Shape;77;p6"/>
          <p:cNvSpPr txBox="1"/>
          <p:nvPr/>
        </p:nvSpPr>
        <p:spPr>
          <a:xfrm>
            <a:off x="816437" y="814397"/>
            <a:ext cx="10613282" cy="306746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600" b="1" baseline="30000" dirty="0">
                <a:solidFill>
                  <a:schemeClr val="dk2"/>
                </a:solidFill>
                <a:latin typeface="Arial" panose="020B0604020202020204" pitchFamily="34" charset="0"/>
                <a:ea typeface="Quattrocento Sans"/>
                <a:cs typeface="Arial" panose="020B0604020202020204" pitchFamily="34" charset="0"/>
                <a:sym typeface="Quattrocento Sans"/>
              </a:rPr>
              <a:t>Key Terms</a:t>
            </a:r>
          </a:p>
          <a:p>
            <a:pPr marL="457200" indent="-457200" algn="just">
              <a:buFont typeface="Arial" panose="020B0604020202020204" pitchFamily="34" charset="0"/>
              <a:buChar char="•"/>
            </a:pPr>
            <a:r>
              <a:rPr lang="en-US" sz="2400" b="1" dirty="0">
                <a:effectLst/>
                <a:latin typeface="Arial" panose="020B0604020202020204" pitchFamily="34" charset="0"/>
              </a:rPr>
              <a:t>Nomad</a:t>
            </a:r>
            <a:r>
              <a:rPr lang="en-US" sz="2400" dirty="0">
                <a:effectLst/>
                <a:latin typeface="Arial" panose="020B0604020202020204" pitchFamily="34" charset="0"/>
              </a:rPr>
              <a:t> – A person historically associated with a tribe, with no permanent home but who moves from place to place, often seasonally, to find food, pasture for livestock, or work. </a:t>
            </a:r>
          </a:p>
          <a:p>
            <a:pPr marL="457200" indent="-457200" algn="just">
              <a:buFont typeface="Arial" panose="020B0604020202020204" pitchFamily="34" charset="0"/>
              <a:buChar char="•"/>
            </a:pPr>
            <a:r>
              <a:rPr lang="en-US" sz="2400" b="1" dirty="0">
                <a:effectLst/>
                <a:latin typeface="Arial" panose="020B0604020202020204" pitchFamily="34" charset="0"/>
              </a:rPr>
              <a:t>Succession</a:t>
            </a:r>
            <a:r>
              <a:rPr lang="en-US" sz="2400" dirty="0">
                <a:effectLst/>
                <a:latin typeface="Arial" panose="020B0604020202020204" pitchFamily="34" charset="0"/>
              </a:rPr>
              <a:t> – The order and conditions under which one person after another succeeds to a property, dignity, title, or throne.</a:t>
            </a:r>
          </a:p>
          <a:p>
            <a:pPr algn="just"/>
            <a:endParaRPr lang="en-US" sz="4400" baseline="30000" dirty="0">
              <a:effectLst/>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82" name="Google Shape;82;p7" descr="LFS PP Slide Introduction.jpg"/>
          <p:cNvPicPr preferRelativeResize="0"/>
          <p:nvPr/>
        </p:nvPicPr>
        <p:blipFill rotWithShape="1">
          <a:blip r:embed="rId3">
            <a:alphaModFix/>
          </a:blip>
          <a:srcRect/>
          <a:stretch/>
        </p:blipFill>
        <p:spPr>
          <a:xfrm>
            <a:off x="5267" y="10750"/>
            <a:ext cx="12194072" cy="6895629"/>
          </a:xfrm>
          <a:prstGeom prst="rect">
            <a:avLst/>
          </a:prstGeom>
          <a:noFill/>
          <a:ln>
            <a:noFill/>
          </a:ln>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8"/>
          <p:cNvSpPr txBox="1"/>
          <p:nvPr/>
        </p:nvSpPr>
        <p:spPr>
          <a:xfrm>
            <a:off x="977900" y="962552"/>
            <a:ext cx="10236200" cy="3970277"/>
          </a:xfrm>
          <a:prstGeom prst="rect">
            <a:avLst/>
          </a:prstGeom>
          <a:noFill/>
          <a:ln>
            <a:noFill/>
          </a:ln>
        </p:spPr>
        <p:txBody>
          <a:bodyPr spcFirstLastPara="1" wrap="square" lIns="91425" tIns="45700" rIns="91425" bIns="45700" anchor="t" anchorCtr="0">
            <a:spAutoFit/>
          </a:bodyPr>
          <a:lstStyle/>
          <a:p>
            <a:pPr algn="just"/>
            <a:r>
              <a:rPr lang="en-US" sz="2800" dirty="0">
                <a:effectLst/>
                <a:latin typeface="Arial" panose="020B0604020202020204" pitchFamily="34" charset="0"/>
              </a:rPr>
              <a:t>This quarter begins with Joshua’s appointment into leadership as a replacement to the lawgiver, Moses, following his death. The book of Joshua centers on the major events in Israel’s history. However, scholars do not believe Joshua himself wrote it. The book launches the reader into the next stage of Israel’s narrative. This phase presents a people empowered to espouse themselves as a unique and formidable nation established on their monotheistic belief in one true God, Jehovah.</a:t>
            </a:r>
          </a:p>
        </p:txBody>
      </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Google Shape;97;p10" descr="LFS PP Slide Telling The Story.jpg"/>
          <p:cNvPicPr preferRelativeResize="0"/>
          <p:nvPr/>
        </p:nvPicPr>
        <p:blipFill rotWithShape="1">
          <a:blip r:embed="rId3">
            <a:alphaModFix/>
          </a:blip>
          <a:srcRect/>
          <a:stretch/>
        </p:blipFill>
        <p:spPr>
          <a:xfrm>
            <a:off x="-13454" y="-5331"/>
            <a:ext cx="12205454" cy="6902065"/>
          </a:xfrm>
          <a:prstGeom prst="rect">
            <a:avLst/>
          </a:prstGeom>
          <a:noFill/>
          <a:ln>
            <a:noFill/>
          </a:ln>
        </p:spPr>
      </p:pic>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1"/>
          <p:cNvSpPr txBox="1"/>
          <p:nvPr/>
        </p:nvSpPr>
        <p:spPr>
          <a:xfrm>
            <a:off x="6336666" y="1106983"/>
            <a:ext cx="4742363" cy="317139"/>
          </a:xfrm>
          <a:prstGeom prst="rect">
            <a:avLst/>
          </a:prstGeom>
          <a:noFill/>
          <a:ln>
            <a:noFill/>
          </a:ln>
        </p:spPr>
        <p:txBody>
          <a:bodyPr spcFirstLastPara="1" wrap="square" lIns="91425" tIns="45700" rIns="91425" bIns="45700" anchor="t" anchorCtr="0">
            <a:spAutoFit/>
          </a:bodyPr>
          <a:lstStyle/>
          <a:p>
            <a:pPr marL="0" marR="0" lvl="0" indent="0" algn="l" rtl="0">
              <a:lnSpc>
                <a:spcPct val="113000"/>
              </a:lnSpc>
              <a:spcBef>
                <a:spcPts val="0"/>
              </a:spcBef>
              <a:spcAft>
                <a:spcPts val="0"/>
              </a:spcAft>
              <a:buNone/>
            </a:pPr>
            <a:r>
              <a:rPr lang="en-US" sz="1400" b="1">
                <a:solidFill>
                  <a:schemeClr val="lt1"/>
                </a:solidFill>
                <a:latin typeface="Quattrocento Sans"/>
                <a:ea typeface="Quattrocento Sans"/>
                <a:cs typeface="Quattrocento Sans"/>
                <a:sym typeface="Quattrocento Sans"/>
              </a:rPr>
              <a:t>A wonderful serenity has taken possession</a:t>
            </a:r>
            <a:endParaRPr/>
          </a:p>
        </p:txBody>
      </p:sp>
      <p:sp>
        <p:nvSpPr>
          <p:cNvPr id="103" name="Google Shape;103;p11"/>
          <p:cNvSpPr txBox="1"/>
          <p:nvPr/>
        </p:nvSpPr>
        <p:spPr>
          <a:xfrm>
            <a:off x="870857" y="858762"/>
            <a:ext cx="10504714" cy="1815841"/>
          </a:xfrm>
          <a:prstGeom prst="rect">
            <a:avLst/>
          </a:prstGeom>
          <a:noFill/>
          <a:ln>
            <a:noFill/>
          </a:ln>
        </p:spPr>
        <p:txBody>
          <a:bodyPr spcFirstLastPara="1" wrap="square" lIns="91425" tIns="45700" rIns="91425" bIns="45700" anchor="t" anchorCtr="0">
            <a:spAutoFit/>
          </a:bodyPr>
          <a:lstStyle/>
          <a:p>
            <a:pPr algn="just"/>
            <a:r>
              <a:rPr lang="en-US" sz="2800" dirty="0">
                <a:effectLst/>
                <a:latin typeface="Arial" panose="020B0604020202020204" pitchFamily="34" charset="0"/>
              </a:rPr>
              <a:t>We see in the very first verses of </a:t>
            </a:r>
            <a:r>
              <a:rPr lang="en-US" sz="2800" dirty="0" err="1">
                <a:effectLst/>
                <a:latin typeface="Arial" panose="020B0604020202020204" pitchFamily="34" charset="0"/>
              </a:rPr>
              <a:t>Joshus</a:t>
            </a:r>
            <a:r>
              <a:rPr lang="en-US" sz="2800" dirty="0">
                <a:effectLst/>
                <a:latin typeface="Arial" panose="020B0604020202020204" pitchFamily="34" charset="0"/>
              </a:rPr>
              <a:t> chapter 1, that leadership of God’s people must be determined by God. It is God who explicitly commissions Joshua: “Moses, my servant is dead. Now proceed…” (Josh. 1:2).</a:t>
            </a:r>
          </a:p>
        </p:txBody>
      </p:sp>
    </p:spTree>
  </p:cSld>
  <p:clrMapOvr>
    <a:masterClrMapping/>
  </p:clrMapOvr>
  <p:transition spd="slow">
    <p:fade/>
  </p:transition>
</p:sld>
</file>

<file path=ppt/theme/theme1.xml><?xml version="1.0" encoding="utf-8"?>
<a:theme xmlns:a="http://schemas.openxmlformats.org/drawingml/2006/main" name="Office Theme">
  <a:themeElements>
    <a:clrScheme name="Custom 2">
      <a:dk1>
        <a:srgbClr val="FFFFFF"/>
      </a:dk1>
      <a:lt1>
        <a:srgbClr val="FFFFFF"/>
      </a:lt1>
      <a:dk2>
        <a:srgbClr val="222328"/>
      </a:dk2>
      <a:lt2>
        <a:srgbClr val="D1EAF7"/>
      </a:lt2>
      <a:accent1>
        <a:srgbClr val="E03440"/>
      </a:accent1>
      <a:accent2>
        <a:srgbClr val="00C077"/>
      </a:accent2>
      <a:accent3>
        <a:srgbClr val="08DA76"/>
      </a:accent3>
      <a:accent4>
        <a:srgbClr val="11B797"/>
      </a:accent4>
      <a:accent5>
        <a:srgbClr val="1A7C77"/>
      </a:accent5>
      <a:accent6>
        <a:srgbClr val="09996C"/>
      </a:accent6>
      <a:hlink>
        <a:srgbClr val="F491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81285</TotalTime>
  <Words>1051</Words>
  <Application>Microsoft Macintosh PowerPoint</Application>
  <PresentationFormat>Widescreen</PresentationFormat>
  <Paragraphs>36</Paragraphs>
  <Slides>23</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Quattrocento Sans</vt:lpstr>
      <vt:lpstr>Open Sans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rrgraph3</dc:creator>
  <cp:lastModifiedBy>A Wright</cp:lastModifiedBy>
  <cp:revision>88</cp:revision>
  <dcterms:created xsi:type="dcterms:W3CDTF">2018-05-04T03:01:22Z</dcterms:created>
  <dcterms:modified xsi:type="dcterms:W3CDTF">2026-09-01T00:34:17Z</dcterms:modified>
</cp:coreProperties>
</file>