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1"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4" r:id="rId21"/>
    <p:sldId id="278" r:id="rId22"/>
    <p:sldId id="29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34"/>
    <p:restoredTop sz="94014"/>
  </p:normalViewPr>
  <p:slideViewPr>
    <p:cSldViewPr snapToGrid="0">
      <p:cViewPr varScale="1">
        <p:scale>
          <a:sx n="114" d="100"/>
          <a:sy n="114" d="100"/>
        </p:scale>
        <p:origin x="200" y="2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5" y="-54090"/>
            <a:ext cx="12318830" cy="6966178"/>
          </a:xfrm>
          <a:prstGeom prst="rect">
            <a:avLst/>
          </a:prstGeom>
          <a:noFill/>
          <a:ln>
            <a:noFill/>
          </a:ln>
        </p:spPr>
      </p:pic>
      <p:sp>
        <p:nvSpPr>
          <p:cNvPr id="49" name="Google Shape;49;p1"/>
          <p:cNvSpPr txBox="1"/>
          <p:nvPr/>
        </p:nvSpPr>
        <p:spPr>
          <a:xfrm>
            <a:off x="343091" y="5823013"/>
            <a:ext cx="421798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LESSON </a:t>
            </a:r>
            <a:r>
              <a:rPr lang="en-US" sz="2400" b="1" dirty="0">
                <a:solidFill>
                  <a:schemeClr val="dk1"/>
                </a:solidFill>
              </a:rPr>
              <a:t>9</a:t>
            </a:r>
            <a:r>
              <a:rPr lang="en-US" sz="2400" b="1" i="0" u="none" strike="noStrike" cap="none" dirty="0">
                <a:solidFill>
                  <a:schemeClr val="dk1"/>
                </a:solidFill>
                <a:latin typeface="Arial"/>
                <a:ea typeface="Arial"/>
                <a:cs typeface="Arial"/>
                <a:sym typeface="Arial"/>
              </a:rPr>
              <a:t>:  </a:t>
            </a:r>
            <a:r>
              <a:rPr lang="en-US" sz="2400" b="1" dirty="0">
                <a:solidFill>
                  <a:schemeClr val="dk1"/>
                </a:solidFill>
              </a:rPr>
              <a:t>AUGUST 2</a:t>
            </a:r>
            <a:endParaRPr sz="2400" b="1"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The traditional view of Thomas led many church members to believe that asking for clarification on issues or expressing doubt is a negative trait. This is so wrong. The story of Lee Strobel demonstrates how dealing with doubt can lead to a red-hot conviction that ignites faith in others.</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246769"/>
          </a:xfrm>
          <a:prstGeom prst="rect">
            <a:avLst/>
          </a:prstGeom>
          <a:noFill/>
        </p:spPr>
        <p:txBody>
          <a:bodyPr wrap="square" rtlCol="0">
            <a:spAutoFit/>
          </a:bodyPr>
          <a:lstStyle/>
          <a:p>
            <a:pPr algn="just"/>
            <a:r>
              <a:rPr lang="en-US" sz="2800" dirty="0">
                <a:effectLst/>
                <a:latin typeface="Arial" panose="020B0604020202020204" pitchFamily="34" charset="0"/>
              </a:rPr>
              <a:t>Doubt is not always bad. Indeed, Hank Davis, Ph.D., explained in an issue of </a:t>
            </a:r>
            <a:r>
              <a:rPr lang="en-US" sz="2800" i="1" dirty="0">
                <a:effectLst/>
                <a:latin typeface="Arial" panose="020B0604020202020204" pitchFamily="34" charset="0"/>
              </a:rPr>
              <a:t>Psychology Today</a:t>
            </a:r>
            <a:r>
              <a:rPr lang="en-US" sz="2800" dirty="0">
                <a:effectLst/>
                <a:latin typeface="Arial" panose="020B0604020202020204" pitchFamily="34" charset="0"/>
              </a:rPr>
              <a:t>, “Why a Little Doubt is Good for You.”  A point he made is how doubt promotes critical thinking. Look at it this way. When doubt surfaces, it helps us to suspend judgment and seek evidence.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157" y="1027791"/>
            <a:ext cx="10279306" cy="2246769"/>
          </a:xfrm>
          <a:prstGeom prst="rect">
            <a:avLst/>
          </a:prstGeom>
          <a:noFill/>
        </p:spPr>
        <p:txBody>
          <a:bodyPr wrap="square" rtlCol="0">
            <a:spAutoFit/>
          </a:bodyPr>
          <a:lstStyle/>
          <a:p>
            <a:pPr algn="just"/>
            <a:r>
              <a:rPr lang="en-US" sz="2800" dirty="0">
                <a:effectLst/>
                <a:latin typeface="Arial" panose="020B0604020202020204" pitchFamily="34" charset="0"/>
              </a:rPr>
              <a:t>In the text, Thomas voiced his concerns, so they could be addressed. Unfortunately, this is not the course some Christians take. They drag secret doubts through life for years, allowing the fear of looking stupid to block them from putting their concerns in the sunlight for answers.</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245922"/>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1.	Have you ever questioned something and was glad you did?</a:t>
            </a:r>
          </a:p>
          <a:p>
            <a:pPr marL="466725" indent="-466725"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28">
            <a:extLst>
              <a:ext uri="{FF2B5EF4-FFF2-40B4-BE49-F238E27FC236}">
                <a16:creationId xmlns:a16="http://schemas.microsoft.com/office/drawing/2014/main" id="{884A5B3B-5386-BA7D-A044-4A4C4021C71C}"/>
              </a:ext>
            </a:extLst>
          </p:cNvPr>
          <p:cNvSpPr txBox="1"/>
          <p:nvPr/>
        </p:nvSpPr>
        <p:spPr>
          <a:xfrm>
            <a:off x="798286" y="1245922"/>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2.	Did anything good come out of Thomas’ doubt?</a:t>
            </a:r>
          </a:p>
          <a:p>
            <a:pPr marL="466725" indent="-46672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92C3144A-E164-C70A-858A-51FD47A87E4B}"/>
              </a:ext>
            </a:extLst>
          </p:cNvPr>
          <p:cNvSpPr txBox="1"/>
          <p:nvPr/>
        </p:nvSpPr>
        <p:spPr>
          <a:xfrm>
            <a:off x="798286" y="1245922"/>
            <a:ext cx="10559143" cy="1384954"/>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3.	How do you respond to the assertions that doubt and questions signal rebellion?</a:t>
            </a:r>
          </a:p>
          <a:p>
            <a:pPr marL="466725" indent="-46672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332107112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730811" y="925713"/>
            <a:ext cx="10730378" cy="3908722"/>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Thomas, the Honest Doubter</a:t>
            </a:r>
            <a:endParaRPr lang="en-US" sz="6000" dirty="0">
              <a:effectLst/>
              <a:latin typeface="Arial" panose="020B0604020202020204" pitchFamily="34" charset="0"/>
            </a:endParaRPr>
          </a:p>
          <a:p>
            <a:endParaRPr lang="en-US" sz="2000" b="1" dirty="0">
              <a:solidFill>
                <a:schemeClr val="dk2"/>
              </a:solidFill>
              <a:latin typeface="+mj-lt"/>
              <a:ea typeface="Quattrocento Sans"/>
              <a:cs typeface="Quattrocento Sans"/>
              <a:sym typeface="Quattrocento Sans"/>
            </a:endParaRPr>
          </a:p>
          <a:p>
            <a:r>
              <a:rPr lang="en-US" sz="2800" b="1" dirty="0">
                <a:effectLst/>
                <a:latin typeface="+mn-lt"/>
              </a:rPr>
              <a:t>Focus Scripture: </a:t>
            </a:r>
            <a:r>
              <a:rPr lang="en-US" sz="2800" dirty="0">
                <a:effectLst/>
                <a:latin typeface="Arial" panose="020B0604020202020204" pitchFamily="34" charset="0"/>
              </a:rPr>
              <a:t>John 11:14-16; 14:5-8; 20:24-29; 21:1-2</a:t>
            </a:r>
          </a:p>
          <a:p>
            <a:br>
              <a:rPr lang="en-US" sz="2800" dirty="0">
                <a:effectLst/>
                <a:latin typeface="Arial" panose="020B0604020202020204" pitchFamily="34" charset="0"/>
              </a:rPr>
            </a:br>
            <a:endParaRPr lang="en-US" sz="2800" dirty="0">
              <a:effectLst/>
              <a:latin typeface="Arial" panose="020B0604020202020204" pitchFamily="34" charset="0"/>
            </a:endParaRPr>
          </a:p>
          <a:p>
            <a:pPr algn="ctr"/>
            <a:r>
              <a:rPr lang="en-US" sz="2800" b="1" dirty="0">
                <a:effectLst/>
                <a:latin typeface="Arial" panose="020B0604020202020204" pitchFamily="34" charset="0"/>
              </a:rPr>
              <a:t>Key Verse:</a:t>
            </a:r>
            <a:r>
              <a:rPr lang="en-US" sz="2800" i="1" dirty="0">
                <a:effectLst/>
                <a:latin typeface="Arial" panose="020B0604020202020204" pitchFamily="34" charset="0"/>
              </a:rPr>
              <a:t> </a:t>
            </a:r>
            <a:r>
              <a:rPr lang="en-US" sz="2800" dirty="0">
                <a:effectLst/>
                <a:latin typeface="Arial" panose="020B0604020202020204" pitchFamily="34" charset="0"/>
              </a:rPr>
              <a:t>(Jesus) said to Thomas, “Put your finger here and see my hands. Reach out your hand and put it in my side. Do not doubt but believe.” John 20:27</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728134"/>
            <a:ext cx="10559143" cy="2677616"/>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“The Blood That Jesus Shed for Me” (</a:t>
            </a:r>
            <a:r>
              <a:rPr lang="en-US" sz="2800" i="1" dirty="0">
                <a:effectLst/>
                <a:latin typeface="Arial" panose="020B0604020202020204" pitchFamily="34" charset="0"/>
              </a:rPr>
              <a:t>AMECH</a:t>
            </a:r>
            <a:r>
              <a:rPr lang="en-US" sz="2800" dirty="0">
                <a:effectLst/>
                <a:latin typeface="Arial" panose="020B0604020202020204" pitchFamily="34" charset="0"/>
              </a:rPr>
              <a:t> #137)</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Dear Father, help me to find answers for the things that I question and protect my mind from deception so I can serve you in truth. In Jesus’ name.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56831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675555"/>
            <a:ext cx="10220400" cy="4708941"/>
          </a:xfrm>
          <a:prstGeom prst="rect">
            <a:avLst/>
          </a:prstGeom>
          <a:noFill/>
          <a:ln>
            <a:noFill/>
          </a:ln>
        </p:spPr>
        <p:txBody>
          <a:bodyPr spcFirstLastPara="1" wrap="square" lIns="91425" tIns="45700" rIns="91425" bIns="45700" anchor="t" anchorCtr="0">
            <a:spAutoFit/>
          </a:bodyPr>
          <a:lstStyle/>
          <a:p>
            <a:pPr marL="466725" indent="-466725" algn="ctr"/>
            <a:r>
              <a:rPr lang="en-US" sz="2000" b="1" dirty="0">
                <a:solidFill>
                  <a:schemeClr val="bg2"/>
                </a:solidFill>
                <a:effectLst/>
                <a:latin typeface="Arial" panose="020B0604020202020204" pitchFamily="34" charset="0"/>
              </a:rPr>
              <a:t>John 11:14-16</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14 Then Jesus told them plainly, “Lazarus is dead.</a:t>
            </a:r>
          </a:p>
          <a:p>
            <a:pPr marL="466725" indent="-466725" algn="just"/>
            <a:r>
              <a:rPr lang="en-US" sz="2000" dirty="0">
                <a:solidFill>
                  <a:schemeClr val="bg2"/>
                </a:solidFill>
                <a:effectLst/>
                <a:latin typeface="Arial" panose="020B0604020202020204" pitchFamily="34" charset="0"/>
              </a:rPr>
              <a:t>15 For your sake I am glad I was not there, so that you may believe. But let us go to him.”</a:t>
            </a:r>
          </a:p>
          <a:p>
            <a:pPr marL="466725" indent="-466725" algn="just"/>
            <a:r>
              <a:rPr lang="en-US" sz="2000" dirty="0">
                <a:solidFill>
                  <a:schemeClr val="bg2"/>
                </a:solidFill>
                <a:effectLst/>
                <a:latin typeface="Arial" panose="020B0604020202020204" pitchFamily="34" charset="0"/>
              </a:rPr>
              <a:t>16 Thomas, who was called the Twin, said to his fellow disciples, “Let us also go, that we may die with him.”</a:t>
            </a:r>
          </a:p>
          <a:p>
            <a:pPr marL="466725" indent="-466725" algn="ctr"/>
            <a:r>
              <a:rPr lang="en-US" sz="2000" b="1" dirty="0">
                <a:solidFill>
                  <a:schemeClr val="bg2"/>
                </a:solidFill>
                <a:effectLst/>
                <a:latin typeface="Arial" panose="020B0604020202020204" pitchFamily="34" charset="0"/>
              </a:rPr>
              <a:t>14:5-8</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5 Thomas said to him, “Lord, we do not know where you are going. How can we know the way?”</a:t>
            </a:r>
          </a:p>
          <a:p>
            <a:pPr marL="466725" indent="-466725" algn="just"/>
            <a:r>
              <a:rPr lang="en-US" sz="2000" dirty="0">
                <a:solidFill>
                  <a:schemeClr val="bg2"/>
                </a:solidFill>
                <a:effectLst/>
                <a:latin typeface="Arial" panose="020B0604020202020204" pitchFamily="34" charset="0"/>
              </a:rPr>
              <a:t>6 Jesus said to him, “I am the way and the truth and the life. No one comes to the Father except through me.</a:t>
            </a:r>
          </a:p>
          <a:p>
            <a:pPr marL="466725" indent="-466725" algn="just"/>
            <a:r>
              <a:rPr lang="en-US" sz="2000" dirty="0">
                <a:solidFill>
                  <a:schemeClr val="bg2"/>
                </a:solidFill>
                <a:effectLst/>
                <a:latin typeface="Arial" panose="020B0604020202020204" pitchFamily="34" charset="0"/>
              </a:rPr>
              <a:t>7 If you know me, you will know my Father also. From now on you do know him and have seen him.”</a:t>
            </a:r>
          </a:p>
          <a:p>
            <a:pPr marL="466725" indent="-466725" algn="just"/>
            <a:r>
              <a:rPr lang="en-US" sz="2000" dirty="0">
                <a:solidFill>
                  <a:schemeClr val="bg2"/>
                </a:solidFill>
                <a:effectLst/>
                <a:latin typeface="Arial" panose="020B0604020202020204" pitchFamily="34" charset="0"/>
              </a:rPr>
              <a:t>8 Philip said to him, “Lord, show us the Father, and we will be satisfied.”</a:t>
            </a:r>
          </a:p>
          <a:p>
            <a:pPr marL="466725" indent="-466725" algn="ctr"/>
            <a:r>
              <a:rPr lang="en-US" sz="2000" b="1" dirty="0">
                <a:solidFill>
                  <a:schemeClr val="bg2"/>
                </a:solidFill>
                <a:effectLst/>
                <a:latin typeface="Arial" panose="020B0604020202020204" pitchFamily="34" charset="0"/>
              </a:rPr>
              <a:t>20:24-29</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24 But Thomas (who was called the Twin), one of the twelve, was not with them when</a:t>
            </a:r>
          </a:p>
        </p:txBody>
      </p:sp>
      <p:sp>
        <p:nvSpPr>
          <p:cNvPr id="61" name="Google Shape;61;p3"/>
          <p:cNvSpPr txBox="1"/>
          <p:nvPr/>
        </p:nvSpPr>
        <p:spPr>
          <a:xfrm>
            <a:off x="654906" y="628969"/>
            <a:ext cx="10873479" cy="1200288"/>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John 11:14-16; 14:5-8; 20:24-29; 21:1-2 </a:t>
            </a:r>
          </a:p>
          <a:p>
            <a:pPr algn="ctr"/>
            <a:r>
              <a:rPr lang="en-US" sz="3600" b="1" dirty="0">
                <a:solidFill>
                  <a:schemeClr val="bg2"/>
                </a:solidFill>
                <a:effectLst/>
                <a:latin typeface="Arial" panose="020B0604020202020204" pitchFamily="34" charset="0"/>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935434EB-C5A5-7063-EA8A-17092F45E1CA}"/>
              </a:ext>
            </a:extLst>
          </p:cNvPr>
          <p:cNvSpPr txBox="1"/>
          <p:nvPr/>
        </p:nvSpPr>
        <p:spPr>
          <a:xfrm>
            <a:off x="981445" y="743277"/>
            <a:ext cx="10220400" cy="5324494"/>
          </a:xfrm>
          <a:prstGeom prst="rect">
            <a:avLst/>
          </a:prstGeom>
          <a:noFill/>
          <a:ln>
            <a:noFill/>
          </a:ln>
        </p:spPr>
        <p:txBody>
          <a:bodyPr spcFirstLastPara="1" wrap="square" lIns="91425" tIns="45700" rIns="91425" bIns="45700" anchor="t" anchorCtr="0">
            <a:spAutoFit/>
          </a:bodyPr>
          <a:lstStyle/>
          <a:p>
            <a:pPr marL="466725" indent="-466725" algn="just"/>
            <a:r>
              <a:rPr lang="en-US" sz="2000" dirty="0">
                <a:solidFill>
                  <a:schemeClr val="bg2"/>
                </a:solidFill>
                <a:effectLst/>
                <a:latin typeface="Arial" panose="020B0604020202020204" pitchFamily="34" charset="0"/>
              </a:rPr>
              <a:t>	Jesus came.</a:t>
            </a:r>
          </a:p>
          <a:p>
            <a:pPr marL="466725" indent="-466725" algn="just"/>
            <a:r>
              <a:rPr lang="en-US" sz="2000" dirty="0">
                <a:solidFill>
                  <a:schemeClr val="bg2"/>
                </a:solidFill>
                <a:effectLst/>
                <a:latin typeface="Arial" panose="020B0604020202020204" pitchFamily="34" charset="0"/>
              </a:rPr>
              <a:t>25	So the other disciples told him, “We have seen the Lord.” But he said to them, “Unless I see the mark of the nails in his hands and put my finger in the mark of the nails and my hand in his side, I will not believe.”</a:t>
            </a:r>
          </a:p>
          <a:p>
            <a:pPr marL="466725" indent="-466725" algn="just"/>
            <a:r>
              <a:rPr lang="en-US" sz="2000" dirty="0">
                <a:solidFill>
                  <a:schemeClr val="bg2"/>
                </a:solidFill>
                <a:effectLst/>
                <a:latin typeface="Arial" panose="020B0604020202020204" pitchFamily="34" charset="0"/>
              </a:rPr>
              <a:t>26	A week later his disciples were again in the house, and Thomas was with them. Although the doors were shut, Jesus came and stood among them and said, “Peace be with you.”</a:t>
            </a:r>
          </a:p>
          <a:p>
            <a:pPr marL="466725" indent="-466725" algn="just"/>
            <a:r>
              <a:rPr lang="en-US" sz="2000" dirty="0">
                <a:solidFill>
                  <a:schemeClr val="bg2"/>
                </a:solidFill>
                <a:effectLst/>
                <a:latin typeface="Arial" panose="020B0604020202020204" pitchFamily="34" charset="0"/>
              </a:rPr>
              <a:t>27	Then he said to Thomas, “Put your finger here and see my hands. Reach out your hand and put it in my side. Do not doubt but believe.”</a:t>
            </a:r>
          </a:p>
          <a:p>
            <a:pPr marL="466725" indent="-466725" algn="just"/>
            <a:r>
              <a:rPr lang="en-US" sz="2000" dirty="0">
                <a:solidFill>
                  <a:schemeClr val="bg2"/>
                </a:solidFill>
                <a:effectLst/>
                <a:latin typeface="Arial" panose="020B0604020202020204" pitchFamily="34" charset="0"/>
              </a:rPr>
              <a:t>28	Thomas answered him, “My Lord and my God!”</a:t>
            </a:r>
          </a:p>
          <a:p>
            <a:pPr marL="466725" indent="-466725" algn="just"/>
            <a:r>
              <a:rPr lang="en-US" sz="2000" dirty="0">
                <a:solidFill>
                  <a:schemeClr val="bg2"/>
                </a:solidFill>
                <a:effectLst/>
                <a:latin typeface="Arial" panose="020B0604020202020204" pitchFamily="34" charset="0"/>
              </a:rPr>
              <a:t>29	Jesus said to him, “Have you believed because you have seen me? Blessed are those who have not seen and yet have come to believe.”</a:t>
            </a:r>
          </a:p>
          <a:p>
            <a:pPr marL="466725" indent="-466725" algn="ctr"/>
            <a:r>
              <a:rPr lang="en-US" sz="2000" b="1" dirty="0">
                <a:solidFill>
                  <a:schemeClr val="bg2"/>
                </a:solidFill>
                <a:effectLst/>
                <a:latin typeface="Arial" panose="020B0604020202020204" pitchFamily="34" charset="0"/>
              </a:rPr>
              <a:t>21:1-2</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1	After these things Jesus showed himself again to the disciples by the Sea of Tiberias, and he showed himself in this way.</a:t>
            </a:r>
          </a:p>
          <a:p>
            <a:pPr marL="466725" indent="-466725" algn="just"/>
            <a:r>
              <a:rPr lang="en-US" sz="2000" dirty="0">
                <a:solidFill>
                  <a:schemeClr val="bg2"/>
                </a:solidFill>
                <a:effectLst/>
                <a:latin typeface="Arial" panose="020B0604020202020204" pitchFamily="34" charset="0"/>
              </a:rPr>
              <a:t>2	Gathered there together were Simon Peter, Thomas called the Twin, Nathanael of Cana in Galilee, the sons of Zebedee, and two others of his disciples.</a:t>
            </a:r>
          </a:p>
        </p:txBody>
      </p:sp>
    </p:spTree>
    <p:extLst>
      <p:ext uri="{BB962C8B-B14F-4D97-AF65-F5344CB8AC3E}">
        <p14:creationId xmlns:p14="http://schemas.microsoft.com/office/powerpoint/2010/main" val="242541032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932815" y="663271"/>
            <a:ext cx="10613282" cy="2923837"/>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4400" b="1" dirty="0">
                <a:solidFill>
                  <a:schemeClr val="dk2"/>
                </a:solidFill>
                <a:latin typeface="+mj-lt"/>
                <a:ea typeface="Quattrocento Sans"/>
                <a:cs typeface="Quattrocento Sans"/>
                <a:sym typeface="Quattrocento Sans"/>
              </a:rPr>
              <a:t>Key Terms</a:t>
            </a:r>
          </a:p>
          <a:p>
            <a:pPr marL="457200" indent="-457200" algn="just">
              <a:buFont typeface="Arial" panose="020B0604020202020204" pitchFamily="34" charset="0"/>
              <a:buChar char="•"/>
            </a:pPr>
            <a:r>
              <a:rPr lang="en-US" sz="2800" b="1" dirty="0">
                <a:effectLst/>
                <a:latin typeface="Arial" panose="020B0604020202020204" pitchFamily="34" charset="0"/>
              </a:rPr>
              <a:t>Atheist </a:t>
            </a:r>
            <a:r>
              <a:rPr lang="en-US" sz="2800" dirty="0">
                <a:effectLst/>
                <a:latin typeface="Arial" panose="020B0604020202020204" pitchFamily="34" charset="0"/>
              </a:rPr>
              <a:t>– A person who doubts the existence of God.</a:t>
            </a:r>
          </a:p>
          <a:p>
            <a:pPr marL="457200" indent="-457200" algn="just">
              <a:buFont typeface="Arial" panose="020B0604020202020204" pitchFamily="34" charset="0"/>
              <a:buChar char="•"/>
            </a:pPr>
            <a:r>
              <a:rPr lang="en-US" sz="2800" b="1" dirty="0">
                <a:effectLst/>
                <a:latin typeface="Arial" panose="020B0604020202020204" pitchFamily="34" charset="0"/>
              </a:rPr>
              <a:t>Hoax – </a:t>
            </a:r>
            <a:r>
              <a:rPr lang="en-US" sz="2800" dirty="0">
                <a:effectLst/>
                <a:latin typeface="Arial" panose="020B0604020202020204" pitchFamily="34" charset="0"/>
              </a:rPr>
              <a:t>An intentional lie or ploy designed to mislead or deceive people. </a:t>
            </a:r>
          </a:p>
          <a:p>
            <a:pPr marL="457200" indent="-457200" algn="just">
              <a:buFont typeface="Arial" panose="020B0604020202020204" pitchFamily="34" charset="0"/>
              <a:buChar char="•"/>
            </a:pPr>
            <a:r>
              <a:rPr lang="en-US" sz="2800" b="1" dirty="0">
                <a:effectLst/>
                <a:latin typeface="Arial" panose="020B0604020202020204" pitchFamily="34" charset="0"/>
              </a:rPr>
              <a:t>Apologist</a:t>
            </a:r>
            <a:r>
              <a:rPr lang="en-US" sz="2800" dirty="0">
                <a:effectLst/>
                <a:latin typeface="Arial" panose="020B0604020202020204" pitchFamily="34" charset="0"/>
              </a:rPr>
              <a:t> – A person who defends or explains a belief or doctrine</a:t>
            </a:r>
            <a:r>
              <a:rPr lang="en-US" sz="2800" b="1" dirty="0">
                <a:effectLst/>
                <a:latin typeface="Arial" panose="020B0604020202020204" pitchFamily="34" charset="0"/>
              </a:rPr>
              <a:t>.</a:t>
            </a:r>
            <a:endParaRPr lang="en-US" sz="2800" dirty="0">
              <a:effectLst/>
              <a:latin typeface="Arial" panose="020B0604020202020204"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04709"/>
            <a:ext cx="10559100"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Because we live in a world with uncertainty and frail humans, we will encounter uncertainty and doubt at various stages of life. In religious circles, different groups see doubt through different lenses. Some encourage people to bring their doubts into the open so they can be addressed. Others discourage addressing doubt, viewing it as a sign of rebellion and a challenge to authority.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Thomas’ name in Christian circles is associated with one impression: doubting and unbelief. Traditionally, this has a negative tone. But can that be all there is to Thomas? Could it be that Thomas should be given credit for having the boldness to express his reservation? Other persons in scripture expressed doubts when faced with issues they could not understand, and God responded to explain those concerns.</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96282</TotalTime>
  <Words>967</Words>
  <Application>Microsoft Macintosh PowerPoint</Application>
  <PresentationFormat>Widescreen</PresentationFormat>
  <Paragraphs>46</Paragraphs>
  <Slides>22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97</cp:revision>
  <dcterms:created xsi:type="dcterms:W3CDTF">2018-05-04T03:01:22Z</dcterms:created>
  <dcterms:modified xsi:type="dcterms:W3CDTF">2026-05-26T17:20:17Z</dcterms:modified>
</cp:coreProperties>
</file>