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89"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87" r:id="rId19"/>
    <p:sldId id="288" r:id="rId20"/>
    <p:sldId id="284" r:id="rId21"/>
    <p:sldId id="278" r:id="rId22"/>
    <p:sldId id="280" r:id="rId23"/>
  </p:sldIdLst>
  <p:sldSz cx="12192000" cy="6858000"/>
  <p:notesSz cx="6858000" cy="9144000"/>
  <p:embeddedFontLst>
    <p:embeddedFont>
      <p:font typeface="Open Sans" panose="020B0606030504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401"/>
    <p:restoredTop sz="94150"/>
  </p:normalViewPr>
  <p:slideViewPr>
    <p:cSldViewPr snapToGrid="0">
      <p:cViewPr varScale="1">
        <p:scale>
          <a:sx n="112" d="100"/>
          <a:sy n="112" d="100"/>
        </p:scale>
        <p:origin x="208" y="2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 y="-54090"/>
            <a:ext cx="12318830" cy="6966178"/>
          </a:xfrm>
          <a:prstGeom prst="rect">
            <a:avLst/>
          </a:prstGeom>
          <a:noFill/>
          <a:ln>
            <a:noFill/>
          </a:ln>
        </p:spPr>
      </p:pic>
      <p:sp>
        <p:nvSpPr>
          <p:cNvPr id="49" name="Google Shape;49;p1"/>
          <p:cNvSpPr txBox="1"/>
          <p:nvPr/>
        </p:nvSpPr>
        <p:spPr>
          <a:xfrm>
            <a:off x="236027" y="5811683"/>
            <a:ext cx="421798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chemeClr val="dk1"/>
                </a:solidFill>
                <a:latin typeface="+mj-lt"/>
                <a:ea typeface="Arial"/>
                <a:cs typeface="Arial"/>
                <a:sym typeface="Arial"/>
              </a:rPr>
              <a:t>LESSON </a:t>
            </a:r>
            <a:r>
              <a:rPr lang="en-US" sz="2400" b="1" dirty="0">
                <a:solidFill>
                  <a:schemeClr val="dk1"/>
                </a:solidFill>
                <a:latin typeface="+mj-lt"/>
              </a:rPr>
              <a:t>8</a:t>
            </a:r>
            <a:r>
              <a:rPr lang="en-US" sz="2400" b="1" i="0" u="none" strike="noStrike" cap="none" dirty="0">
                <a:solidFill>
                  <a:schemeClr val="dk1"/>
                </a:solidFill>
                <a:latin typeface="+mj-lt"/>
                <a:ea typeface="Arial"/>
                <a:cs typeface="Arial"/>
                <a:sym typeface="Arial"/>
              </a:rPr>
              <a:t>: JULY 26</a:t>
            </a:r>
            <a:r>
              <a:rPr lang="en-US" sz="2400" b="1" dirty="0">
                <a:solidFill>
                  <a:schemeClr val="dk1"/>
                </a:solidFill>
                <a:latin typeface="+mj-lt"/>
              </a:rPr>
              <a:t> </a:t>
            </a:r>
            <a:endParaRPr sz="2400" b="1" dirty="0">
              <a:solidFill>
                <a:schemeClr val="dk1"/>
              </a:solidFill>
              <a:latin typeface="+mj-lt"/>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2800" dirty="0">
                <a:effectLst/>
                <a:latin typeface="Arial" panose="020B0604020202020204" pitchFamily="34" charset="0"/>
              </a:rPr>
              <a:t>There are some qualities we traditionally associate with mothers. One such quality is unwavering support from their children. We see this brightly in the life of Eliza “Mama” Garvey, the mother of Marcus Garvey. </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1815882"/>
          </a:xfrm>
          <a:prstGeom prst="rect">
            <a:avLst/>
          </a:prstGeom>
          <a:noFill/>
        </p:spPr>
        <p:txBody>
          <a:bodyPr wrap="square" rtlCol="0">
            <a:spAutoFit/>
          </a:bodyPr>
          <a:lstStyle/>
          <a:p>
            <a:pPr algn="just"/>
            <a:r>
              <a:rPr lang="en-US" sz="2800" dirty="0">
                <a:effectLst/>
                <a:latin typeface="Arial" panose="020B0604020202020204" pitchFamily="34" charset="0"/>
              </a:rPr>
              <a:t>Despite his strong anti-Roman Catholic stance, Martin Luther wrote a glowing tribute on Mary – </a:t>
            </a:r>
            <a:r>
              <a:rPr lang="en-US" sz="2800" i="1" dirty="0">
                <a:effectLst/>
                <a:latin typeface="Arial" panose="020B0604020202020204" pitchFamily="34" charset="0"/>
              </a:rPr>
              <a:t>Commentary on the Magnificat of the Virgin Mary</a:t>
            </a:r>
            <a:r>
              <a:rPr lang="en-US" sz="2800" dirty="0">
                <a:effectLst/>
                <a:latin typeface="Arial" panose="020B0604020202020204" pitchFamily="34" charset="0"/>
              </a:rPr>
              <a:t>. This work used Luke 1:46-55 as the biblical anchor. </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667" y="832416"/>
            <a:ext cx="10183712" cy="3108543"/>
          </a:xfrm>
          <a:prstGeom prst="rect">
            <a:avLst/>
          </a:prstGeom>
          <a:noFill/>
        </p:spPr>
        <p:txBody>
          <a:bodyPr wrap="square" rtlCol="0">
            <a:spAutoFit/>
          </a:bodyPr>
          <a:lstStyle/>
          <a:p>
            <a:pPr algn="just"/>
            <a:r>
              <a:rPr lang="en-US" sz="2800" dirty="0">
                <a:effectLst/>
                <a:latin typeface="Arial" panose="020B0604020202020204" pitchFamily="34" charset="0"/>
              </a:rPr>
              <a:t>The study of Mary should teach us practical humility. One of the failings of church groupings today is the importance some ministers attach to themselves. Because God chose to use them in ministry, they take on an inflated sense of importance. Mary did not do that. She played her role and stepped back. This is why John’s Gospel’s sparse treatment of her in Jesus’ ministry is notable.</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082637"/>
            <a:ext cx="10559143" cy="954067"/>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1. How can thoughts about Mary assist us in our Christian walk?</a:t>
            </a:r>
          </a:p>
          <a:p>
            <a:pPr marL="463550" indent="-463550" algn="just"/>
            <a:endParaRPr lang="en-US" sz="2800" dirty="0">
              <a:effectLst/>
              <a:latin typeface="Arial" panose="020B0604020202020204" pitchFamily="34"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C8F49E4F-CA7F-104B-BF21-1695F5E037D5}"/>
              </a:ext>
            </a:extLst>
          </p:cNvPr>
          <p:cNvSpPr txBox="1"/>
          <p:nvPr/>
        </p:nvSpPr>
        <p:spPr>
          <a:xfrm>
            <a:off x="816428" y="1197709"/>
            <a:ext cx="10559143" cy="954067"/>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2. What in Mary’s </a:t>
            </a:r>
            <a:r>
              <a:rPr lang="en-US" sz="2800" i="1" dirty="0">
                <a:effectLst/>
                <a:latin typeface="Arial" panose="020B0604020202020204" pitchFamily="34" charset="0"/>
              </a:rPr>
              <a:t>Magnificat</a:t>
            </a:r>
            <a:r>
              <a:rPr lang="en-US" sz="2800" dirty="0">
                <a:effectLst/>
                <a:latin typeface="Arial" panose="020B0604020202020204" pitchFamily="34" charset="0"/>
              </a:rPr>
              <a:t> appeals to you?</a:t>
            </a:r>
          </a:p>
          <a:p>
            <a:pPr marL="463550" indent="-463550"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1;p28">
            <a:extLst>
              <a:ext uri="{FF2B5EF4-FFF2-40B4-BE49-F238E27FC236}">
                <a16:creationId xmlns:a16="http://schemas.microsoft.com/office/drawing/2014/main" id="{2D729B04-85CE-CFDE-931E-EFA2D3B18D00}"/>
              </a:ext>
            </a:extLst>
          </p:cNvPr>
          <p:cNvSpPr txBox="1"/>
          <p:nvPr/>
        </p:nvSpPr>
        <p:spPr>
          <a:xfrm>
            <a:off x="798286" y="1449169"/>
            <a:ext cx="10559143" cy="1384954"/>
          </a:xfrm>
          <a:prstGeom prst="rect">
            <a:avLst/>
          </a:prstGeom>
          <a:noFill/>
          <a:ln>
            <a:noFill/>
          </a:ln>
        </p:spPr>
        <p:txBody>
          <a:bodyPr spcFirstLastPara="1" wrap="square" lIns="91425" tIns="45700" rIns="91425" bIns="45700" anchor="t" anchorCtr="0">
            <a:spAutoFit/>
          </a:bodyPr>
          <a:lstStyle/>
          <a:p>
            <a:pPr marL="463550" indent="-463550" algn="just"/>
            <a:r>
              <a:rPr lang="en-US" sz="2800" dirty="0">
                <a:effectLst/>
                <a:latin typeface="Arial" panose="020B0604020202020204" pitchFamily="34" charset="0"/>
              </a:rPr>
              <a:t>3. In your mind, what is the difference between honoring Mary and revering her?</a:t>
            </a:r>
          </a:p>
          <a:p>
            <a:pPr marL="463550" indent="-463550" algn="just"/>
            <a:endParaRPr lang="en-US" sz="2800" dirty="0">
              <a:effectLst/>
              <a:latin typeface="Arial" panose="020B0604020202020204" pitchFamily="34" charset="0"/>
            </a:endParaRPr>
          </a:p>
        </p:txBody>
      </p:sp>
    </p:spTree>
    <p:extLst>
      <p:ext uri="{BB962C8B-B14F-4D97-AF65-F5344CB8AC3E}">
        <p14:creationId xmlns:p14="http://schemas.microsoft.com/office/powerpoint/2010/main" val="401393353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5713"/>
            <a:ext cx="10825200" cy="3016170"/>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Arial" panose="020B0604020202020204" pitchFamily="34" charset="0"/>
              </a:rPr>
              <a:t>Mary, the Mother of Jesus</a:t>
            </a:r>
            <a:endParaRPr lang="en-US" sz="6000" dirty="0">
              <a:effectLst/>
              <a:latin typeface="Arial" panose="020B0604020202020204" pitchFamily="34" charset="0"/>
            </a:endParaRPr>
          </a:p>
          <a:p>
            <a:pPr algn="ctr"/>
            <a:endParaRPr lang="en-US" sz="1800" dirty="0">
              <a:effectLst/>
              <a:latin typeface="Arial" panose="020B0604020202020204" pitchFamily="34" charset="0"/>
              <a:cs typeface="Arial" panose="020B0604020202020204" pitchFamily="34" charset="0"/>
            </a:endParaRPr>
          </a:p>
          <a:p>
            <a:r>
              <a:rPr lang="en-US" sz="2800" b="1" dirty="0">
                <a:solidFill>
                  <a:schemeClr val="dk2"/>
                </a:solidFill>
                <a:latin typeface="Arial" panose="020B0604020202020204" pitchFamily="34" charset="0"/>
                <a:ea typeface="Quattrocento Sans"/>
                <a:cs typeface="Arial" panose="020B0604020202020204" pitchFamily="34" charset="0"/>
                <a:sym typeface="Quattrocento Sans"/>
              </a:rPr>
              <a:t>Focus Scripture: </a:t>
            </a:r>
            <a:r>
              <a:rPr lang="en-US" sz="2800" dirty="0">
                <a:effectLst/>
                <a:latin typeface="Arial" panose="020B0604020202020204" pitchFamily="34" charset="0"/>
              </a:rPr>
              <a:t>Luke 2:15-19; John 2:1-5; 19:25-27</a:t>
            </a:r>
            <a:br>
              <a:rPr lang="en-US" sz="2800" dirty="0">
                <a:effectLst/>
                <a:latin typeface="Arial" panose="020B0604020202020204" pitchFamily="34" charset="0"/>
              </a:rPr>
            </a:br>
            <a:endParaRPr lang="en-US" sz="2800" dirty="0">
              <a:effectLst/>
              <a:latin typeface="Arial" panose="020B0604020202020204" pitchFamily="34" charset="0"/>
            </a:endParaRPr>
          </a:p>
          <a:p>
            <a:pPr algn="ctr"/>
            <a:r>
              <a:rPr lang="en-US" sz="2800" b="1" dirty="0">
                <a:effectLst/>
                <a:latin typeface="Arial" panose="020B0604020202020204" pitchFamily="34" charset="0"/>
              </a:rPr>
              <a:t>Key Verse: </a:t>
            </a:r>
            <a:r>
              <a:rPr lang="en-US" sz="2800" dirty="0">
                <a:effectLst/>
                <a:latin typeface="Arial" panose="020B0604020202020204" pitchFamily="34" charset="0"/>
              </a:rPr>
              <a:t>Mary treasured all these words and pondered them in her heart. Luke 2:19</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641047"/>
            <a:ext cx="10559143" cy="2246729"/>
          </a:xfrm>
          <a:prstGeom prst="rect">
            <a:avLst/>
          </a:prstGeom>
          <a:noFill/>
          <a:ln>
            <a:noFill/>
          </a:ln>
        </p:spPr>
        <p:txBody>
          <a:bodyPr spcFirstLastPara="1" wrap="square" lIns="91425" tIns="45700" rIns="91425" bIns="45700" anchor="t" anchorCtr="0">
            <a:spAutoFit/>
          </a:bodyPr>
          <a:lstStyle/>
          <a:p>
            <a:pPr algn="just"/>
            <a:r>
              <a:rPr lang="en-US" sz="2800" b="1" dirty="0">
                <a:effectLst/>
                <a:latin typeface="Arial" panose="020B0604020202020204" pitchFamily="34" charset="0"/>
              </a:rPr>
              <a:t>Closing Song: </a:t>
            </a:r>
            <a:r>
              <a:rPr lang="en-US" sz="2800" dirty="0">
                <a:effectLst/>
                <a:latin typeface="Arial" panose="020B0604020202020204" pitchFamily="34" charset="0"/>
              </a:rPr>
              <a:t>“Now Thank We All Our God” (AMECH #573)</a:t>
            </a:r>
          </a:p>
          <a:p>
            <a:pPr algn="just"/>
            <a:endParaRPr lang="en-US" sz="2800" dirty="0">
              <a:effectLst/>
              <a:latin typeface="Arial" panose="020B0604020202020204" pitchFamily="34" charset="0"/>
            </a:endParaRPr>
          </a:p>
          <a:p>
            <a:pPr algn="just"/>
            <a:r>
              <a:rPr lang="en-US" sz="2800" b="1" dirty="0">
                <a:effectLst/>
                <a:latin typeface="Arial" panose="020B0604020202020204" pitchFamily="34" charset="0"/>
              </a:rPr>
              <a:t>Closing Prayer:</a:t>
            </a:r>
            <a:r>
              <a:rPr lang="en-US" sz="2800" dirty="0">
                <a:effectLst/>
                <a:latin typeface="Arial" panose="020B0604020202020204" pitchFamily="34" charset="0"/>
              </a:rPr>
              <a:t> Dear Father, help me to follow Mary’s example of remaining humble regardless of what you can use me for. I ask in Jesus’ name. Amen.</a:t>
            </a: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4" y="1025366"/>
            <a:ext cx="10220400" cy="5632271"/>
          </a:xfrm>
          <a:prstGeom prst="rect">
            <a:avLst/>
          </a:prstGeom>
          <a:noFill/>
          <a:ln>
            <a:noFill/>
          </a:ln>
        </p:spPr>
        <p:txBody>
          <a:bodyPr spcFirstLastPara="1" wrap="square" lIns="91425" tIns="45700" rIns="91425" bIns="45700" anchor="t" anchorCtr="0">
            <a:spAutoFit/>
          </a:bodyPr>
          <a:lstStyle/>
          <a:p>
            <a:pPr marL="463550" indent="-463550" algn="ctr"/>
            <a:r>
              <a:rPr lang="en-US" sz="2000" b="1" dirty="0">
                <a:solidFill>
                  <a:schemeClr val="bg2"/>
                </a:solidFill>
                <a:effectLst/>
                <a:latin typeface="Arial" panose="020B0604020202020204" pitchFamily="34" charset="0"/>
              </a:rPr>
              <a:t>Luke 2:15-19</a:t>
            </a:r>
            <a:endParaRPr lang="en-US" sz="2000" dirty="0">
              <a:solidFill>
                <a:schemeClr val="bg2"/>
              </a:solidFill>
              <a:effectLst/>
              <a:latin typeface="Arial" panose="020B0604020202020204" pitchFamily="34" charset="0"/>
            </a:endParaRPr>
          </a:p>
          <a:p>
            <a:pPr marL="463550" indent="-463550" algn="just"/>
            <a:r>
              <a:rPr lang="en-US" sz="2000" dirty="0">
                <a:solidFill>
                  <a:schemeClr val="bg2"/>
                </a:solidFill>
                <a:effectLst/>
                <a:latin typeface="Arial" panose="020B0604020202020204" pitchFamily="34" charset="0"/>
              </a:rPr>
              <a:t>15 When the angels had left them and gone into heaven, the shepherds said to one another, “Let us go now to Bethlehem and see this thing that has taken place, which the Lord has made known to us.”</a:t>
            </a:r>
          </a:p>
          <a:p>
            <a:pPr marL="463550" indent="-463550" algn="just"/>
            <a:r>
              <a:rPr lang="en-US" sz="2000" dirty="0">
                <a:solidFill>
                  <a:schemeClr val="bg2"/>
                </a:solidFill>
                <a:effectLst/>
                <a:latin typeface="Arial" panose="020B0604020202020204" pitchFamily="34" charset="0"/>
              </a:rPr>
              <a:t>16 So they went with haste and found Mary and Joseph and the child lying in the manger.</a:t>
            </a:r>
          </a:p>
          <a:p>
            <a:pPr marL="463550" indent="-463550" algn="just"/>
            <a:r>
              <a:rPr lang="en-US" sz="2000" dirty="0">
                <a:solidFill>
                  <a:schemeClr val="bg2"/>
                </a:solidFill>
                <a:effectLst/>
                <a:latin typeface="Arial" panose="020B0604020202020204" pitchFamily="34" charset="0"/>
              </a:rPr>
              <a:t>17 When they saw this, they made known what had been told them about this child,</a:t>
            </a:r>
          </a:p>
          <a:p>
            <a:pPr marL="463550" indent="-463550" algn="just"/>
            <a:r>
              <a:rPr lang="en-US" sz="2000" dirty="0">
                <a:solidFill>
                  <a:schemeClr val="bg2"/>
                </a:solidFill>
                <a:effectLst/>
                <a:latin typeface="Arial" panose="020B0604020202020204" pitchFamily="34" charset="0"/>
              </a:rPr>
              <a:t>18 and all who heard it were amazed at what the shepherds told them,</a:t>
            </a:r>
          </a:p>
          <a:p>
            <a:pPr marL="463550" indent="-463550" algn="just"/>
            <a:r>
              <a:rPr lang="en-US" sz="2000" dirty="0">
                <a:solidFill>
                  <a:schemeClr val="bg2"/>
                </a:solidFill>
                <a:effectLst/>
                <a:latin typeface="Arial" panose="020B0604020202020204" pitchFamily="34" charset="0"/>
              </a:rPr>
              <a:t>19 and Mary treasured all these words and pondered them in her heart.</a:t>
            </a:r>
          </a:p>
          <a:p>
            <a:pPr marL="463550" indent="-463550" algn="ctr"/>
            <a:r>
              <a:rPr lang="en-US" sz="2000" b="1" dirty="0">
                <a:solidFill>
                  <a:schemeClr val="bg2"/>
                </a:solidFill>
                <a:effectLst/>
                <a:latin typeface="Arial" panose="020B0604020202020204" pitchFamily="34" charset="0"/>
              </a:rPr>
              <a:t>John 2:1-5</a:t>
            </a:r>
            <a:endParaRPr lang="en-US" sz="2000" dirty="0">
              <a:solidFill>
                <a:schemeClr val="bg2"/>
              </a:solidFill>
              <a:effectLst/>
              <a:latin typeface="Arial" panose="020B0604020202020204" pitchFamily="34" charset="0"/>
            </a:endParaRPr>
          </a:p>
          <a:p>
            <a:pPr marL="463550" indent="-463550" algn="just"/>
            <a:r>
              <a:rPr lang="en-US" sz="2000" dirty="0">
                <a:solidFill>
                  <a:schemeClr val="bg2"/>
                </a:solidFill>
                <a:effectLst/>
                <a:latin typeface="Arial" panose="020B0604020202020204" pitchFamily="34" charset="0"/>
              </a:rPr>
              <a:t>1 On the third day there was a wedding in Cana of Galilee, and the mother of Jesus was there.</a:t>
            </a:r>
          </a:p>
          <a:p>
            <a:pPr marL="463550" indent="-463550" algn="just"/>
            <a:r>
              <a:rPr lang="en-US" sz="2000" dirty="0">
                <a:solidFill>
                  <a:schemeClr val="bg2"/>
                </a:solidFill>
                <a:effectLst/>
                <a:latin typeface="Arial" panose="020B0604020202020204" pitchFamily="34" charset="0"/>
              </a:rPr>
              <a:t>2 Jesus and his disciples had also been invited to the wedding.</a:t>
            </a:r>
          </a:p>
          <a:p>
            <a:pPr marL="463550" indent="-463550" algn="just"/>
            <a:r>
              <a:rPr lang="en-US" sz="2000" dirty="0">
                <a:solidFill>
                  <a:schemeClr val="bg2"/>
                </a:solidFill>
                <a:effectLst/>
                <a:latin typeface="Arial" panose="020B0604020202020204" pitchFamily="34" charset="0"/>
              </a:rPr>
              <a:t>3 When the wine gave out, the mother of Jesus said to him, “They have no wine.”</a:t>
            </a:r>
          </a:p>
          <a:p>
            <a:pPr marL="463550" indent="-463550" algn="just"/>
            <a:r>
              <a:rPr lang="en-US" sz="2000" dirty="0">
                <a:solidFill>
                  <a:schemeClr val="bg2"/>
                </a:solidFill>
                <a:effectLst/>
                <a:latin typeface="Arial" panose="020B0604020202020204" pitchFamily="34" charset="0"/>
              </a:rPr>
              <a:t>4 And Jesus said to her, “Woman, what concern is that to me and to you? My hour has not yet come.”</a:t>
            </a:r>
          </a:p>
          <a:p>
            <a:pPr marL="463550" indent="-463550" algn="just"/>
            <a:r>
              <a:rPr lang="en-US" sz="2000" dirty="0">
                <a:solidFill>
                  <a:schemeClr val="bg2"/>
                </a:solidFill>
                <a:effectLst/>
                <a:latin typeface="Arial" panose="020B0604020202020204" pitchFamily="34" charset="0"/>
              </a:rPr>
              <a:t>5 His mother said to the servants, “Do whatever he tells you.”</a:t>
            </a:r>
          </a:p>
          <a:p>
            <a:pPr marL="463550" indent="-463550" algn="just"/>
            <a:endParaRPr lang="en-US" sz="2000" dirty="0">
              <a:solidFill>
                <a:schemeClr val="bg2"/>
              </a:solidFill>
              <a:effectLst/>
              <a:latin typeface="Arial" panose="020B0604020202020204" pitchFamily="34" charset="0"/>
            </a:endParaRPr>
          </a:p>
        </p:txBody>
      </p:sp>
      <p:sp>
        <p:nvSpPr>
          <p:cNvPr id="61" name="Google Shape;61;p3"/>
          <p:cNvSpPr txBox="1"/>
          <p:nvPr/>
        </p:nvSpPr>
        <p:spPr>
          <a:xfrm>
            <a:off x="654905" y="517557"/>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Arial" panose="020B0604020202020204" pitchFamily="34" charset="0"/>
              </a:rPr>
              <a:t>Luke 2:15-19; John 2:1-5; 19:25-27 (NRSV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9846A058-C29F-2006-47D5-5A121E92A1F7}"/>
              </a:ext>
            </a:extLst>
          </p:cNvPr>
          <p:cNvSpPr txBox="1"/>
          <p:nvPr/>
        </p:nvSpPr>
        <p:spPr>
          <a:xfrm>
            <a:off x="981444" y="612864"/>
            <a:ext cx="10220400" cy="2246729"/>
          </a:xfrm>
          <a:prstGeom prst="rect">
            <a:avLst/>
          </a:prstGeom>
          <a:noFill/>
          <a:ln>
            <a:noFill/>
          </a:ln>
        </p:spPr>
        <p:txBody>
          <a:bodyPr spcFirstLastPara="1" wrap="square" lIns="91425" tIns="45700" rIns="91425" bIns="45700" anchor="t" anchorCtr="0">
            <a:spAutoFit/>
          </a:bodyPr>
          <a:lstStyle/>
          <a:p>
            <a:pPr marL="463550" indent="-463550" algn="ctr"/>
            <a:r>
              <a:rPr lang="en-US" sz="2000" b="1" dirty="0">
                <a:solidFill>
                  <a:schemeClr val="bg2"/>
                </a:solidFill>
                <a:effectLst/>
                <a:latin typeface="Arial" panose="020B0604020202020204" pitchFamily="34" charset="0"/>
              </a:rPr>
              <a:t>19:25-27</a:t>
            </a:r>
            <a:endParaRPr lang="en-US" sz="2000" dirty="0">
              <a:solidFill>
                <a:schemeClr val="bg2"/>
              </a:solidFill>
              <a:effectLst/>
              <a:latin typeface="Arial" panose="020B0604020202020204" pitchFamily="34" charset="0"/>
            </a:endParaRPr>
          </a:p>
          <a:p>
            <a:pPr marL="463550" indent="-463550" algn="just"/>
            <a:r>
              <a:rPr lang="en-US" sz="2000" dirty="0">
                <a:solidFill>
                  <a:schemeClr val="bg2"/>
                </a:solidFill>
                <a:effectLst/>
                <a:latin typeface="Arial" panose="020B0604020202020204" pitchFamily="34" charset="0"/>
              </a:rPr>
              <a:t>25	And that is what the soldiers did. Meanwhile, standing near the cross of Jesus were his mother, and his mother’s sister, Mary the wife of </a:t>
            </a:r>
            <a:r>
              <a:rPr lang="en-US" sz="2000" dirty="0" err="1">
                <a:solidFill>
                  <a:schemeClr val="bg2"/>
                </a:solidFill>
                <a:effectLst/>
                <a:latin typeface="Arial" panose="020B0604020202020204" pitchFamily="34" charset="0"/>
              </a:rPr>
              <a:t>Clopas</a:t>
            </a:r>
            <a:r>
              <a:rPr lang="en-US" sz="2000" dirty="0">
                <a:solidFill>
                  <a:schemeClr val="bg2"/>
                </a:solidFill>
                <a:effectLst/>
                <a:latin typeface="Arial" panose="020B0604020202020204" pitchFamily="34" charset="0"/>
              </a:rPr>
              <a:t>, and Mary Magdalene.</a:t>
            </a:r>
          </a:p>
          <a:p>
            <a:pPr marL="463550" indent="-463550" algn="just"/>
            <a:r>
              <a:rPr lang="en-US" sz="2000" dirty="0">
                <a:solidFill>
                  <a:schemeClr val="bg2"/>
                </a:solidFill>
                <a:effectLst/>
                <a:latin typeface="Arial" panose="020B0604020202020204" pitchFamily="34" charset="0"/>
              </a:rPr>
              <a:t>26	When Jesus saw his mother and the disciple whom he loved standing beside her, he said to his mother, “Woman, here is your son.”</a:t>
            </a:r>
          </a:p>
          <a:p>
            <a:pPr marL="463550" indent="-463550" algn="just"/>
            <a:r>
              <a:rPr lang="en-US" sz="2000" dirty="0">
                <a:solidFill>
                  <a:schemeClr val="bg2"/>
                </a:solidFill>
                <a:effectLst/>
                <a:latin typeface="Arial" panose="020B0604020202020204" pitchFamily="34" charset="0"/>
              </a:rPr>
              <a:t>27	Then he said to the disciple, “Here is your mother.” And from that hour the disciple took her into his own home.</a:t>
            </a:r>
          </a:p>
        </p:txBody>
      </p:sp>
    </p:spTree>
    <p:extLst>
      <p:ext uri="{BB962C8B-B14F-4D97-AF65-F5344CB8AC3E}">
        <p14:creationId xmlns:p14="http://schemas.microsoft.com/office/powerpoint/2010/main" val="404757313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930900"/>
            <a:ext cx="10613282" cy="24929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dk2"/>
                </a:solidFill>
                <a:latin typeface="+mj-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Succession </a:t>
            </a:r>
            <a:r>
              <a:rPr lang="en-US" sz="2800" dirty="0">
                <a:effectLst/>
                <a:latin typeface="Arial" panose="020B0604020202020204" pitchFamily="34" charset="0"/>
              </a:rPr>
              <a:t>– The lawful transfer of title or status from one person to another.</a:t>
            </a:r>
          </a:p>
          <a:p>
            <a:pPr marL="571500" indent="-571500" algn="just">
              <a:buFont typeface="Arial" panose="020B0604020202020204" pitchFamily="34" charset="0"/>
              <a:buChar char="•"/>
            </a:pPr>
            <a:r>
              <a:rPr lang="en-US" sz="2800" b="1" dirty="0">
                <a:effectLst/>
                <a:latin typeface="Arial" panose="020B0604020202020204" pitchFamily="34" charset="0"/>
              </a:rPr>
              <a:t>Unabashed</a:t>
            </a:r>
            <a:r>
              <a:rPr lang="en-US" sz="2800" dirty="0">
                <a:effectLst/>
                <a:latin typeface="Arial" panose="020B0604020202020204" pitchFamily="34" charset="0"/>
              </a:rPr>
              <a:t> – Not ashamed; without apology.</a:t>
            </a:r>
          </a:p>
          <a:p>
            <a:pPr marL="571500" indent="-571500" algn="just">
              <a:buFont typeface="Arial" panose="020B0604020202020204" pitchFamily="34" charset="0"/>
              <a:buChar char="•"/>
            </a:pPr>
            <a:r>
              <a:rPr lang="en-US" sz="2800" b="1" dirty="0">
                <a:effectLst/>
                <a:latin typeface="Arial" panose="020B0604020202020204" pitchFamily="34" charset="0"/>
              </a:rPr>
              <a:t>Mediatorial</a:t>
            </a:r>
            <a:r>
              <a:rPr lang="en-US" sz="2800" dirty="0">
                <a:effectLst/>
                <a:latin typeface="Arial" panose="020B0604020202020204" pitchFamily="34" charset="0"/>
              </a:rPr>
              <a:t> – Relating to the role of a mediator.</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267761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We are faced with many choices throughout our lives, but it is impossible to commit to everything. How do we prioritize our commitments? We see Mary’s commitment to Jesus at significant moments in his life. She is faithful from the announcement of his birth, to his first miracle, to his crucifixion. And she demanded no special privileges. Humility was her hallmark.</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539390"/>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For Jesus to be the Messiah, he had to be linked to King David. So, God arranged for him to have two parents, both with direct links to King David. Mary was the direct biological link through Nathan, David’s son. Joseph was also linked to King David by law and royal succession. So, there was a deliberate divine purpose in choosing Mary to be Jesus’ mother. But Mary also gave Jesus priestly standing, as she was related to Elizabeth, a daughter of the tribe of Levi, the priestly tribe.</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95988</TotalTime>
  <Words>823</Words>
  <Application>Microsoft Macintosh PowerPoint</Application>
  <PresentationFormat>Widescreen</PresentationFormat>
  <Paragraphs>40</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101</cp:revision>
  <dcterms:created xsi:type="dcterms:W3CDTF">2018-05-04T03:01:22Z</dcterms:created>
  <dcterms:modified xsi:type="dcterms:W3CDTF">2026-05-26T16:48:15Z</dcterms:modified>
</cp:coreProperties>
</file>