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90"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8" r:id="rId20"/>
    <p:sldId id="284" r:id="rId21"/>
    <p:sldId id="278" r:id="rId22"/>
    <p:sldId id="280" r:id="rId23"/>
  </p:sldIdLst>
  <p:sldSz cx="12192000" cy="6858000"/>
  <p:notesSz cx="6858000" cy="9144000"/>
  <p:embeddedFontLst>
    <p:embeddedFont>
      <p:font typeface="Open Sans" panose="020B0606030504020204" pitchFamily="34"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p:restoredTop sz="93878"/>
  </p:normalViewPr>
  <p:slideViewPr>
    <p:cSldViewPr snapToGrid="0">
      <p:cViewPr varScale="1">
        <p:scale>
          <a:sx n="115" d="100"/>
          <a:sy n="115" d="100"/>
        </p:scale>
        <p:origin x="992" y="2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 y="-54090"/>
            <a:ext cx="12318830" cy="6966178"/>
          </a:xfrm>
          <a:prstGeom prst="rect">
            <a:avLst/>
          </a:prstGeom>
          <a:noFill/>
          <a:ln>
            <a:noFill/>
          </a:ln>
        </p:spPr>
      </p:pic>
      <p:sp>
        <p:nvSpPr>
          <p:cNvPr id="49" name="Google Shape;49;p1"/>
          <p:cNvSpPr txBox="1"/>
          <p:nvPr/>
        </p:nvSpPr>
        <p:spPr>
          <a:xfrm>
            <a:off x="460931" y="5973138"/>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7</a:t>
            </a:r>
            <a:r>
              <a:rPr lang="en-US" sz="2800" b="1" i="0" u="none" strike="noStrike" cap="none" baseline="30000" dirty="0">
                <a:solidFill>
                  <a:schemeClr val="dk1"/>
                </a:solidFill>
                <a:latin typeface="Arial"/>
                <a:ea typeface="Arial"/>
                <a:cs typeface="Arial"/>
                <a:sym typeface="Arial"/>
              </a:rPr>
              <a:t>: JULY 19</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5033851"/>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Zacchaeus’ story points to the conversion of people like the Puerto Rican Nicky Cruz. Before meeting Christ, Cruz was a violent gang leader in New York. This gang was infamous for its level of brutality, blatant crime, intimidation, and revenge reprisals. They showed no respect for life.</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10134" y="910144"/>
            <a:ext cx="10171731" cy="3416320"/>
          </a:xfrm>
          <a:prstGeom prst="rect">
            <a:avLst/>
          </a:prstGeom>
          <a:noFill/>
        </p:spPr>
        <p:txBody>
          <a:bodyPr wrap="square" rtlCol="0">
            <a:spAutoFit/>
          </a:bodyPr>
          <a:lstStyle/>
          <a:p>
            <a:pPr algn="just"/>
            <a:r>
              <a:rPr lang="en-US" sz="3600" dirty="0">
                <a:effectLst/>
                <a:latin typeface="Arial" panose="020B0604020202020204" pitchFamily="34" charset="0"/>
              </a:rPr>
              <a:t>In the publication “Steps in Journey Into Life” (Norman Warren), we find an approach for leading the curious into a relationship with Jesus Christ. The steps are not earth-shaking, but they remind us of what people must grapple with before they say </a:t>
            </a:r>
            <a:r>
              <a:rPr lang="en-US" sz="3600" i="1" dirty="0">
                <a:effectLst/>
                <a:latin typeface="Arial" panose="020B0604020202020204" pitchFamily="34" charset="0"/>
              </a:rPr>
              <a:t>yes</a:t>
            </a:r>
            <a:r>
              <a:rPr lang="en-US" sz="3600" dirty="0">
                <a:effectLst/>
                <a:latin typeface="Arial" panose="020B0604020202020204" pitchFamily="34" charset="0"/>
              </a:rPr>
              <a:t> to our church invitations.</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677656"/>
          </a:xfrm>
          <a:prstGeom prst="rect">
            <a:avLst/>
          </a:prstGeom>
          <a:noFill/>
        </p:spPr>
        <p:txBody>
          <a:bodyPr wrap="square" rtlCol="0">
            <a:spAutoFit/>
          </a:bodyPr>
          <a:lstStyle/>
          <a:p>
            <a:pPr algn="just"/>
            <a:r>
              <a:rPr lang="en-US" sz="2800" dirty="0">
                <a:effectLst/>
                <a:latin typeface="Arial" panose="020B0604020202020204" pitchFamily="34" charset="0"/>
              </a:rPr>
              <a:t>In the Great Commission, Christ charged us with the responsibility to make disciples. In 1 Peter 3:15, we are encouraged to always be on the alert to give a reasonable explanation of our faith, and we are to give this witness lovingly. This is an excellent point to consider how equipped you are to do these things.</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1384954"/>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1.	Zacchaeus’s offer of repayment was noble. Why did Jesus not accept it?</a:t>
            </a:r>
          </a:p>
          <a:p>
            <a:pPr marL="463550" indent="-463550" algn="just"/>
            <a:endParaRPr lang="en-US" sz="2800" dirty="0">
              <a:effectLst/>
              <a:latin typeface="Arial" panose="020B0604020202020204" pitchFamily="34"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1;p28">
            <a:extLst>
              <a:ext uri="{FF2B5EF4-FFF2-40B4-BE49-F238E27FC236}">
                <a16:creationId xmlns:a16="http://schemas.microsoft.com/office/drawing/2014/main" id="{EB51BF4D-3B80-F80B-B984-5753464D590C}"/>
              </a:ext>
            </a:extLst>
          </p:cNvPr>
          <p:cNvSpPr txBox="1"/>
          <p:nvPr/>
        </p:nvSpPr>
        <p:spPr>
          <a:xfrm>
            <a:off x="798286" y="1692237"/>
            <a:ext cx="10559143" cy="954067"/>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2. In what ways do people “climb trees” today to see Jesus?</a:t>
            </a:r>
          </a:p>
          <a:p>
            <a:pPr marL="463550" indent="-463550"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6FA66753-1DA2-04E2-CDE9-0A7F817A5471}"/>
              </a:ext>
            </a:extLst>
          </p:cNvPr>
          <p:cNvSpPr txBox="1"/>
          <p:nvPr/>
        </p:nvSpPr>
        <p:spPr>
          <a:xfrm>
            <a:off x="798286" y="1692237"/>
            <a:ext cx="10559143" cy="1384954"/>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3. How much time should we spend with “Zacchaeus” to answer concerns?</a:t>
            </a:r>
          </a:p>
          <a:p>
            <a:pPr marL="463550" indent="-463550"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142579101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920226"/>
            <a:ext cx="10825200" cy="5139828"/>
          </a:xfrm>
          <a:prstGeom prst="rect">
            <a:avLst/>
          </a:prstGeom>
          <a:noFill/>
          <a:ln>
            <a:noFill/>
          </a:ln>
        </p:spPr>
        <p:txBody>
          <a:bodyPr spcFirstLastPara="1" wrap="square" lIns="91425" tIns="45700" rIns="91425" bIns="45700" anchor="t" anchorCtr="0">
            <a:spAutoFit/>
          </a:bodyPr>
          <a:lstStyle/>
          <a:p>
            <a:pPr algn="ctr"/>
            <a:r>
              <a:rPr lang="en-US" sz="7200" b="1" dirty="0">
                <a:effectLst/>
                <a:latin typeface="Arial" panose="020B0604020202020204" pitchFamily="34" charset="0"/>
              </a:rPr>
              <a:t>Zacchaeus, the Publican</a:t>
            </a:r>
            <a:endParaRPr lang="en-US" sz="7200" dirty="0">
              <a:effectLst/>
              <a:latin typeface="Arial" panose="020B0604020202020204" pitchFamily="34" charset="0"/>
            </a:endParaRPr>
          </a:p>
          <a:p>
            <a:endParaRPr lang="en-US" sz="2400" b="1" baseline="30000" dirty="0">
              <a:solidFill>
                <a:schemeClr val="dk2"/>
              </a:solidFill>
              <a:latin typeface="Arial" panose="020B0604020202020204" pitchFamily="34" charset="0"/>
              <a:ea typeface="Quattrocento Sans"/>
              <a:cs typeface="Arial" panose="020B0604020202020204" pitchFamily="34" charset="0"/>
              <a:sym typeface="Quattrocento Sans"/>
            </a:endParaRPr>
          </a:p>
          <a:p>
            <a:r>
              <a:rPr lang="en-US" sz="2800" b="1" dirty="0">
                <a:solidFill>
                  <a:schemeClr val="dk2"/>
                </a:solidFill>
                <a:latin typeface="Arial" panose="020B0604020202020204" pitchFamily="34" charset="0"/>
                <a:ea typeface="Quattrocento Sans"/>
                <a:cs typeface="Arial" panose="020B0604020202020204" pitchFamily="34" charset="0"/>
                <a:sym typeface="Quattrocento Sans"/>
              </a:rPr>
              <a:t>Focus Scripture: </a:t>
            </a:r>
            <a:r>
              <a:rPr lang="en-US" sz="2800" dirty="0">
                <a:effectLst/>
                <a:latin typeface="Arial" panose="020B0604020202020204" pitchFamily="34" charset="0"/>
              </a:rPr>
              <a:t>Luke 19:1-10</a:t>
            </a:r>
          </a:p>
          <a:p>
            <a:br>
              <a:rPr lang="en-US" sz="2800" dirty="0">
                <a:effectLst/>
                <a:latin typeface="Arial" panose="020B0604020202020204" pitchFamily="34" charset="0"/>
              </a:rPr>
            </a:br>
            <a:endParaRPr lang="en-US" sz="2800" dirty="0">
              <a:effectLst/>
              <a:latin typeface="Arial" panose="020B0604020202020204" pitchFamily="34" charset="0"/>
            </a:endParaRPr>
          </a:p>
          <a:p>
            <a:pPr algn="ctr"/>
            <a:r>
              <a:rPr lang="en-US" sz="2800" b="1" dirty="0">
                <a:effectLst/>
                <a:latin typeface="Arial" panose="020B0604020202020204" pitchFamily="34" charset="0"/>
              </a:rPr>
              <a:t>Key Verse: </a:t>
            </a:r>
            <a:r>
              <a:rPr lang="en-US" sz="2800" dirty="0">
                <a:effectLst/>
                <a:latin typeface="Arial" panose="020B0604020202020204" pitchFamily="34" charset="0"/>
              </a:rPr>
              <a:t>When Jesus came to the place, he looked up and said to him, “Zacchaeus, hurry and come down, for I must stay at your house today.” Luke 19:5</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16428" y="659031"/>
            <a:ext cx="10559143" cy="2246729"/>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Closing Song: </a:t>
            </a:r>
            <a:r>
              <a:rPr lang="en-US" sz="2800" dirty="0">
                <a:effectLst/>
                <a:latin typeface="Arial" panose="020B0604020202020204" pitchFamily="34" charset="0"/>
              </a:rPr>
              <a:t>“I Need Thee Every Hour” (</a:t>
            </a:r>
            <a:r>
              <a:rPr lang="en-US" sz="2800" i="1" dirty="0">
                <a:effectLst/>
                <a:latin typeface="Arial" panose="020B0604020202020204" pitchFamily="34" charset="0"/>
              </a:rPr>
              <a:t>AMECH</a:t>
            </a:r>
            <a:r>
              <a:rPr lang="en-US" sz="2800" dirty="0">
                <a:effectLst/>
                <a:latin typeface="Arial" panose="020B0604020202020204" pitchFamily="34" charset="0"/>
              </a:rPr>
              <a:t> #327) </a:t>
            </a:r>
          </a:p>
          <a:p>
            <a:pPr algn="just"/>
            <a:endParaRPr lang="en-US" sz="2800" b="1">
              <a:effectLst/>
              <a:latin typeface="Arial" panose="020B0604020202020204" pitchFamily="34" charset="0"/>
            </a:endParaRPr>
          </a:p>
          <a:p>
            <a:pPr algn="just"/>
            <a:r>
              <a:rPr lang="en-US" sz="2800" b="1">
                <a:effectLst/>
                <a:latin typeface="Arial" panose="020B0604020202020204" pitchFamily="34" charset="0"/>
              </a:rPr>
              <a:t>Closing </a:t>
            </a:r>
            <a:r>
              <a:rPr lang="en-US" sz="2800" b="1" dirty="0">
                <a:effectLst/>
                <a:latin typeface="Arial" panose="020B0604020202020204" pitchFamily="34" charset="0"/>
              </a:rPr>
              <a:t>Prayer:</a:t>
            </a:r>
            <a:r>
              <a:rPr lang="en-US" sz="2800" dirty="0">
                <a:effectLst/>
                <a:latin typeface="Arial" panose="020B0604020202020204" pitchFamily="34" charset="0"/>
              </a:rPr>
              <a:t> Dear Father, guide me to see the Zacchaeus’ who are curious about you and help me to help them. In Jesus’ name. Amen.</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382306"/>
            <a:ext cx="10220400" cy="5016718"/>
          </a:xfrm>
          <a:prstGeom prst="rect">
            <a:avLst/>
          </a:prstGeom>
          <a:noFill/>
          <a:ln>
            <a:noFill/>
          </a:ln>
        </p:spPr>
        <p:txBody>
          <a:bodyPr spcFirstLastPara="1" wrap="square" lIns="91425" tIns="45700" rIns="91425" bIns="45700" anchor="t" anchorCtr="0">
            <a:spAutoFit/>
          </a:bodyPr>
          <a:lstStyle/>
          <a:p>
            <a:pPr marL="407988" indent="-407988" algn="just"/>
            <a:r>
              <a:rPr lang="en-US" sz="2000" dirty="0">
                <a:solidFill>
                  <a:schemeClr val="bg2"/>
                </a:solidFill>
                <a:effectLst/>
                <a:latin typeface="Arial" panose="020B0604020202020204" pitchFamily="34" charset="0"/>
              </a:rPr>
              <a:t>1 	He entered Jericho and was passing through it.</a:t>
            </a:r>
          </a:p>
          <a:p>
            <a:pPr marL="407988" indent="-407988" algn="just"/>
            <a:r>
              <a:rPr lang="en-US" sz="2000" dirty="0">
                <a:solidFill>
                  <a:schemeClr val="bg2"/>
                </a:solidFill>
                <a:effectLst/>
                <a:latin typeface="Arial" panose="020B0604020202020204" pitchFamily="34" charset="0"/>
              </a:rPr>
              <a:t>2 	A man was there named Zacchaeus; he was a chief tax collector and was rich.</a:t>
            </a:r>
          </a:p>
          <a:p>
            <a:pPr marL="407988" indent="-407988" algn="just"/>
            <a:r>
              <a:rPr lang="en-US" sz="2000" dirty="0">
                <a:solidFill>
                  <a:schemeClr val="bg2"/>
                </a:solidFill>
                <a:effectLst/>
                <a:latin typeface="Arial" panose="020B0604020202020204" pitchFamily="34" charset="0"/>
              </a:rPr>
              <a:t>3 	He was trying to see who Jesus was, but on account of the crowd he could not, because he was short in stature.</a:t>
            </a:r>
          </a:p>
          <a:p>
            <a:pPr marL="407988" indent="-407988" algn="just"/>
            <a:r>
              <a:rPr lang="en-US" sz="2000" dirty="0">
                <a:solidFill>
                  <a:schemeClr val="bg2"/>
                </a:solidFill>
                <a:effectLst/>
                <a:latin typeface="Arial" panose="020B0604020202020204" pitchFamily="34" charset="0"/>
              </a:rPr>
              <a:t>4 	So he ran ahead and climbed a sycamore tree to see him, because he was going to pass that way.</a:t>
            </a:r>
          </a:p>
          <a:p>
            <a:pPr marL="407988" indent="-407988" algn="just"/>
            <a:r>
              <a:rPr lang="en-US" sz="2000" dirty="0">
                <a:solidFill>
                  <a:schemeClr val="bg2"/>
                </a:solidFill>
                <a:effectLst/>
                <a:latin typeface="Arial" panose="020B0604020202020204" pitchFamily="34" charset="0"/>
              </a:rPr>
              <a:t>5 	When Jesus came to the place, he looked up and said to him, “Zacchaeus, hurry and come down, for I must stay at your house today.”</a:t>
            </a:r>
          </a:p>
          <a:p>
            <a:pPr marL="407988" indent="-407988" algn="just"/>
            <a:r>
              <a:rPr lang="en-US" sz="2000" dirty="0">
                <a:solidFill>
                  <a:schemeClr val="bg2"/>
                </a:solidFill>
                <a:effectLst/>
                <a:latin typeface="Arial" panose="020B0604020202020204" pitchFamily="34" charset="0"/>
              </a:rPr>
              <a:t>6 	So he hurried down and was happy to welcome him.</a:t>
            </a:r>
          </a:p>
          <a:p>
            <a:pPr marL="407988" indent="-407988" algn="just"/>
            <a:r>
              <a:rPr lang="en-US" sz="2000" dirty="0">
                <a:solidFill>
                  <a:schemeClr val="bg2"/>
                </a:solidFill>
                <a:effectLst/>
                <a:latin typeface="Arial" panose="020B0604020202020204" pitchFamily="34" charset="0"/>
              </a:rPr>
              <a:t>7 	All who saw it began to grumble and said, “He has gone to be the guest of one who is a sinner.”</a:t>
            </a:r>
          </a:p>
          <a:p>
            <a:pPr marL="407988" indent="-407988" algn="just"/>
            <a:r>
              <a:rPr lang="en-US" sz="2000" dirty="0">
                <a:solidFill>
                  <a:schemeClr val="bg2"/>
                </a:solidFill>
                <a:effectLst/>
                <a:latin typeface="Arial" panose="020B0604020202020204" pitchFamily="34" charset="0"/>
              </a:rPr>
              <a:t>8 	Zacchaeus stood there and said to the Lord, “Look, half of my possessions, Lord, I will give to the poor, and if I have defrauded anyone of anything, I will pay back four times as much.”</a:t>
            </a:r>
          </a:p>
          <a:p>
            <a:pPr marL="407988" indent="-407988" algn="just"/>
            <a:r>
              <a:rPr lang="en-US" sz="2000" dirty="0">
                <a:solidFill>
                  <a:schemeClr val="bg2"/>
                </a:solidFill>
                <a:effectLst/>
                <a:latin typeface="Arial" panose="020B0604020202020204" pitchFamily="34" charset="0"/>
              </a:rPr>
              <a:t>9 	Then Jesus said to him, “Today salvation has come to this house, because he, too, is a son of Abraham.</a:t>
            </a:r>
          </a:p>
        </p:txBody>
      </p:sp>
      <p:sp>
        <p:nvSpPr>
          <p:cNvPr id="61" name="Google Shape;61;p3"/>
          <p:cNvSpPr txBox="1"/>
          <p:nvPr/>
        </p:nvSpPr>
        <p:spPr>
          <a:xfrm>
            <a:off x="654906" y="628969"/>
            <a:ext cx="10873479" cy="646290"/>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Arial" panose="020B0604020202020204" pitchFamily="34" charset="0"/>
              </a:rPr>
              <a:t>Luke 19:1-10 </a:t>
            </a:r>
            <a:r>
              <a:rPr lang="en-US" sz="3600" b="1" dirty="0">
                <a:solidFill>
                  <a:schemeClr val="bg2"/>
                </a:solidFill>
                <a:effectLst/>
                <a:latin typeface="Arial" panose="020B0604020202020204" pitchFamily="34" charset="0"/>
                <a:cs typeface="Arial" panose="020B0604020202020204" pitchFamily="34" charset="0"/>
              </a:rPr>
              <a:t>(NRSV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D71DAD08-A5BB-E6CC-B358-B2114C20E540}"/>
              </a:ext>
            </a:extLst>
          </p:cNvPr>
          <p:cNvSpPr txBox="1"/>
          <p:nvPr/>
        </p:nvSpPr>
        <p:spPr>
          <a:xfrm>
            <a:off x="981445" y="774199"/>
            <a:ext cx="10220400" cy="461624"/>
          </a:xfrm>
          <a:prstGeom prst="rect">
            <a:avLst/>
          </a:prstGeom>
          <a:noFill/>
          <a:ln>
            <a:noFill/>
          </a:ln>
        </p:spPr>
        <p:txBody>
          <a:bodyPr spcFirstLastPara="1" wrap="square" lIns="91425" tIns="45700" rIns="91425" bIns="45700" anchor="t" anchorCtr="0">
            <a:spAutoFit/>
          </a:bodyPr>
          <a:lstStyle/>
          <a:p>
            <a:pPr marL="407988" indent="-407988" algn="just"/>
            <a:r>
              <a:rPr lang="en-US" sz="2400" dirty="0">
                <a:solidFill>
                  <a:schemeClr val="bg2"/>
                </a:solidFill>
                <a:effectLst/>
                <a:latin typeface="Arial" panose="020B0604020202020204" pitchFamily="34" charset="0"/>
              </a:rPr>
              <a:t>10	For the Son of Man came to seek out and to save the lost.”</a:t>
            </a:r>
          </a:p>
        </p:txBody>
      </p:sp>
    </p:spTree>
    <p:extLst>
      <p:ext uri="{BB962C8B-B14F-4D97-AF65-F5344CB8AC3E}">
        <p14:creationId xmlns:p14="http://schemas.microsoft.com/office/powerpoint/2010/main" val="220495602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549393"/>
            <a:ext cx="10613282" cy="3059259"/>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4400" b="1" dirty="0">
                <a:solidFill>
                  <a:schemeClr val="dk2"/>
                </a:solidFill>
                <a:latin typeface="+mn-lt"/>
                <a:ea typeface="Quattrocento Sans"/>
                <a:cs typeface="Quattrocento Sans"/>
                <a:sym typeface="Quattrocento Sans"/>
              </a:rPr>
              <a:t>Key Terms</a:t>
            </a:r>
          </a:p>
          <a:p>
            <a:pPr marL="571500" indent="-571500" algn="just">
              <a:buFont typeface="Arial" panose="020B0604020202020204" pitchFamily="34" charset="0"/>
              <a:buChar char="•"/>
            </a:pPr>
            <a:r>
              <a:rPr lang="en-US" sz="2800" b="1" dirty="0">
                <a:effectLst/>
                <a:latin typeface="Arial" panose="020B0604020202020204" pitchFamily="34" charset="0"/>
              </a:rPr>
              <a:t>Conspirators</a:t>
            </a:r>
            <a:r>
              <a:rPr lang="en-US" sz="2800" dirty="0">
                <a:effectLst/>
                <a:latin typeface="Arial" panose="020B0604020202020204" pitchFamily="34" charset="0"/>
              </a:rPr>
              <a:t> – People secretly planning to do evil things against a person or the state. </a:t>
            </a:r>
          </a:p>
          <a:p>
            <a:pPr marL="571500" indent="-571500" algn="just">
              <a:buFont typeface="Arial" panose="020B0604020202020204" pitchFamily="34" charset="0"/>
              <a:buChar char="•"/>
            </a:pPr>
            <a:r>
              <a:rPr lang="en-US" sz="2800" b="1" dirty="0">
                <a:effectLst/>
                <a:latin typeface="Arial" panose="020B0604020202020204" pitchFamily="34" charset="0"/>
              </a:rPr>
              <a:t>Reprisal </a:t>
            </a:r>
            <a:r>
              <a:rPr lang="en-US" sz="2800" dirty="0">
                <a:effectLst/>
                <a:latin typeface="Arial" panose="020B0604020202020204" pitchFamily="34" charset="0"/>
              </a:rPr>
              <a:t>– An attack on a person in retaliation for an actual or imagined offense. </a:t>
            </a:r>
          </a:p>
          <a:p>
            <a:pPr marL="571500" indent="-571500" algn="just">
              <a:buFont typeface="Arial" panose="020B0604020202020204" pitchFamily="34" charset="0"/>
              <a:buChar char="•"/>
            </a:pPr>
            <a:r>
              <a:rPr lang="en-US" sz="2800" b="1" dirty="0">
                <a:effectLst/>
                <a:latin typeface="Arial" panose="020B0604020202020204" pitchFamily="34" charset="0"/>
              </a:rPr>
              <a:t>Authenticity </a:t>
            </a:r>
            <a:r>
              <a:rPr lang="en-US" sz="2800" dirty="0">
                <a:effectLst/>
                <a:latin typeface="Arial" panose="020B0604020202020204" pitchFamily="34" charset="0"/>
              </a:rPr>
              <a:t>– A state of being real, true, or genuine.</a:t>
            </a:r>
            <a:r>
              <a:rPr lang="en-US" sz="2800" b="1" dirty="0">
                <a:effectLst/>
                <a:latin typeface="Arial" panose="020B0604020202020204" pitchFamily="34" charset="0"/>
              </a:rPr>
              <a:t> </a:t>
            </a:r>
            <a:endParaRPr lang="en-US" sz="2800" dirty="0">
              <a:effectLst/>
              <a:latin typeface="Arial" panose="020B0604020202020204" pitchFamily="34" charset="0"/>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957109"/>
            <a:ext cx="10559100" cy="2677616"/>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An unexpected encounter with a stranger can be a transforming experience. What is it about a new relationship that opens up the possibility of transformation in our lives? When Zacchaeus opens up his home to Jesus as his special guest, he is transformed by the experience and becomes a follower of Jesus, doing more to make amends than the law required.</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811147" y="773999"/>
            <a:ext cx="10507341" cy="3108503"/>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There is something remarkable at the start of the Zacchaeus story that should be of great interest to evangelists and ministry workers. Zacchaeus showed curiosity and positioned himself to see Jesus at work. Such people, when we encounter them – whether in the marketplace or as visitors to our churches – should become priorities in our outreach. Their latent interest makes them prime candidates for discipleship.</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97051</TotalTime>
  <Words>773</Words>
  <Application>Microsoft Macintosh PowerPoint</Application>
  <PresentationFormat>Widescreen</PresentationFormat>
  <Paragraphs>35</Paragraphs>
  <Slides>22</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Quattrocento Sans</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100</cp:revision>
  <dcterms:created xsi:type="dcterms:W3CDTF">2018-05-04T03:01:22Z</dcterms:created>
  <dcterms:modified xsi:type="dcterms:W3CDTF">2026-05-26T16:39:42Z</dcterms:modified>
</cp:coreProperties>
</file>