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90" r:id="rId5"/>
    <p:sldId id="261" r:id="rId6"/>
    <p:sldId id="262" r:id="rId7"/>
    <p:sldId id="263" r:id="rId8"/>
    <p:sldId id="265" r:id="rId9"/>
    <p:sldId id="266" r:id="rId10"/>
    <p:sldId id="269" r:id="rId11"/>
    <p:sldId id="270" r:id="rId12"/>
    <p:sldId id="271" r:id="rId13"/>
    <p:sldId id="272" r:id="rId14"/>
    <p:sldId id="273" r:id="rId15"/>
    <p:sldId id="281" r:id="rId16"/>
    <p:sldId id="287" r:id="rId17"/>
    <p:sldId id="288" r:id="rId18"/>
    <p:sldId id="289" r:id="rId19"/>
    <p:sldId id="291" r:id="rId20"/>
    <p:sldId id="284" r:id="rId21"/>
    <p:sldId id="278" r:id="rId22"/>
    <p:sldId id="280"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0"/>
    <p:restoredTop sz="91355"/>
  </p:normalViewPr>
  <p:slideViewPr>
    <p:cSldViewPr snapToGrid="0">
      <p:cViewPr varScale="1">
        <p:scale>
          <a:sx n="119" d="100"/>
          <a:sy n="119" d="100"/>
        </p:scale>
        <p:origin x="872"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 y="0"/>
            <a:ext cx="12318830" cy="6966178"/>
          </a:xfrm>
          <a:prstGeom prst="rect">
            <a:avLst/>
          </a:prstGeom>
          <a:noFill/>
          <a:ln>
            <a:noFill/>
          </a:ln>
        </p:spPr>
      </p:pic>
      <p:sp>
        <p:nvSpPr>
          <p:cNvPr id="49" name="Google Shape;49;p1"/>
          <p:cNvSpPr txBox="1"/>
          <p:nvPr/>
        </p:nvSpPr>
        <p:spPr>
          <a:xfrm>
            <a:off x="382057" y="6060224"/>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6: JULY 19</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49086" y="965505"/>
            <a:ext cx="10482943"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Peter’s denial of Christ, to save his skin, was the first such denial history records. But it certainly was not the only instance. Historical records show that the same thing happened under Emperor Decius (A.D. 250). Christians were ordered to sacrifice publicly to Roman gods. Refusal could mean death. People who complied with the edict received certificates of compliance (</a:t>
            </a:r>
            <a:r>
              <a:rPr lang="en-US" sz="2800" i="1" dirty="0" err="1">
                <a:effectLst/>
                <a:latin typeface="Arial" panose="020B0604020202020204" pitchFamily="34" charset="0"/>
              </a:rPr>
              <a:t>libellus</a:t>
            </a:r>
            <a:r>
              <a:rPr lang="en-US" sz="2800" dirty="0">
                <a:effectLst/>
                <a:latin typeface="Arial" panose="020B0604020202020204" pitchFamily="34" charset="0"/>
              </a:rPr>
              <a:t>) to show they had obeyed.</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910144"/>
            <a:ext cx="10171731" cy="2246769"/>
          </a:xfrm>
          <a:prstGeom prst="rect">
            <a:avLst/>
          </a:prstGeom>
          <a:noFill/>
        </p:spPr>
        <p:txBody>
          <a:bodyPr wrap="square" rtlCol="0">
            <a:spAutoFit/>
          </a:bodyPr>
          <a:lstStyle/>
          <a:p>
            <a:pPr algn="just"/>
            <a:r>
              <a:rPr lang="en-US" sz="2800" dirty="0">
                <a:effectLst/>
                <a:latin typeface="Arial" panose="020B0604020202020204" pitchFamily="34" charset="0"/>
              </a:rPr>
              <a:t>Despite his many outstanding mission successes, Peter is remembered sadly as the disciple who denied Christ. Not a glowing badge under any light. In sobering moments, we may even feel sorry for Peter. “Do you know him; are you one of his disciples?” the people asked.</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108543"/>
          </a:xfrm>
          <a:prstGeom prst="rect">
            <a:avLst/>
          </a:prstGeom>
          <a:noFill/>
        </p:spPr>
        <p:txBody>
          <a:bodyPr wrap="square" rtlCol="0">
            <a:spAutoFit/>
          </a:bodyPr>
          <a:lstStyle/>
          <a:p>
            <a:pPr algn="just"/>
            <a:r>
              <a:rPr lang="en-US" sz="2800" dirty="0">
                <a:effectLst/>
                <a:latin typeface="Arial" panose="020B0604020202020204" pitchFamily="34" charset="0"/>
              </a:rPr>
              <a:t>Peter’s denial of Christ opens the door for us to examine our mindset toward ministers, or others in the church, who stumble in ministry. Some people hold the harsh view that a minister (using the widest sense of the word) who stumbles was never a minister in the first place. Pushed to its outer limits, this attitude denies restoration to such a fallen or wounded brother or sister.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6;p27" descr="LFS PP Slide Questions.jpg"/>
          <p:cNvPicPr preferRelativeResize="0"/>
          <p:nvPr/>
        </p:nvPicPr>
        <p:blipFill rotWithShape="1">
          <a:blip r:embed="rId2">
            <a:alphaModFix/>
          </a:blip>
          <a:srcRect/>
          <a:stretch/>
        </p:blipFill>
        <p:spPr>
          <a:xfrm>
            <a:off x="3087" y="3726"/>
            <a:ext cx="12176818" cy="6885871"/>
          </a:xfrm>
          <a:prstGeom prst="rect">
            <a:avLst/>
          </a:prstGeom>
          <a:noFill/>
          <a:ln>
            <a:noFill/>
          </a:ln>
        </p:spPr>
      </p:pic>
    </p:spTree>
    <p:extLst>
      <p:ext uri="{BB962C8B-B14F-4D97-AF65-F5344CB8AC3E}">
        <p14:creationId xmlns:p14="http://schemas.microsoft.com/office/powerpoint/2010/main" val="364938279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p:cNvSpPr txBox="1"/>
          <p:nvPr/>
        </p:nvSpPr>
        <p:spPr>
          <a:xfrm>
            <a:off x="798286" y="1209987"/>
            <a:ext cx="10559143" cy="1384954"/>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1. Why is forgiveness a teaching of Christ that is so hard for Christians to practice?</a:t>
            </a:r>
          </a:p>
          <a:p>
            <a:pPr marL="458788" indent="-458788"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177201610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p:cNvSpPr txBox="1"/>
          <p:nvPr/>
        </p:nvSpPr>
        <p:spPr>
          <a:xfrm>
            <a:off x="798286" y="1209987"/>
            <a:ext cx="10559143" cy="1384954"/>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2. Jesus knew in advance that Peter would deny him, yet he called him. Why?</a:t>
            </a:r>
          </a:p>
          <a:p>
            <a:pPr marL="458788" indent="-458788"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385013361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6ADE740-7A09-3348-8699-B9F0169572B0}"/>
              </a:ext>
            </a:extLst>
          </p:cNvPr>
          <p:cNvSpPr txBox="1"/>
          <p:nvPr/>
        </p:nvSpPr>
        <p:spPr>
          <a:xfrm>
            <a:off x="798286" y="1209987"/>
            <a:ext cx="10559143" cy="1384954"/>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3. After his restoration, Peter openly identified with Christ. What made the difference?</a:t>
            </a:r>
          </a:p>
          <a:p>
            <a:pPr marL="458788" indent="-458788"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92714550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2"/>
          <p:cNvSpPr txBox="1"/>
          <p:nvPr/>
        </p:nvSpPr>
        <p:spPr>
          <a:xfrm>
            <a:off x="830481" y="556381"/>
            <a:ext cx="10531038" cy="5946203"/>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rPr>
              <a:t>Simon Peter, From Weakness to Strength</a:t>
            </a:r>
            <a:endParaRPr lang="en-US" sz="2400" b="1" baseline="30000" dirty="0">
              <a:solidFill>
                <a:schemeClr val="dk2"/>
              </a:solidFill>
              <a:latin typeface="Arial" panose="020B0604020202020204" pitchFamily="34" charset="0"/>
              <a:ea typeface="Quattrocento Sans"/>
              <a:cs typeface="Arial" panose="020B0604020202020204" pitchFamily="34" charset="0"/>
              <a:sym typeface="Quattrocento Sans"/>
            </a:endParaRPr>
          </a:p>
          <a:p>
            <a:pPr>
              <a:lnSpc>
                <a:spcPct val="70000"/>
              </a:lnSpc>
            </a:pPr>
            <a:endParaRPr lang="en-US" sz="3600" b="1" spc="-150" dirty="0">
              <a:solidFill>
                <a:schemeClr val="dk2"/>
              </a:solidFill>
              <a:latin typeface="Arial" panose="020B0604020202020204" pitchFamily="34" charset="0"/>
              <a:ea typeface="Quattrocento Sans"/>
              <a:cs typeface="Arial" panose="020B0604020202020204" pitchFamily="34" charset="0"/>
              <a:sym typeface="Quattrocento Sans"/>
            </a:endParaRPr>
          </a:p>
          <a:p>
            <a:r>
              <a:rPr lang="en-US" sz="2800" b="1" spc="-150"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2800" spc="-150" dirty="0">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rPr>
              <a:t>Mark 8:27-29; Luke 22:31-34; John 18:25-27; 21:15-17</a:t>
            </a:r>
            <a:br>
              <a:rPr lang="en-US" sz="2800" dirty="0">
                <a:effectLst/>
                <a:latin typeface="Arial" panose="020B0604020202020204" pitchFamily="34" charset="0"/>
              </a:rPr>
            </a:br>
            <a:endParaRPr lang="en-US" sz="2800" dirty="0">
              <a:effectLst/>
              <a:latin typeface="Arial" panose="020B0604020202020204" pitchFamily="34" charset="0"/>
            </a:endParaRPr>
          </a:p>
          <a:p>
            <a:pPr algn="ctr"/>
            <a:r>
              <a:rPr lang="en-US" sz="2800" b="1" dirty="0">
                <a:effectLst/>
                <a:latin typeface="Arial" panose="020B0604020202020204" pitchFamily="34" charset="0"/>
              </a:rPr>
              <a:t>Key Verse: </a:t>
            </a:r>
            <a:r>
              <a:rPr lang="en-US" sz="2800" dirty="0">
                <a:effectLst/>
                <a:latin typeface="Arial" panose="020B0604020202020204" pitchFamily="34" charset="0"/>
              </a:rPr>
              <a:t>(Jesus) said to him the third time, “Simon, son of John, do you love me?” Peter felt hurt because he said to him the third time, “Do you love me?” And he said to him, “Lord, you know everything; you know that I love you.” Jesus said to him, “Feed my sheep.” John 21:17</a:t>
            </a:r>
          </a:p>
        </p:txBody>
      </p:sp>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1815841"/>
          </a:xfrm>
          <a:prstGeom prst="rect">
            <a:avLst/>
          </a:prstGeom>
          <a:noFill/>
          <a:ln>
            <a:noFill/>
          </a:ln>
        </p:spPr>
        <p:txBody>
          <a:bodyPr spcFirstLastPara="1" wrap="square" lIns="91425" tIns="45700" rIns="91425" bIns="45700" anchor="t" anchorCtr="0">
            <a:spAutoFit/>
          </a:bodyPr>
          <a:lstStyle/>
          <a:p>
            <a:r>
              <a:rPr lang="en-US" sz="2800" b="1" dirty="0">
                <a:effectLst/>
                <a:latin typeface="Arial" panose="020B0604020202020204" pitchFamily="34" charset="0"/>
              </a:rPr>
              <a:t>Closing Song:</a:t>
            </a:r>
            <a:r>
              <a:rPr lang="en-US" sz="2800" dirty="0">
                <a:effectLst/>
                <a:latin typeface="Arial" panose="020B0604020202020204" pitchFamily="34" charset="0"/>
              </a:rPr>
              <a:t> “Just as I Am” (</a:t>
            </a:r>
            <a:r>
              <a:rPr lang="en-US" sz="2800" i="1" dirty="0">
                <a:effectLst/>
                <a:latin typeface="Arial" panose="020B0604020202020204" pitchFamily="34" charset="0"/>
              </a:rPr>
              <a:t>AMECH</a:t>
            </a:r>
            <a:r>
              <a:rPr lang="en-US" sz="2800" dirty="0">
                <a:effectLst/>
                <a:latin typeface="Arial" panose="020B0604020202020204" pitchFamily="34" charset="0"/>
              </a:rPr>
              <a:t> #257</a:t>
            </a:r>
            <a:r>
              <a:rPr lang="en-US" sz="2800">
                <a:effectLst/>
                <a:latin typeface="Arial" panose="020B0604020202020204" pitchFamily="34" charset="0"/>
              </a:rPr>
              <a:t>) </a:t>
            </a:r>
          </a:p>
          <a:p>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 </a:t>
            </a:r>
            <a:r>
              <a:rPr lang="en-US" sz="2800" dirty="0">
                <a:effectLst/>
                <a:latin typeface="Arial" panose="020B0604020202020204" pitchFamily="34" charset="0"/>
              </a:rPr>
              <a:t>Dear forgiving Lord, strengthen me to stand firm in my faith even in times of pressure. Amen.</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32682" y="1841282"/>
            <a:ext cx="10317926" cy="4401164"/>
          </a:xfrm>
          <a:prstGeom prst="rect">
            <a:avLst/>
          </a:prstGeom>
          <a:noFill/>
          <a:ln>
            <a:noFill/>
          </a:ln>
        </p:spPr>
        <p:txBody>
          <a:bodyPr spcFirstLastPara="1" wrap="square" lIns="91425" tIns="45700" rIns="91425" bIns="45700" anchor="t" anchorCtr="0">
            <a:spAutoFit/>
          </a:bodyPr>
          <a:lstStyle/>
          <a:p>
            <a:pPr marL="458788" indent="-458788" algn="ctr"/>
            <a:r>
              <a:rPr lang="en-US" sz="2000" b="1" dirty="0">
                <a:solidFill>
                  <a:schemeClr val="bg2"/>
                </a:solidFill>
                <a:effectLst/>
                <a:latin typeface="Arial" panose="020B0604020202020204" pitchFamily="34" charset="0"/>
              </a:rPr>
              <a:t>Mark 8:27-29</a:t>
            </a:r>
            <a:endParaRPr lang="en-US" sz="2000" dirty="0">
              <a:solidFill>
                <a:schemeClr val="bg2"/>
              </a:solidFill>
              <a:effectLst/>
              <a:latin typeface="Arial" panose="020B0604020202020204" pitchFamily="34" charset="0"/>
            </a:endParaRPr>
          </a:p>
          <a:p>
            <a:pPr marL="458788" indent="-458788" algn="just"/>
            <a:r>
              <a:rPr lang="en-US" sz="2000" dirty="0">
                <a:solidFill>
                  <a:schemeClr val="bg2"/>
                </a:solidFill>
                <a:effectLst/>
                <a:latin typeface="Arial" panose="020B0604020202020204" pitchFamily="34" charset="0"/>
              </a:rPr>
              <a:t>27 Jesus went on with his disciples to the villages of Caesarea Philippi, and on the way he asked his disciples, “Who do people say that I am?”</a:t>
            </a:r>
          </a:p>
          <a:p>
            <a:pPr marL="458788" indent="-458788" algn="just"/>
            <a:r>
              <a:rPr lang="en-US" sz="2000" dirty="0">
                <a:solidFill>
                  <a:schemeClr val="bg2"/>
                </a:solidFill>
                <a:effectLst/>
                <a:latin typeface="Arial" panose="020B0604020202020204" pitchFamily="34" charset="0"/>
              </a:rPr>
              <a:t>28 And they answered him, “John the Baptist; and others, Elijah; and still others, one of the prophets.”</a:t>
            </a:r>
          </a:p>
          <a:p>
            <a:pPr marL="458788" indent="-458788" algn="just"/>
            <a:r>
              <a:rPr lang="en-US" sz="2000" dirty="0">
                <a:solidFill>
                  <a:schemeClr val="bg2"/>
                </a:solidFill>
                <a:effectLst/>
                <a:latin typeface="Arial" panose="020B0604020202020204" pitchFamily="34" charset="0"/>
              </a:rPr>
              <a:t>29 He asked them, “But who do you say that I am?” Peter answered him, “You are the Messiah.”</a:t>
            </a:r>
          </a:p>
          <a:p>
            <a:pPr marL="458788" indent="-458788" algn="ctr"/>
            <a:r>
              <a:rPr lang="en-US" sz="2000" b="1" dirty="0">
                <a:solidFill>
                  <a:schemeClr val="bg2"/>
                </a:solidFill>
                <a:effectLst/>
                <a:latin typeface="Arial" panose="020B0604020202020204" pitchFamily="34" charset="0"/>
              </a:rPr>
              <a:t>Luke 22:31-34</a:t>
            </a:r>
            <a:endParaRPr lang="en-US" sz="2000" dirty="0">
              <a:solidFill>
                <a:schemeClr val="bg2"/>
              </a:solidFill>
              <a:effectLst/>
              <a:latin typeface="Arial" panose="020B0604020202020204" pitchFamily="34" charset="0"/>
            </a:endParaRPr>
          </a:p>
          <a:p>
            <a:pPr marL="458788" indent="-458788" algn="just"/>
            <a:r>
              <a:rPr lang="en-US" sz="2000" dirty="0">
                <a:solidFill>
                  <a:schemeClr val="bg2"/>
                </a:solidFill>
                <a:effectLst/>
                <a:latin typeface="Arial" panose="020B0604020202020204" pitchFamily="34" charset="0"/>
              </a:rPr>
              <a:t>31 “Simon, Simon, listen! Satan has demanded to sift all of you like wheat,</a:t>
            </a:r>
          </a:p>
          <a:p>
            <a:pPr marL="458788" indent="-458788" algn="just"/>
            <a:r>
              <a:rPr lang="en-US" sz="2000" dirty="0">
                <a:solidFill>
                  <a:schemeClr val="bg2"/>
                </a:solidFill>
                <a:effectLst/>
                <a:latin typeface="Arial" panose="020B0604020202020204" pitchFamily="34" charset="0"/>
              </a:rPr>
              <a:t>32 but I have prayed for you that your own faith may not fail, and you, when once you have turned back, strengthen your brothers.”</a:t>
            </a:r>
          </a:p>
          <a:p>
            <a:pPr marL="458788" indent="-458788" algn="just"/>
            <a:r>
              <a:rPr lang="en-US" sz="2000" dirty="0">
                <a:solidFill>
                  <a:schemeClr val="bg2"/>
                </a:solidFill>
                <a:effectLst/>
                <a:latin typeface="Arial" panose="020B0604020202020204" pitchFamily="34" charset="0"/>
              </a:rPr>
              <a:t>33 And he said to him, “Lord, I am ready to go with you to prison and to death!”</a:t>
            </a:r>
          </a:p>
          <a:p>
            <a:pPr marL="458788" indent="-458788" algn="just"/>
            <a:r>
              <a:rPr lang="en-US" sz="2000" dirty="0">
                <a:solidFill>
                  <a:schemeClr val="bg2"/>
                </a:solidFill>
                <a:effectLst/>
                <a:latin typeface="Arial" panose="020B0604020202020204" pitchFamily="34" charset="0"/>
              </a:rPr>
              <a:t>34 Jesus said, “I tell you, Peter, the cock will not crow this day until you have denied three times that you know me.”</a:t>
            </a:r>
          </a:p>
        </p:txBody>
      </p:sp>
      <p:sp>
        <p:nvSpPr>
          <p:cNvPr id="61" name="Google Shape;61;p3"/>
          <p:cNvSpPr txBox="1"/>
          <p:nvPr/>
        </p:nvSpPr>
        <p:spPr>
          <a:xfrm>
            <a:off x="654906" y="697067"/>
            <a:ext cx="10873479" cy="1200288"/>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rPr>
              <a:t>Mark 8:27-29; Luke 22:31-34; John 18:25-27; 21:15-17</a:t>
            </a:r>
            <a:r>
              <a:rPr lang="en-US" sz="3600" b="1" dirty="0">
                <a:solidFill>
                  <a:schemeClr val="bg2"/>
                </a:solidFill>
                <a:effectLst/>
                <a:latin typeface="Arial" panose="020B0604020202020204" pitchFamily="34" charset="0"/>
                <a:cs typeface="Arial" panose="020B0604020202020204" pitchFamily="34" charset="0"/>
              </a:rPr>
              <a:t>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4D29F17C-88E5-0595-93F0-6652AC126263}"/>
              </a:ext>
            </a:extLst>
          </p:cNvPr>
          <p:cNvSpPr txBox="1"/>
          <p:nvPr/>
        </p:nvSpPr>
        <p:spPr>
          <a:xfrm>
            <a:off x="937037" y="762908"/>
            <a:ext cx="10317926" cy="4708941"/>
          </a:xfrm>
          <a:prstGeom prst="rect">
            <a:avLst/>
          </a:prstGeom>
          <a:noFill/>
          <a:ln>
            <a:noFill/>
          </a:ln>
        </p:spPr>
        <p:txBody>
          <a:bodyPr spcFirstLastPara="1" wrap="square" lIns="91425" tIns="45700" rIns="91425" bIns="45700" anchor="t" anchorCtr="0">
            <a:spAutoFit/>
          </a:bodyPr>
          <a:lstStyle/>
          <a:p>
            <a:pPr marL="458788" indent="-458788" algn="ctr"/>
            <a:r>
              <a:rPr lang="en-US" sz="2000" dirty="0">
                <a:solidFill>
                  <a:schemeClr val="bg2"/>
                </a:solidFill>
                <a:effectLst/>
                <a:latin typeface="Arial" panose="020B0604020202020204" pitchFamily="34" charset="0"/>
              </a:rPr>
              <a:t>	</a:t>
            </a:r>
            <a:r>
              <a:rPr lang="en-US" sz="2000" b="1" dirty="0">
                <a:solidFill>
                  <a:schemeClr val="bg2"/>
                </a:solidFill>
                <a:effectLst/>
                <a:latin typeface="Arial" panose="020B0604020202020204" pitchFamily="34" charset="0"/>
              </a:rPr>
              <a:t>John 18:25-27</a:t>
            </a:r>
            <a:endParaRPr lang="en-US" sz="2000" dirty="0">
              <a:solidFill>
                <a:schemeClr val="bg2"/>
              </a:solidFill>
              <a:effectLst/>
              <a:latin typeface="Arial" panose="020B0604020202020204" pitchFamily="34" charset="0"/>
            </a:endParaRPr>
          </a:p>
          <a:p>
            <a:pPr marL="458788" indent="-458788" algn="just"/>
            <a:r>
              <a:rPr lang="en-US" sz="2000" dirty="0">
                <a:solidFill>
                  <a:schemeClr val="bg2"/>
                </a:solidFill>
                <a:effectLst/>
                <a:latin typeface="Arial" panose="020B0604020202020204" pitchFamily="34" charset="0"/>
              </a:rPr>
              <a:t>25 	Now Simon Peter was standing and warming himself. They asked him, “You are not also one of his disciples, are you?” He denied it and said, “I am not.”</a:t>
            </a:r>
          </a:p>
          <a:p>
            <a:pPr marL="458788" indent="-458788" algn="just"/>
            <a:r>
              <a:rPr lang="en-US" sz="2000" dirty="0">
                <a:solidFill>
                  <a:schemeClr val="bg2"/>
                </a:solidFill>
                <a:effectLst/>
                <a:latin typeface="Arial" panose="020B0604020202020204" pitchFamily="34" charset="0"/>
              </a:rPr>
              <a:t>26	One of the slaves of the high priest, a relative of the man whose ear Peter had cut off, asked, “Did I not see you in the garden with him?”</a:t>
            </a:r>
          </a:p>
          <a:p>
            <a:pPr marL="458788" indent="-458788" algn="just"/>
            <a:r>
              <a:rPr lang="en-US" sz="2000" dirty="0">
                <a:solidFill>
                  <a:schemeClr val="bg2"/>
                </a:solidFill>
                <a:effectLst/>
                <a:latin typeface="Arial" panose="020B0604020202020204" pitchFamily="34" charset="0"/>
              </a:rPr>
              <a:t>27	Again Peter denied it, and at that moment the cock crowed.</a:t>
            </a:r>
          </a:p>
          <a:p>
            <a:pPr marL="458788" indent="-458788" algn="ctr"/>
            <a:r>
              <a:rPr lang="en-US" sz="2000" b="1" dirty="0">
                <a:solidFill>
                  <a:schemeClr val="bg2"/>
                </a:solidFill>
                <a:effectLst/>
                <a:latin typeface="Arial" panose="020B0604020202020204" pitchFamily="34" charset="0"/>
              </a:rPr>
              <a:t>21:15-17</a:t>
            </a:r>
            <a:endParaRPr lang="en-US" sz="2000" dirty="0">
              <a:solidFill>
                <a:schemeClr val="bg2"/>
              </a:solidFill>
              <a:effectLst/>
              <a:latin typeface="Arial" panose="020B0604020202020204" pitchFamily="34" charset="0"/>
            </a:endParaRPr>
          </a:p>
          <a:p>
            <a:pPr marL="458788" indent="-458788" algn="just"/>
            <a:r>
              <a:rPr lang="en-US" sz="2000" dirty="0">
                <a:solidFill>
                  <a:schemeClr val="bg2"/>
                </a:solidFill>
                <a:effectLst/>
                <a:latin typeface="Arial" panose="020B0604020202020204" pitchFamily="34" charset="0"/>
              </a:rPr>
              <a:t>15	When they had finished breakfast, Jesus said to Simon Peter, “Simon son of John, do you love me more than these?” He said to him, “Yes, Lord; you know that I love you.” Jesus said to him, “Feed my lambs.”</a:t>
            </a:r>
          </a:p>
          <a:p>
            <a:pPr marL="458788" indent="-458788" algn="just"/>
            <a:r>
              <a:rPr lang="en-US" sz="2000" dirty="0">
                <a:solidFill>
                  <a:schemeClr val="bg2"/>
                </a:solidFill>
                <a:effectLst/>
                <a:latin typeface="Arial" panose="020B0604020202020204" pitchFamily="34" charset="0"/>
              </a:rPr>
              <a:t>16	A second time he said to him, “Simon son of John, do you love me?” He said to him, “Yes, Lord; you know that I love you.” Jesus said to him, “Tend my sheep.”</a:t>
            </a:r>
          </a:p>
          <a:p>
            <a:pPr marL="458788" indent="-458788" algn="just"/>
            <a:r>
              <a:rPr lang="en-US" sz="2000" dirty="0">
                <a:solidFill>
                  <a:schemeClr val="bg2"/>
                </a:solidFill>
                <a:effectLst/>
                <a:latin typeface="Arial" panose="020B0604020202020204" pitchFamily="34" charset="0"/>
              </a:rPr>
              <a:t>17	He said to him the third time, “Simon son of John, do you love me?” Peter felt hurt because he said to him the third time, “Do you love me?” And he said to him, “Lord, you know everything; you know that I love you.” Jesus said to him, “Feed my sheep.”</a:t>
            </a:r>
          </a:p>
        </p:txBody>
      </p:sp>
    </p:spTree>
    <p:extLst>
      <p:ext uri="{BB962C8B-B14F-4D97-AF65-F5344CB8AC3E}">
        <p14:creationId xmlns:p14="http://schemas.microsoft.com/office/powerpoint/2010/main" val="276317087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1109546"/>
            <a:ext cx="10613282" cy="3539390"/>
          </a:xfrm>
          <a:prstGeom prst="rect">
            <a:avLst/>
          </a:prstGeom>
          <a:noFill/>
          <a:ln>
            <a:noFill/>
          </a:ln>
        </p:spPr>
        <p:txBody>
          <a:bodyPr spcFirstLastPara="1" wrap="square" lIns="91425" tIns="45700" rIns="91425" bIns="45700" anchor="t" anchorCtr="0">
            <a:spAutoFit/>
          </a:bodyPr>
          <a:lstStyle/>
          <a:p>
            <a:pPr marL="457200" indent="-457200" algn="just">
              <a:buFont typeface="Arial" panose="020B0604020202020204" pitchFamily="34" charset="0"/>
              <a:buChar char="•"/>
            </a:pPr>
            <a:r>
              <a:rPr lang="en-US" sz="2800" b="1" dirty="0">
                <a:effectLst/>
                <a:latin typeface="Arial" panose="020B0604020202020204" pitchFamily="34" charset="0"/>
              </a:rPr>
              <a:t>Messiah/Christ </a:t>
            </a:r>
            <a:r>
              <a:rPr lang="en-US" sz="2800" dirty="0">
                <a:effectLst/>
                <a:latin typeface="Arial" panose="020B0604020202020204" pitchFamily="34" charset="0"/>
              </a:rPr>
              <a:t>– The person set aside by God, specially anointed, for the specific purpose of liberating people spiritually</a:t>
            </a:r>
            <a:r>
              <a:rPr lang="en-US" sz="2800" b="1" dirty="0">
                <a:effectLst/>
                <a:latin typeface="Arial" panose="020B0604020202020204" pitchFamily="34" charset="0"/>
              </a:rPr>
              <a:t>. </a:t>
            </a:r>
            <a:r>
              <a:rPr lang="en-US" sz="2800" dirty="0">
                <a:effectLst/>
                <a:latin typeface="Arial" panose="020B0604020202020204" pitchFamily="34" charset="0"/>
              </a:rPr>
              <a:t>  </a:t>
            </a:r>
          </a:p>
          <a:p>
            <a:pPr marL="457200" indent="-457200" algn="just">
              <a:buFont typeface="Arial" panose="020B0604020202020204" pitchFamily="34" charset="0"/>
              <a:buChar char="•"/>
            </a:pPr>
            <a:r>
              <a:rPr lang="en-US" sz="2800" b="1" dirty="0">
                <a:effectLst/>
                <a:latin typeface="Arial" panose="020B0604020202020204" pitchFamily="34" charset="0"/>
              </a:rPr>
              <a:t>Martin Luther </a:t>
            </a:r>
            <a:r>
              <a:rPr lang="en-US" sz="2800" dirty="0">
                <a:effectLst/>
                <a:latin typeface="Arial" panose="020B0604020202020204" pitchFamily="34" charset="0"/>
              </a:rPr>
              <a:t>– The famous church reformer who challenged church corruption, emphasized salvation by faith, and sparked the Protestant Reformation.</a:t>
            </a:r>
          </a:p>
          <a:p>
            <a:pPr marL="457200" indent="-457200" algn="just">
              <a:buFont typeface="Arial" panose="020B0604020202020204" pitchFamily="34" charset="0"/>
              <a:buChar char="•"/>
            </a:pPr>
            <a:r>
              <a:rPr lang="en-US" sz="2800" b="1" dirty="0">
                <a:effectLst/>
                <a:latin typeface="Arial" panose="020B0604020202020204" pitchFamily="34" charset="0"/>
              </a:rPr>
              <a:t>Revelation </a:t>
            </a:r>
            <a:r>
              <a:rPr lang="en-US" sz="2800" dirty="0">
                <a:effectLst/>
                <a:latin typeface="Arial" panose="020B0604020202020204" pitchFamily="34" charset="0"/>
              </a:rPr>
              <a:t>– A disclosure of a fact or truth previously hidden or misunderstood.</a:t>
            </a:r>
          </a:p>
        </p:txBody>
      </p:sp>
      <p:sp>
        <p:nvSpPr>
          <p:cNvPr id="2" name="Google Shape;61;p3">
            <a:extLst>
              <a:ext uri="{FF2B5EF4-FFF2-40B4-BE49-F238E27FC236}">
                <a16:creationId xmlns:a16="http://schemas.microsoft.com/office/drawing/2014/main" id="{B939D7C0-5ECB-ADC3-E849-BEC231AA2849}"/>
              </a:ext>
            </a:extLst>
          </p:cNvPr>
          <p:cNvSpPr txBox="1"/>
          <p:nvPr/>
        </p:nvSpPr>
        <p:spPr>
          <a:xfrm>
            <a:off x="686338" y="524811"/>
            <a:ext cx="1087347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2"/>
                </a:solidFill>
                <a:latin typeface="+mn-lt"/>
                <a:ea typeface="Quattrocento Sans"/>
                <a:cs typeface="Quattrocento Sans"/>
                <a:sym typeface="Quattrocento Sans"/>
              </a:rPr>
              <a:t>Key Terms</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873353"/>
            <a:ext cx="10559100" cy="1815841"/>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A minister once remarked that, as Christians, we often judge each other more harshly than God judges us. Based on the comments we hear from time to time, our attitude seems to be, “Once a thief, always a thief; once a betrayer, always a betrayer.”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539390"/>
          </a:xfrm>
          <a:prstGeom prst="rect">
            <a:avLst/>
          </a:prstGeom>
          <a:noFill/>
          <a:ln>
            <a:noFill/>
          </a:ln>
        </p:spPr>
        <p:txBody>
          <a:bodyPr spcFirstLastPara="1" wrap="square" lIns="91425" tIns="45700" rIns="91425" bIns="45700" anchor="t" anchorCtr="0">
            <a:spAutoFit/>
          </a:bodyPr>
          <a:lstStyle/>
          <a:p>
            <a:pPr algn="just"/>
            <a:r>
              <a:rPr lang="en-US" sz="2800" dirty="0">
                <a:solidFill>
                  <a:srgbClr val="0E101A"/>
                </a:solidFill>
                <a:effectLst/>
                <a:latin typeface="Arial" panose="020B0604020202020204" pitchFamily="34" charset="0"/>
              </a:rPr>
              <a:t>Peter is one of those disciples (later apostles) about whom we have quite a bit of information scattered throughout the Gospels. From the text, we see that Peter was passionate, a natural leader, strong-willed, and impulsive. He was a family man and a business partner in the fishing industry. With all this detail, we think we have a good grasp on who Peter was. Still, one detail is missing. Not that it needs to be stated; just understood and remembered. Peter was human. That is the quality around which this study revolves. </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84830</TotalTime>
  <Words>1110</Words>
  <Application>Microsoft Macintosh PowerPoint</Application>
  <PresentationFormat>Widescreen</PresentationFormat>
  <Paragraphs>41</Paragraphs>
  <Slides>22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93</cp:revision>
  <dcterms:created xsi:type="dcterms:W3CDTF">2018-05-04T03:01:22Z</dcterms:created>
  <dcterms:modified xsi:type="dcterms:W3CDTF">2026-05-22T14:20:21Z</dcterms:modified>
</cp:coreProperties>
</file>