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1837"/>
  </p:normalViewPr>
  <p:slideViewPr>
    <p:cSldViewPr snapToGrid="0">
      <p:cViewPr varScale="1">
        <p:scale>
          <a:sx n="113" d="100"/>
          <a:sy n="113" d="100"/>
        </p:scale>
        <p:origin x="100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18832" cy="6966178"/>
          </a:xfrm>
          <a:prstGeom prst="rect">
            <a:avLst/>
          </a:prstGeom>
          <a:noFill/>
          <a:ln>
            <a:noFill/>
          </a:ln>
        </p:spPr>
      </p:pic>
      <p:sp>
        <p:nvSpPr>
          <p:cNvPr id="49" name="Google Shape;49;p1"/>
          <p:cNvSpPr txBox="1"/>
          <p:nvPr/>
        </p:nvSpPr>
        <p:spPr>
          <a:xfrm>
            <a:off x="471525"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5:  JULY 5</a:t>
            </a:r>
            <a:r>
              <a:rPr lang="en-US" sz="2800" b="1" baseline="30000" dirty="0">
                <a:solidFill>
                  <a:schemeClr val="dk1"/>
                </a:solidFill>
              </a:rPr>
              <a:t> </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Considered himself unworthy yet turned to God for mercy and favor:  many have walked that road, including the famous John Newton (1725 – 1807), credited for the hymn “Amazing Grace.”</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1815882"/>
          </a:xfrm>
          <a:prstGeom prst="rect">
            <a:avLst/>
          </a:prstGeom>
          <a:noFill/>
        </p:spPr>
        <p:txBody>
          <a:bodyPr wrap="square" rtlCol="0">
            <a:spAutoFit/>
          </a:bodyPr>
          <a:lstStyle/>
          <a:p>
            <a:pPr algn="just"/>
            <a:r>
              <a:rPr lang="en-US" sz="2800" dirty="0">
                <a:effectLst/>
                <a:latin typeface="Arial" panose="020B0604020202020204" pitchFamily="34" charset="0"/>
              </a:rPr>
              <a:t>The centurion’s claim of unworthiness nudges us to consider if we ourselves are worthy to receive from God. Are we, with all our rites and rituals, still understanding what it takes to be humble before God with a faith that impresses Jesus?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815882"/>
          </a:xfrm>
          <a:prstGeom prst="rect">
            <a:avLst/>
          </a:prstGeom>
          <a:noFill/>
        </p:spPr>
        <p:txBody>
          <a:bodyPr wrap="square" rtlCol="0">
            <a:spAutoFit/>
          </a:bodyPr>
          <a:lstStyle/>
          <a:p>
            <a:pPr algn="just"/>
            <a:r>
              <a:rPr lang="en-US" sz="2800" dirty="0">
                <a:effectLst/>
                <a:latin typeface="Arial" panose="020B0604020202020204" pitchFamily="34" charset="0"/>
              </a:rPr>
              <a:t>In our ministry language today, the centurion was an intercessor. He brought the needs of another before God. Notice how plain and straightforward he was and the faith that backed his request.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1. How does music contribute to corporate praise and worship?</a:t>
            </a:r>
          </a:p>
          <a:p>
            <a:pPr marL="460375" indent="-460375"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2. What should we listen for when we sing hymns of praise?</a:t>
            </a:r>
          </a:p>
          <a:p>
            <a:pPr marL="460375" indent="-46037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5D0FB560-DE66-AE41-A61E-A38608553EEF}"/>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3. What are the benefits of reminding ourselves of God’s goodness in past years?</a:t>
            </a:r>
          </a:p>
          <a:p>
            <a:pPr marL="460375" indent="-46037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54196509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24089" y="741047"/>
            <a:ext cx="10555112" cy="5736915"/>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The Believing Centurion, a Gentile Whose Faith Jesus Commended</a:t>
            </a:r>
            <a:endParaRPr lang="en-US" sz="6000" dirty="0">
              <a:effectLst/>
              <a:latin typeface="Arial" panose="020B0604020202020204" pitchFamily="34" charset="0"/>
            </a:endParaRPr>
          </a:p>
          <a:p>
            <a:pPr>
              <a:lnSpc>
                <a:spcPct val="90000"/>
              </a:lnSpc>
            </a:pPr>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spc="-150" dirty="0">
                <a:latin typeface="Arial" panose="020B0604020202020204" pitchFamily="34" charset="0"/>
                <a:cs typeface="Arial" panose="020B0604020202020204" pitchFamily="34" charset="0"/>
              </a:rPr>
              <a:t> </a:t>
            </a:r>
            <a:r>
              <a:rPr lang="en-US" sz="2800" dirty="0">
                <a:effectLst/>
                <a:latin typeface="Arial" panose="020B0604020202020204" pitchFamily="34" charset="0"/>
              </a:rPr>
              <a:t>Matthew 8:5-13</a:t>
            </a:r>
            <a:endParaRPr lang="en-US" sz="2800" dirty="0">
              <a:effectLst/>
              <a:latin typeface="Arial" panose="020B0604020202020204" pitchFamily="34" charset="0"/>
              <a:cs typeface="Arial" panose="020B0604020202020204" pitchFamily="34" charset="0"/>
            </a:endParaRP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a:t>
            </a:r>
            <a:r>
              <a:rPr lang="en-US"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rPr>
              <a:t>When Jesus heard him (the centurion), he was amazed and said to those who followed him, “Truly I tell you, in no one in Israel have I found such faith.” Matthew 8:10</a:t>
            </a:r>
          </a:p>
          <a:p>
            <a:pPr algn="ctr">
              <a:lnSpc>
                <a:spcPct val="90000"/>
              </a:lnSpc>
            </a:pPr>
            <a:endParaRPr lang="en-US" sz="5400" i="1" baseline="300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“My Faith Looks Up to Thee” (</a:t>
            </a:r>
            <a:r>
              <a:rPr lang="en-US" sz="2800" i="1" dirty="0">
                <a:effectLst/>
                <a:latin typeface="Arial" panose="020B0604020202020204" pitchFamily="34" charset="0"/>
              </a:rPr>
              <a:t>AMECH</a:t>
            </a:r>
            <a:r>
              <a:rPr lang="en-US" sz="2800" dirty="0">
                <a:effectLst/>
                <a:latin typeface="Arial" panose="020B0604020202020204" pitchFamily="34" charset="0"/>
              </a:rPr>
              <a:t> #415)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Father, remind me of the simplicity of approaching you with my concerns. And guide me to identify those persons or causes I should adopt and intercede for. In Jesus’ name. Amen.</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50871"/>
            <a:ext cx="10381588" cy="5016718"/>
          </a:xfrm>
          <a:prstGeom prst="rect">
            <a:avLst/>
          </a:prstGeom>
          <a:noFill/>
          <a:ln>
            <a:noFill/>
          </a:ln>
        </p:spPr>
        <p:txBody>
          <a:bodyPr spcFirstLastPara="1" wrap="square" lIns="91425" tIns="45700" rIns="91425" bIns="45700" anchor="t" anchorCtr="0">
            <a:spAutoFit/>
          </a:bodyPr>
          <a:lstStyle/>
          <a:p>
            <a:pPr marL="460375" indent="-460375" algn="just"/>
            <a:r>
              <a:rPr lang="en-US" sz="2000" dirty="0">
                <a:solidFill>
                  <a:schemeClr val="bg2"/>
                </a:solidFill>
                <a:effectLst/>
                <a:latin typeface="Arial" panose="020B0604020202020204" pitchFamily="34" charset="0"/>
              </a:rPr>
              <a:t>5 	When he entered Capernaum, a centurion came to him, appealing to him</a:t>
            </a:r>
          </a:p>
          <a:p>
            <a:pPr marL="460375" indent="-460375" algn="just"/>
            <a:r>
              <a:rPr lang="en-US" sz="2000" dirty="0">
                <a:solidFill>
                  <a:schemeClr val="bg2"/>
                </a:solidFill>
                <a:effectLst/>
                <a:latin typeface="Arial" panose="020B0604020202020204" pitchFamily="34" charset="0"/>
              </a:rPr>
              <a:t>6 	and saying, “Lord, my servant is lying at home paralyzed, in terrible distress.”</a:t>
            </a:r>
          </a:p>
          <a:p>
            <a:pPr marL="460375" indent="-460375" algn="just"/>
            <a:r>
              <a:rPr lang="en-US" sz="2000" dirty="0">
                <a:solidFill>
                  <a:schemeClr val="bg2"/>
                </a:solidFill>
                <a:effectLst/>
                <a:latin typeface="Arial" panose="020B0604020202020204" pitchFamily="34" charset="0"/>
              </a:rPr>
              <a:t>7 	And he said to him, “I will come and cure him.”</a:t>
            </a:r>
          </a:p>
          <a:p>
            <a:pPr marL="460375" indent="-460375" algn="just"/>
            <a:r>
              <a:rPr lang="en-US" sz="2000" dirty="0">
                <a:solidFill>
                  <a:schemeClr val="bg2"/>
                </a:solidFill>
                <a:effectLst/>
                <a:latin typeface="Arial" panose="020B0604020202020204" pitchFamily="34" charset="0"/>
              </a:rPr>
              <a:t>8 	The centurion answered, “Lord, I am not worthy to have you come under my roof, but only speak the word, and my servant will be healed.</a:t>
            </a:r>
          </a:p>
          <a:p>
            <a:pPr marL="460375" indent="-460375" algn="just"/>
            <a:r>
              <a:rPr lang="en-US" sz="2000" dirty="0">
                <a:solidFill>
                  <a:schemeClr val="bg2"/>
                </a:solidFill>
                <a:effectLst/>
                <a:latin typeface="Arial" panose="020B0604020202020204" pitchFamily="34" charset="0"/>
              </a:rPr>
              <a:t>9 	For I also am a man under authority, with soldiers under me, and I say to one, ‘Go,’ and he goes, and to another, ‘Come,’ and he comes, and to my slave, ‘Do this,’ and the slave does it.”</a:t>
            </a:r>
          </a:p>
          <a:p>
            <a:pPr marL="460375" indent="-460375" algn="just"/>
            <a:r>
              <a:rPr lang="en-US" sz="2000" dirty="0">
                <a:solidFill>
                  <a:schemeClr val="bg2"/>
                </a:solidFill>
                <a:effectLst/>
                <a:latin typeface="Arial" panose="020B0604020202020204" pitchFamily="34" charset="0"/>
              </a:rPr>
              <a:t>10 	When Jesus heard him, he was amazed and said to those who followed him, “Truly I tell you, in no one in Israel have I found such faith.</a:t>
            </a:r>
          </a:p>
          <a:p>
            <a:pPr marL="460375" indent="-460375" algn="just"/>
            <a:r>
              <a:rPr lang="en-US" sz="2000" dirty="0">
                <a:solidFill>
                  <a:schemeClr val="bg2"/>
                </a:solidFill>
                <a:effectLst/>
                <a:latin typeface="Arial" panose="020B0604020202020204" pitchFamily="34" charset="0"/>
              </a:rPr>
              <a:t>11 I tell you, many will come from east and west and will take their places at the banquet with Abraham and Isaac and Jacob in the kingdom of heaven,</a:t>
            </a:r>
          </a:p>
          <a:p>
            <a:pPr marL="460375" indent="-460375" algn="just"/>
            <a:r>
              <a:rPr lang="en-US" sz="2000" dirty="0">
                <a:solidFill>
                  <a:schemeClr val="bg2"/>
                </a:solidFill>
                <a:effectLst/>
                <a:latin typeface="Arial" panose="020B0604020202020204" pitchFamily="34" charset="0"/>
              </a:rPr>
              <a:t>12	while the heirs of the kingdom will be thrown into the outer darkness, where there will be weeping and gnashing of teeth.”</a:t>
            </a:r>
          </a:p>
          <a:p>
            <a:pPr marL="460375" indent="-460375" algn="just"/>
            <a:r>
              <a:rPr lang="en-US" sz="2000" dirty="0">
                <a:solidFill>
                  <a:schemeClr val="bg2"/>
                </a:solidFill>
                <a:effectLst/>
                <a:latin typeface="Arial" panose="020B0604020202020204" pitchFamily="34" charset="0"/>
              </a:rPr>
              <a:t>13	And Jesus said to the centurion, “Go; let it be done for you according to your faith.” And the servant was healed in that hour.</a:t>
            </a:r>
          </a:p>
        </p:txBody>
      </p:sp>
      <p:sp>
        <p:nvSpPr>
          <p:cNvPr id="61" name="Google Shape;61;p3"/>
          <p:cNvSpPr txBox="1"/>
          <p:nvPr/>
        </p:nvSpPr>
        <p:spPr>
          <a:xfrm>
            <a:off x="654906" y="581470"/>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cs typeface="Arial" panose="020B0604020202020204" pitchFamily="34" charset="0"/>
              </a:rPr>
              <a:t> </a:t>
            </a:r>
            <a:r>
              <a:rPr lang="en-US" sz="3600" b="1" dirty="0">
                <a:solidFill>
                  <a:schemeClr val="bg2"/>
                </a:solidFill>
                <a:effectLst/>
                <a:latin typeface="Arial" panose="020B0604020202020204" pitchFamily="34" charset="0"/>
              </a:rPr>
              <a:t>Matthew 8:5-13 </a:t>
            </a:r>
            <a:r>
              <a:rPr lang="en-US" sz="3600" b="1" dirty="0">
                <a:solidFill>
                  <a:schemeClr val="bg2"/>
                </a:solidFill>
                <a:effectLst/>
                <a:latin typeface="Arial" panose="020B0604020202020204" pitchFamily="34" charset="0"/>
                <a:cs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385"/>
            <a:ext cx="10613282"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Tension </a:t>
            </a:r>
            <a:r>
              <a:rPr lang="en-US" sz="2800" dirty="0">
                <a:effectLst/>
                <a:latin typeface="Arial" panose="020B0604020202020204" pitchFamily="34" charset="0"/>
              </a:rPr>
              <a:t>– In scripture, it means statements/details seen as true, but which do not sit comfortably together.   </a:t>
            </a:r>
          </a:p>
          <a:p>
            <a:pPr marL="457200" indent="-457200" algn="just">
              <a:buFont typeface="Arial" panose="020B0604020202020204" pitchFamily="34" charset="0"/>
              <a:buChar char="•"/>
            </a:pPr>
            <a:r>
              <a:rPr lang="en-US" sz="2800" b="1" dirty="0">
                <a:solidFill>
                  <a:srgbClr val="000000"/>
                </a:solidFill>
                <a:effectLst/>
                <a:latin typeface="Arial" panose="020B0604020202020204" pitchFamily="34" charset="0"/>
              </a:rPr>
              <a:t>H</a:t>
            </a:r>
            <a:r>
              <a:rPr lang="en-US" sz="2800" b="1" dirty="0">
                <a:solidFill>
                  <a:srgbClr val="0E101A"/>
                </a:solidFill>
                <a:effectLst/>
                <a:latin typeface="Arial" panose="020B0604020202020204" pitchFamily="34" charset="0"/>
              </a:rPr>
              <a:t>armonizing</a:t>
            </a:r>
            <a:r>
              <a:rPr lang="en-US" sz="2800" dirty="0">
                <a:solidFill>
                  <a:srgbClr val="0E101A"/>
                </a:solidFill>
                <a:effectLst/>
                <a:latin typeface="Arial" panose="020B0604020202020204" pitchFamily="34" charset="0"/>
              </a:rPr>
              <a:t> – Making things that seem conflicting agree. </a:t>
            </a:r>
          </a:p>
          <a:p>
            <a:pPr marL="457200" indent="-457200" algn="just">
              <a:buFont typeface="Arial" panose="020B0604020202020204" pitchFamily="34" charset="0"/>
              <a:buChar char="•"/>
            </a:pPr>
            <a:r>
              <a:rPr lang="en-US" sz="2800" b="1" dirty="0">
                <a:solidFill>
                  <a:srgbClr val="0E101A"/>
                </a:solidFill>
                <a:effectLst/>
                <a:latin typeface="Arial" panose="020B0604020202020204" pitchFamily="34" charset="0"/>
              </a:rPr>
              <a:t>Omniscient</a:t>
            </a:r>
            <a:r>
              <a:rPr lang="en-US" sz="2800" dirty="0">
                <a:solidFill>
                  <a:srgbClr val="0E101A"/>
                </a:solidFill>
                <a:effectLst/>
                <a:latin typeface="Arial" panose="020B0604020202020204" pitchFamily="34" charset="0"/>
              </a:rPr>
              <a:t> – The trait we attribute to God of knowing all things at all times.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38495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One term we use to describe God is omniscient: The Lord is fully aware of everything at all times. Therefore, we cannot surprise him since he knows our thoughts before we voice them.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2747" y="889742"/>
            <a:ext cx="10438119" cy="4832052"/>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The event of this lesson is reported in three Gospels with three different emphases and details (Matthew 8:5-13, Luke 7:1-10, and John 4:46-54). After reading the three reports, one must ask these questions: who was healed (son or servant), and in what way the request was made (in person or proxy)? This is a tension that no one has been able to resolve over the centuries to everyone’s satisfaction. So, we advise, stick to the fundamentals. Jesus received a request from a known person (an official) to heal a sick dependent, and the person making the request exercised faith, which facilitated the miraculous healing with Jesus’ admiration.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85349</TotalTime>
  <Words>779</Words>
  <Application>Microsoft Macintosh PowerPoint</Application>
  <PresentationFormat>Widescreen</PresentationFormat>
  <Paragraphs>34</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95</cp:revision>
  <dcterms:created xsi:type="dcterms:W3CDTF">2018-05-04T03:01:22Z</dcterms:created>
  <dcterms:modified xsi:type="dcterms:W3CDTF">2026-05-22T13:57:16Z</dcterms:modified>
</cp:coreProperties>
</file>