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91"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84" r:id="rId21"/>
    <p:sldId id="278" r:id="rId22"/>
    <p:sldId id="292"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56"/>
    <p:restoredTop sz="92491"/>
  </p:normalViewPr>
  <p:slideViewPr>
    <p:cSldViewPr snapToGrid="0">
      <p:cViewPr varScale="1">
        <p:scale>
          <a:sx n="127" d="100"/>
          <a:sy n="127" d="100"/>
        </p:scale>
        <p:origin x="200" y="121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5" y="-54090"/>
            <a:ext cx="12318830" cy="6966178"/>
          </a:xfrm>
          <a:prstGeom prst="rect">
            <a:avLst/>
          </a:prstGeom>
          <a:noFill/>
          <a:ln>
            <a:noFill/>
          </a:ln>
        </p:spPr>
      </p:pic>
      <p:sp>
        <p:nvSpPr>
          <p:cNvPr id="49" name="Google Shape;49;p1"/>
          <p:cNvSpPr txBox="1"/>
          <p:nvPr/>
        </p:nvSpPr>
        <p:spPr>
          <a:xfrm>
            <a:off x="410807" y="5973158"/>
            <a:ext cx="4217985" cy="379551"/>
          </a:xfrm>
          <a:prstGeom prst="rect">
            <a:avLst/>
          </a:prstGeom>
          <a:noFill/>
          <a:ln>
            <a:noFill/>
          </a:ln>
        </p:spPr>
        <p:txBody>
          <a:bodyPr spcFirstLastPara="1" wrap="square" lIns="91425" tIns="45700" rIns="91425" bIns="45700" anchor="t" anchorCtr="0">
            <a:spAutoFit/>
          </a:bodyPr>
          <a:lstStyle/>
          <a:p>
            <a:pPr lvl="0"/>
            <a:r>
              <a:rPr lang="en-US" sz="2800" b="1" i="0" u="none" strike="noStrike" cap="none" baseline="30000" dirty="0">
                <a:solidFill>
                  <a:schemeClr val="dk1"/>
                </a:solidFill>
                <a:latin typeface="Arial"/>
                <a:ea typeface="Arial"/>
                <a:cs typeface="Arial"/>
                <a:sym typeface="Arial"/>
              </a:rPr>
              <a:t>LESSON 4:  JUNE 28</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Maybe we don’t call him a prophet, but Frederick Douglass spoke with the same prophetic voice of Amos on the issue of slavery. And just as Amos came under attack from the Amaziah’s of his day, Douglass’ position was contrary to the American church at that time, which quoted scripture to justify the practice of slavery, including its atrocities.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82526" y="634669"/>
            <a:ext cx="10171731" cy="1815882"/>
          </a:xfrm>
          <a:prstGeom prst="rect">
            <a:avLst/>
          </a:prstGeom>
          <a:noFill/>
        </p:spPr>
        <p:txBody>
          <a:bodyPr wrap="square" rtlCol="0">
            <a:spAutoFit/>
          </a:bodyPr>
          <a:lstStyle/>
          <a:p>
            <a:pPr algn="just"/>
            <a:r>
              <a:rPr lang="en-US" sz="2800" dirty="0">
                <a:effectLst/>
                <a:latin typeface="Arial" panose="020B0604020202020204" pitchFamily="34" charset="0"/>
              </a:rPr>
              <a:t>To get a sense of what the tension between Amos (the prophet) and Amaziah (the political priest) was like, please study Frederick Douglass’ speech, “What to the Slave Is the Fourth of July?” of July 5, 1852.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975926"/>
            <a:ext cx="10183712" cy="3539430"/>
          </a:xfrm>
          <a:prstGeom prst="rect">
            <a:avLst/>
          </a:prstGeom>
          <a:noFill/>
        </p:spPr>
        <p:txBody>
          <a:bodyPr wrap="square" rtlCol="0">
            <a:spAutoFit/>
          </a:bodyPr>
          <a:lstStyle/>
          <a:p>
            <a:pPr algn="just"/>
            <a:r>
              <a:rPr lang="en-US" sz="2800" dirty="0">
                <a:effectLst/>
                <a:latin typeface="Arial" panose="020B0604020202020204" pitchFamily="34" charset="0"/>
              </a:rPr>
              <a:t> As you look around the current society, what do you see entrenched in the way we live that lights righteous anger in you? We are sure you have your list. But let me share one with you that most probably is not on your list. There is a concern about how willingly we allow those in commercial and political power to confuse us about who we are, our family structure and relations, and our appreciation of the things that are culturally and religiously sacred to us.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1. How can you know when a prophetic word is really from God?</a:t>
            </a:r>
          </a:p>
          <a:p>
            <a:pPr marL="466725" indent="-466725"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2. What injustices do you see in the present society, and how can we address them?</a:t>
            </a:r>
          </a:p>
          <a:p>
            <a:pPr marL="466725" indent="-466725"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EB13741F-355E-AA38-5DB3-CEC375F3A5CB}"/>
              </a:ext>
            </a:extLst>
          </p:cNvPr>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3. As a Christian, what can you contribute to building a more just society for the masses?</a:t>
            </a:r>
          </a:p>
          <a:p>
            <a:pPr marL="466725" indent="-466725"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361054083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798604"/>
            <a:ext cx="10825200" cy="5386049"/>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Amos, a Herdsman Called of God to Be a Prophet</a:t>
            </a:r>
            <a:endParaRPr lang="en-US" sz="6000" dirty="0">
              <a:effectLst/>
              <a:latin typeface="Arial" panose="020B0604020202020204" pitchFamily="34" charset="0"/>
            </a:endParaRPr>
          </a:p>
          <a:p>
            <a:pPr algn="ctr"/>
            <a:endParaRPr lang="en-US" sz="2000" dirty="0">
              <a:effectLst/>
              <a:latin typeface="Arial" panose="020B0604020202020204" pitchFamily="34" charset="0"/>
              <a:cs typeface="Arial" panose="020B0604020202020204" pitchFamily="34" charset="0"/>
            </a:endParaRPr>
          </a:p>
          <a:p>
            <a:r>
              <a:rPr lang="en-US" sz="2800" b="1"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dirty="0">
                <a:effectLst/>
                <a:latin typeface="Arial" panose="020B0604020202020204" pitchFamily="34" charset="0"/>
              </a:rPr>
              <a:t>Amos 1:1; 2:11-12; 3:7-8; 7:10-15</a:t>
            </a:r>
          </a:p>
          <a:p>
            <a:br>
              <a:rPr lang="en-US" sz="2800" dirty="0">
                <a:effectLst/>
                <a:latin typeface="Arial" panose="020B0604020202020204" pitchFamily="34" charset="0"/>
                <a:cs typeface="Arial" panose="020B0604020202020204" pitchFamily="34" charset="0"/>
              </a:rPr>
            </a:br>
            <a:endParaRPr lang="en-US" sz="2800" dirty="0">
              <a:effectLst/>
              <a:latin typeface="Arial" panose="020B0604020202020204" pitchFamily="34" charset="0"/>
              <a:cs typeface="Arial" panose="020B0604020202020204" pitchFamily="34" charset="0"/>
            </a:endParaRPr>
          </a:p>
          <a:p>
            <a:pPr algn="ctr"/>
            <a:r>
              <a:rPr lang="en-US" sz="2800" b="1" dirty="0">
                <a:effectLst/>
                <a:latin typeface="Arial" panose="020B0604020202020204" pitchFamily="34" charset="0"/>
                <a:cs typeface="Arial" panose="020B0604020202020204" pitchFamily="34" charset="0"/>
              </a:rPr>
              <a:t>Key Verse: </a:t>
            </a:r>
            <a:r>
              <a:rPr lang="en-US" sz="2800" dirty="0">
                <a:effectLst/>
                <a:latin typeface="Arial" panose="020B0604020202020204" pitchFamily="34" charset="0"/>
              </a:rPr>
              <a:t>“The Lord took me from following the flock, and the Lord said to me, ‘Go, prophesy to my people Israel.’” Amos 7:15</a:t>
            </a:r>
          </a:p>
          <a:p>
            <a:pPr algn="ctr"/>
            <a:endParaRPr lang="en-US" sz="2800" dirty="0">
              <a:effectLst/>
              <a:latin typeface="Arial" panose="020B0604020202020204" pitchFamily="34" charset="0"/>
              <a:cs typeface="Arial" panose="020B0604020202020204" pitchFamily="34" charset="0"/>
            </a:endParaRPr>
          </a:p>
          <a:p>
            <a:pPr algn="ctr"/>
            <a:endParaRPr lang="en-US" sz="5400" i="1" baseline="30000" dirty="0">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920750" y="591609"/>
            <a:ext cx="10365093" cy="2246729"/>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a:t>
            </a:r>
            <a:r>
              <a:rPr lang="en-US" sz="2800" dirty="0">
                <a:effectLst/>
                <a:latin typeface="Arial" panose="020B0604020202020204" pitchFamily="34" charset="0"/>
              </a:rPr>
              <a:t> “Oh God of Earth and Altar”</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a:t>
            </a:r>
            <a:r>
              <a:rPr lang="en-US" sz="2800" dirty="0">
                <a:effectLst/>
                <a:latin typeface="Arial" panose="020B0604020202020204" pitchFamily="34" charset="0"/>
              </a:rPr>
              <a:t> Dear Father, guide me to hear your words of justice and help me to live them, even when they make me or those around me uncomfortable. In Jesus’ name.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52677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09081" y="1221342"/>
            <a:ext cx="10220400" cy="5016718"/>
          </a:xfrm>
          <a:prstGeom prst="rect">
            <a:avLst/>
          </a:prstGeom>
          <a:noFill/>
          <a:ln>
            <a:noFill/>
          </a:ln>
        </p:spPr>
        <p:txBody>
          <a:bodyPr spcFirstLastPara="1" wrap="square" lIns="91425" tIns="45700" rIns="91425" bIns="45700" anchor="t" anchorCtr="0">
            <a:spAutoFit/>
          </a:bodyPr>
          <a:lstStyle/>
          <a:p>
            <a:pPr marL="466725" indent="-466725" algn="ctr"/>
            <a:r>
              <a:rPr lang="en-US" sz="2000" b="1" dirty="0">
                <a:solidFill>
                  <a:schemeClr val="bg2"/>
                </a:solidFill>
                <a:effectLst/>
                <a:latin typeface="Arial" panose="020B0604020202020204" pitchFamily="34" charset="0"/>
              </a:rPr>
              <a:t>Amos 1:1</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1	The words of Amos, who was among the shepherds of Tekoa, which he saw concerning Israel in the days of King Uzziah of Judah and in the days of King Jeroboam son of </a:t>
            </a:r>
            <a:r>
              <a:rPr lang="en-US" sz="2000" dirty="0" err="1">
                <a:solidFill>
                  <a:schemeClr val="bg2"/>
                </a:solidFill>
                <a:effectLst/>
                <a:latin typeface="Arial" panose="020B0604020202020204" pitchFamily="34" charset="0"/>
              </a:rPr>
              <a:t>Joash</a:t>
            </a:r>
            <a:r>
              <a:rPr lang="en-US" sz="2000" dirty="0">
                <a:solidFill>
                  <a:schemeClr val="bg2"/>
                </a:solidFill>
                <a:effectLst/>
                <a:latin typeface="Arial" panose="020B0604020202020204" pitchFamily="34" charset="0"/>
              </a:rPr>
              <a:t> of Israel, two years before the earthquake.</a:t>
            </a:r>
          </a:p>
          <a:p>
            <a:pPr marL="466725" indent="-466725" algn="ctr"/>
            <a:r>
              <a:rPr lang="en-US" sz="2000" b="1" dirty="0">
                <a:solidFill>
                  <a:schemeClr val="bg2"/>
                </a:solidFill>
                <a:effectLst/>
                <a:latin typeface="Arial" panose="020B0604020202020204" pitchFamily="34" charset="0"/>
              </a:rPr>
              <a:t>2:11-12</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11	And I raised up some of your children to be prophets and some of your youths to be </a:t>
            </a:r>
            <a:r>
              <a:rPr lang="en-US" sz="2000" dirty="0" err="1">
                <a:solidFill>
                  <a:schemeClr val="bg2"/>
                </a:solidFill>
                <a:effectLst/>
                <a:latin typeface="Arial" panose="020B0604020202020204" pitchFamily="34" charset="0"/>
              </a:rPr>
              <a:t>nazirites</a:t>
            </a:r>
            <a:r>
              <a:rPr lang="en-US" sz="2000" dirty="0">
                <a:solidFill>
                  <a:schemeClr val="bg2"/>
                </a:solidFill>
                <a:effectLst/>
                <a:latin typeface="Arial" panose="020B0604020202020204" pitchFamily="34" charset="0"/>
              </a:rPr>
              <a:t>. Is it not indeed so, O people of Israel? says the Lord.</a:t>
            </a:r>
          </a:p>
          <a:p>
            <a:pPr marL="466725" indent="-466725" algn="just"/>
            <a:r>
              <a:rPr lang="en-US" sz="2000" dirty="0">
                <a:solidFill>
                  <a:schemeClr val="bg2"/>
                </a:solidFill>
                <a:effectLst/>
                <a:latin typeface="Arial" panose="020B0604020202020204" pitchFamily="34" charset="0"/>
              </a:rPr>
              <a:t>12	But you made the </a:t>
            </a:r>
            <a:r>
              <a:rPr lang="en-US" sz="2000" dirty="0" err="1">
                <a:solidFill>
                  <a:schemeClr val="bg2"/>
                </a:solidFill>
                <a:effectLst/>
                <a:latin typeface="Arial" panose="020B0604020202020204" pitchFamily="34" charset="0"/>
              </a:rPr>
              <a:t>nazirites</a:t>
            </a:r>
            <a:r>
              <a:rPr lang="en-US" sz="2000" dirty="0">
                <a:solidFill>
                  <a:schemeClr val="bg2"/>
                </a:solidFill>
                <a:effectLst/>
                <a:latin typeface="Arial" panose="020B0604020202020204" pitchFamily="34" charset="0"/>
              </a:rPr>
              <a:t> drink wine and commanded the prophets, saying, “You shall not prophesy.”</a:t>
            </a:r>
          </a:p>
          <a:p>
            <a:pPr marL="466725" indent="-466725" algn="ctr"/>
            <a:r>
              <a:rPr lang="en-US" sz="2000" b="1" dirty="0">
                <a:solidFill>
                  <a:schemeClr val="bg2"/>
                </a:solidFill>
                <a:effectLst/>
                <a:latin typeface="Arial" panose="020B0604020202020204" pitchFamily="34" charset="0"/>
              </a:rPr>
              <a:t>3:7-8</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7	Surely the Lord God does nothing without revealing his secret to his servants the prophets.</a:t>
            </a:r>
          </a:p>
          <a:p>
            <a:pPr marL="466725" indent="-466725" algn="just"/>
            <a:r>
              <a:rPr lang="en-US" sz="2000" dirty="0">
                <a:solidFill>
                  <a:schemeClr val="bg2"/>
                </a:solidFill>
                <a:effectLst/>
                <a:latin typeface="Arial" panose="020B0604020202020204" pitchFamily="34" charset="0"/>
              </a:rPr>
              <a:t>8	The lion has roared; who will not fear? The Lord God has spoken; who can but prophesy?</a:t>
            </a:r>
          </a:p>
          <a:p>
            <a:pPr marL="466725" indent="-466725" algn="ctr"/>
            <a:r>
              <a:rPr lang="en-US" sz="2000" b="1" dirty="0">
                <a:solidFill>
                  <a:schemeClr val="bg2"/>
                </a:solidFill>
                <a:effectLst/>
                <a:latin typeface="Arial" panose="020B0604020202020204" pitchFamily="34" charset="0"/>
              </a:rPr>
              <a:t>7:10-15</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10	Then Amaziah, the priest of Bethel, sent to King Jeroboam of Israel, saying, “Amos</a:t>
            </a:r>
          </a:p>
        </p:txBody>
      </p:sp>
      <p:sp>
        <p:nvSpPr>
          <p:cNvPr id="61" name="Google Shape;61;p3"/>
          <p:cNvSpPr txBox="1"/>
          <p:nvPr/>
        </p:nvSpPr>
        <p:spPr>
          <a:xfrm>
            <a:off x="654906" y="621198"/>
            <a:ext cx="11067143" cy="1200288"/>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rPr>
              <a:t>Amos 1:1; 2:11-12; 3:7-8; 7:10-15</a:t>
            </a:r>
            <a:r>
              <a:rPr lang="en-US" sz="3600" b="1" dirty="0">
                <a:solidFill>
                  <a:schemeClr val="bg2"/>
                </a:solidFill>
                <a:effectLst/>
                <a:latin typeface="Arial" panose="020B0604020202020204" pitchFamily="34" charset="0"/>
                <a:cs typeface="Arial" panose="020B0604020202020204" pitchFamily="34" charset="0"/>
              </a:rPr>
              <a:t>(NRSV UE)</a:t>
            </a:r>
          </a:p>
          <a:p>
            <a:pPr algn="ctr"/>
            <a:endParaRPr lang="en-US" sz="3600" b="1" dirty="0">
              <a:solidFill>
                <a:schemeClr val="bg2"/>
              </a:solidFill>
              <a:latin typeface="+mj-lt"/>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CED63F8B-9370-A878-DAF3-F656BD9929E8}"/>
              </a:ext>
            </a:extLst>
          </p:cNvPr>
          <p:cNvSpPr txBox="1"/>
          <p:nvPr/>
        </p:nvSpPr>
        <p:spPr>
          <a:xfrm>
            <a:off x="985800" y="765971"/>
            <a:ext cx="10220400" cy="3785611"/>
          </a:xfrm>
          <a:prstGeom prst="rect">
            <a:avLst/>
          </a:prstGeom>
          <a:noFill/>
          <a:ln>
            <a:noFill/>
          </a:ln>
        </p:spPr>
        <p:txBody>
          <a:bodyPr spcFirstLastPara="1" wrap="square" lIns="91425" tIns="45700" rIns="91425" bIns="45700" anchor="t" anchorCtr="0">
            <a:spAutoFit/>
          </a:bodyPr>
          <a:lstStyle/>
          <a:p>
            <a:pPr marL="466725" indent="-466725" algn="just"/>
            <a:r>
              <a:rPr lang="en-US" sz="2000" dirty="0">
                <a:solidFill>
                  <a:schemeClr val="bg2"/>
                </a:solidFill>
                <a:effectLst/>
                <a:latin typeface="Arial" panose="020B0604020202020204" pitchFamily="34" charset="0"/>
              </a:rPr>
              <a:t>	has conspired against you in the very center of the house of Israel; the land is not able to bear all his words.</a:t>
            </a:r>
          </a:p>
          <a:p>
            <a:pPr marL="466725" indent="-466725" algn="just"/>
            <a:r>
              <a:rPr lang="en-US" sz="2000" dirty="0">
                <a:solidFill>
                  <a:schemeClr val="bg2"/>
                </a:solidFill>
                <a:effectLst/>
                <a:latin typeface="Arial" panose="020B0604020202020204" pitchFamily="34" charset="0"/>
              </a:rPr>
              <a:t>11 For thus Amos has said, ‘Jeroboam shall die by the sword, and Israel must go into exile away from his land.’”</a:t>
            </a:r>
          </a:p>
          <a:p>
            <a:pPr marL="466725" indent="-466725" algn="just"/>
            <a:r>
              <a:rPr lang="en-US" sz="2000" dirty="0">
                <a:solidFill>
                  <a:schemeClr val="bg2"/>
                </a:solidFill>
                <a:effectLst/>
                <a:latin typeface="Arial" panose="020B0604020202020204" pitchFamily="34" charset="0"/>
              </a:rPr>
              <a:t>12 And Amaziah said to Amos, “O seer, go, flee away to the land of Judah, earn your bread there, and prophesy there,</a:t>
            </a:r>
          </a:p>
          <a:p>
            <a:pPr marL="466725" indent="-466725" algn="just"/>
            <a:r>
              <a:rPr lang="en-US" sz="2000" dirty="0">
                <a:solidFill>
                  <a:schemeClr val="bg2"/>
                </a:solidFill>
                <a:effectLst/>
                <a:latin typeface="Arial" panose="020B0604020202020204" pitchFamily="34" charset="0"/>
              </a:rPr>
              <a:t>13 but never again prophesy at Bethel, for it is the king’s sanctuary, and it is a temple of the kingdom.”</a:t>
            </a:r>
          </a:p>
          <a:p>
            <a:pPr marL="466725" indent="-466725" algn="just"/>
            <a:r>
              <a:rPr lang="en-US" sz="2000" dirty="0">
                <a:solidFill>
                  <a:schemeClr val="bg2"/>
                </a:solidFill>
                <a:effectLst/>
                <a:latin typeface="Arial" panose="020B0604020202020204" pitchFamily="34" charset="0"/>
              </a:rPr>
              <a:t>14 Then Amos answered Amaziah, “I am no prophet nor a prophet’s son, but I am a herdsman and a dresser of sycamore trees,</a:t>
            </a:r>
          </a:p>
          <a:p>
            <a:pPr marL="466725" indent="-466725" algn="just"/>
            <a:r>
              <a:rPr lang="en-US" sz="2000" dirty="0">
                <a:solidFill>
                  <a:schemeClr val="bg2"/>
                </a:solidFill>
                <a:effectLst/>
                <a:latin typeface="Arial" panose="020B0604020202020204" pitchFamily="34" charset="0"/>
              </a:rPr>
              <a:t>15 and the Lord took me from following the flock, and the Lord said to me, ‘Go, prophesy to my people Israel.’”</a:t>
            </a:r>
          </a:p>
        </p:txBody>
      </p:sp>
    </p:spTree>
    <p:extLst>
      <p:ext uri="{BB962C8B-B14F-4D97-AF65-F5344CB8AC3E}">
        <p14:creationId xmlns:p14="http://schemas.microsoft.com/office/powerpoint/2010/main" val="357452575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9683"/>
            <a:ext cx="10613282" cy="32931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2"/>
                </a:solidFill>
                <a:latin typeface="Arial" panose="020B0604020202020204" pitchFamily="34" charset="0"/>
                <a:ea typeface="Quattrocento Sans"/>
                <a:cs typeface="Arial" panose="020B0604020202020204" pitchFamily="34" charset="0"/>
                <a:sym typeface="Quattrocento Sans"/>
              </a:rPr>
              <a:t>Key Terms</a:t>
            </a:r>
          </a:p>
          <a:p>
            <a:pPr marL="457200" indent="-457200" algn="just">
              <a:buFont typeface="Arial" panose="020B0604020202020204" pitchFamily="34" charset="0"/>
              <a:buChar char="•"/>
            </a:pPr>
            <a:r>
              <a:rPr lang="en-US" sz="2800" b="1" dirty="0">
                <a:effectLst/>
                <a:latin typeface="Arial" panose="020B0604020202020204" pitchFamily="34" charset="0"/>
              </a:rPr>
              <a:t>Sovereign Lord</a:t>
            </a:r>
            <a:r>
              <a:rPr lang="en-US" sz="2800" dirty="0">
                <a:effectLst/>
                <a:latin typeface="Arial" panose="020B0604020202020204" pitchFamily="34" charset="0"/>
              </a:rPr>
              <a:t> – A term that highlights God’s almighty position and authority over all other gods or authorities.</a:t>
            </a:r>
            <a:r>
              <a:rPr lang="en-US" sz="2800" b="1" dirty="0">
                <a:effectLst/>
                <a:latin typeface="Arial" panose="020B0604020202020204" pitchFamily="34" charset="0"/>
              </a:rPr>
              <a:t> </a:t>
            </a:r>
            <a:endParaRPr lang="en-US" sz="2800" dirty="0">
              <a:effectLst/>
              <a:latin typeface="Arial" panose="020B0604020202020204" pitchFamily="34" charset="0"/>
            </a:endParaRPr>
          </a:p>
          <a:p>
            <a:pPr marL="457200" indent="-457200" algn="just">
              <a:buFont typeface="Arial" panose="020B0604020202020204" pitchFamily="34" charset="0"/>
              <a:buChar char="•"/>
            </a:pPr>
            <a:r>
              <a:rPr lang="en-US" sz="2800" b="1" dirty="0">
                <a:effectLst/>
                <a:latin typeface="Arial" panose="020B0604020202020204" pitchFamily="34" charset="0"/>
              </a:rPr>
              <a:t>Atrocities </a:t>
            </a:r>
            <a:r>
              <a:rPr lang="en-US" sz="2800" dirty="0">
                <a:effectLst/>
                <a:latin typeface="Arial" panose="020B0604020202020204" pitchFamily="34" charset="0"/>
              </a:rPr>
              <a:t>– An extremely evil event causing widespread suffering and death</a:t>
            </a:r>
            <a:r>
              <a:rPr lang="en-US" sz="2800" b="1" dirty="0">
                <a:effectLst/>
                <a:latin typeface="Arial" panose="020B0604020202020204" pitchFamily="34" charset="0"/>
              </a:rPr>
              <a:t>. </a:t>
            </a:r>
            <a:endParaRPr lang="en-US" sz="2800" dirty="0">
              <a:effectLst/>
              <a:latin typeface="Arial" panose="020B0604020202020204" pitchFamily="34" charset="0"/>
            </a:endParaRPr>
          </a:p>
          <a:p>
            <a:pPr marL="457200" indent="-457200" algn="just">
              <a:buFont typeface="Arial" panose="020B0604020202020204" pitchFamily="34" charset="0"/>
              <a:buChar char="•"/>
            </a:pPr>
            <a:r>
              <a:rPr lang="en-US" sz="2800" b="1" dirty="0">
                <a:effectLst/>
                <a:latin typeface="Arial" panose="020B0604020202020204" pitchFamily="34" charset="0"/>
              </a:rPr>
              <a:t>Tension </a:t>
            </a:r>
            <a:r>
              <a:rPr lang="en-US" sz="2800" dirty="0">
                <a:effectLst/>
                <a:latin typeface="Arial" panose="020B0604020202020204" pitchFamily="34" charset="0"/>
              </a:rPr>
              <a:t>– A situation causing worry or stress; a worrying conflict</a:t>
            </a:r>
            <a:r>
              <a:rPr lang="en-US" sz="2800" b="1" dirty="0">
                <a:effectLst/>
                <a:latin typeface="Arial" panose="020B0604020202020204" pitchFamily="34" charset="0"/>
              </a:rPr>
              <a:t>.</a:t>
            </a:r>
            <a:endParaRPr lang="en-US" sz="2800" dirty="0">
              <a:effectLst/>
              <a:latin typeface="Arial" panose="020B0604020202020204" pitchFamily="34"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990600" y="890293"/>
            <a:ext cx="10265229"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In this lesson, we focus on Amos’ multiple witnesses of what God does through people. Firstly, both in ancient Israel and even today, God has a habit of bypassing the highly trained officials and choosing ordinary, humble people to carry his messages to the nation. And as we know only too well, God’s messages are not always well received by persons in positions of authority. So, carrying God’s messages to them can be risky.</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903514" y="858762"/>
            <a:ext cx="10395858" cy="2246729"/>
          </a:xfrm>
          <a:prstGeom prst="rect">
            <a:avLst/>
          </a:prstGeom>
          <a:noFill/>
          <a:ln>
            <a:noFill/>
          </a:ln>
        </p:spPr>
        <p:txBody>
          <a:bodyPr spcFirstLastPara="1" wrap="square" lIns="91425" tIns="45700" rIns="91425" bIns="45700" anchor="t" anchorCtr="0">
            <a:spAutoFit/>
          </a:bodyPr>
          <a:lstStyle/>
          <a:p>
            <a:pPr algn="just"/>
            <a:r>
              <a:rPr lang="en-US" sz="2800" dirty="0">
                <a:solidFill>
                  <a:srgbClr val="0E101A"/>
                </a:solidFill>
                <a:effectLst/>
                <a:latin typeface="Arial" panose="020B0604020202020204" pitchFamily="34" charset="0"/>
              </a:rPr>
              <a:t>The message that God called Amos to take to the religious elite in Israel was a hard message. It accused them of approving false worship and validating political and economic systems that exploited the poor and vulnerable. Pushback against Amos was certain.</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83728</TotalTime>
  <Words>908</Words>
  <Application>Microsoft Macintosh PowerPoint</Application>
  <PresentationFormat>Widescreen</PresentationFormat>
  <Paragraphs>41</Paragraphs>
  <Slides>22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87</cp:revision>
  <dcterms:created xsi:type="dcterms:W3CDTF">2018-05-04T03:01:22Z</dcterms:created>
  <dcterms:modified xsi:type="dcterms:W3CDTF">2026-05-22T13:31:54Z</dcterms:modified>
</cp:coreProperties>
</file>