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6"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9" r:id="rId20"/>
    <p:sldId id="284" r:id="rId21"/>
    <p:sldId id="278" r:id="rId22"/>
    <p:sldId id="291"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6"/>
    <p:restoredTop sz="93061"/>
  </p:normalViewPr>
  <p:slideViewPr>
    <p:cSldViewPr snapToGrid="0">
      <p:cViewPr varScale="1">
        <p:scale>
          <a:sx n="114" d="100"/>
          <a:sy n="114" d="100"/>
        </p:scale>
        <p:origin x="776" y="1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9" name="Google Shape;48;p1"/>
          <p:cNvPicPr preferRelativeResize="0"/>
          <p:nvPr/>
        </p:nvPicPr>
        <p:blipFill>
          <a:blip r:embed="rId3"/>
          <a:srcRect/>
          <a:stretch/>
        </p:blipFill>
        <p:spPr>
          <a:xfrm>
            <a:off x="1" y="0"/>
            <a:ext cx="12318830" cy="6966178"/>
          </a:xfrm>
          <a:prstGeom prst="rect">
            <a:avLst/>
          </a:prstGeom>
          <a:noFill/>
          <a:ln>
            <a:noFill/>
          </a:ln>
        </p:spPr>
      </p:pic>
      <p:sp>
        <p:nvSpPr>
          <p:cNvPr id="3" name="Google Shape;49;p1">
            <a:extLst>
              <a:ext uri="{FF2B5EF4-FFF2-40B4-BE49-F238E27FC236}">
                <a16:creationId xmlns:a16="http://schemas.microsoft.com/office/drawing/2014/main" id="{B2FB0301-7ADC-05CE-08FC-AC0BB8F149F0}"/>
              </a:ext>
            </a:extLst>
          </p:cNvPr>
          <p:cNvSpPr txBox="1"/>
          <p:nvPr/>
        </p:nvSpPr>
        <p:spPr>
          <a:xfrm>
            <a:off x="356663" y="6020553"/>
            <a:ext cx="4217985"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3:  </a:t>
            </a:r>
            <a:r>
              <a:rPr lang="en-US" sz="2800" b="1" baseline="30000" dirty="0">
                <a:solidFill>
                  <a:schemeClr val="dk1"/>
                </a:solidFill>
              </a:rPr>
              <a:t>JUNE</a:t>
            </a:r>
            <a:r>
              <a:rPr lang="en-US" sz="2800" b="1" i="0" u="none" strike="noStrike" cap="none" baseline="30000" dirty="0">
                <a:solidFill>
                  <a:schemeClr val="dk1"/>
                </a:solidFill>
                <a:latin typeface="Arial"/>
                <a:ea typeface="Arial"/>
                <a:cs typeface="Arial"/>
                <a:sym typeface="Arial"/>
              </a:rPr>
              <a:t> 21</a:t>
            </a:r>
            <a:endParaRPr lang="en-US"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The deep friendship between David and Jonathan helped to shape the history of Israel. A similar (political) friendship between Julius Nyerere and Rashidi </a:t>
            </a:r>
            <a:r>
              <a:rPr lang="en-US" sz="2800" dirty="0" err="1">
                <a:effectLst/>
                <a:latin typeface="Arial" panose="020B0604020202020204" pitchFamily="34" charset="0"/>
              </a:rPr>
              <a:t>Kawawa</a:t>
            </a:r>
            <a:r>
              <a:rPr lang="en-US" sz="2800" dirty="0">
                <a:effectLst/>
                <a:latin typeface="Arial" panose="020B0604020202020204" pitchFamily="34" charset="0"/>
              </a:rPr>
              <a:t> (1950’s to 1980’s) likewise shaped the history of modern Tanzania. This friendship of mutual support and respect shaped Tanzania’s independence, and the economic and social policies it followed thereafter.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246769"/>
          </a:xfrm>
          <a:prstGeom prst="rect">
            <a:avLst/>
          </a:prstGeom>
          <a:noFill/>
        </p:spPr>
        <p:txBody>
          <a:bodyPr wrap="square" rtlCol="0">
            <a:spAutoFit/>
          </a:bodyPr>
          <a:lstStyle/>
          <a:p>
            <a:pPr algn="just"/>
            <a:r>
              <a:rPr lang="en-US" sz="2800" dirty="0">
                <a:effectLst/>
                <a:latin typeface="Arial" panose="020B0604020202020204" pitchFamily="34" charset="0"/>
              </a:rPr>
              <a:t>We saw above the value of strong friendships in setting the course of nations. But what about setting economic freedom for individuals? The establishment and phenomenal growth of FUBU – the urban clothing company – shows what strong personal friendships can achieve.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897730"/>
            <a:ext cx="10183712" cy="4401205"/>
          </a:xfrm>
          <a:prstGeom prst="rect">
            <a:avLst/>
          </a:prstGeom>
          <a:noFill/>
        </p:spPr>
        <p:txBody>
          <a:bodyPr wrap="square" rtlCol="0">
            <a:spAutoFit/>
          </a:bodyPr>
          <a:lstStyle/>
          <a:p>
            <a:pPr algn="just"/>
            <a:r>
              <a:rPr lang="en-US" sz="2800" dirty="0">
                <a:effectLst/>
                <a:latin typeface="Arial" panose="020B0604020202020204" pitchFamily="34" charset="0"/>
              </a:rPr>
              <a:t>Because of a few bad life experiences – some lived, many imagined – some people take pride in having no friends, or only one or two. Usually, this is a self-protective measure. But it is not one we encourage. A person without friends robs themselves of one of the joys of being human. Of course, interactions with other people can bring seasons of distress and pain. Yet, from wholesome friendships spring crucial emotional support, better mental health, and opportunities to relish the joys of sharing. Friendships satisfy that deep human craving for belonging.</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973780"/>
            <a:ext cx="10559143" cy="1384954"/>
          </a:xfrm>
          <a:prstGeom prst="rect">
            <a:avLst/>
          </a:prstGeom>
          <a:noFill/>
          <a:ln>
            <a:noFill/>
          </a:ln>
        </p:spPr>
        <p:txBody>
          <a:bodyPr spcFirstLastPara="1" wrap="square" lIns="91425" tIns="45700" rIns="91425" bIns="45700" anchor="t" anchorCtr="0">
            <a:spAutoFit/>
          </a:bodyPr>
          <a:lstStyle/>
          <a:p>
            <a:pPr marL="465138" indent="-465138" algn="just"/>
            <a:r>
              <a:rPr lang="en-US" sz="2800" dirty="0">
                <a:effectLst/>
                <a:latin typeface="Arial" panose="020B0604020202020204" pitchFamily="34" charset="0"/>
              </a:rPr>
              <a:t>1. Why did Jonathan sacrifice his chance to be king for a friendship with David?</a:t>
            </a:r>
          </a:p>
          <a:p>
            <a:pPr marL="465138" indent="-465138"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1BC3BA28-68A8-1C41-9442-B35EB1FA03BE}"/>
              </a:ext>
            </a:extLst>
          </p:cNvPr>
          <p:cNvSpPr txBox="1"/>
          <p:nvPr/>
        </p:nvSpPr>
        <p:spPr>
          <a:xfrm>
            <a:off x="798286" y="950831"/>
            <a:ext cx="10559143" cy="1384954"/>
          </a:xfrm>
          <a:prstGeom prst="rect">
            <a:avLst/>
          </a:prstGeom>
          <a:noFill/>
          <a:ln>
            <a:noFill/>
          </a:ln>
        </p:spPr>
        <p:txBody>
          <a:bodyPr spcFirstLastPara="1" wrap="square" lIns="91425" tIns="45700" rIns="91425" bIns="45700" anchor="t" anchorCtr="0">
            <a:spAutoFit/>
          </a:bodyPr>
          <a:lstStyle/>
          <a:p>
            <a:pPr marL="465138" indent="-465138" algn="just"/>
            <a:r>
              <a:rPr lang="en-US" sz="2800" dirty="0">
                <a:effectLst/>
                <a:latin typeface="Arial" panose="020B0604020202020204" pitchFamily="34" charset="0"/>
              </a:rPr>
              <a:t>2. Apart from Ruth and Naomi, do you know of another such friendship?</a:t>
            </a:r>
          </a:p>
          <a:p>
            <a:pPr marL="465138" indent="-465138"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176430299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2079DFB0-2646-46C3-6AE9-749053160F4F}"/>
              </a:ext>
            </a:extLst>
          </p:cNvPr>
          <p:cNvSpPr txBox="1"/>
          <p:nvPr/>
        </p:nvSpPr>
        <p:spPr>
          <a:xfrm>
            <a:off x="870857" y="950831"/>
            <a:ext cx="10486572" cy="954067"/>
          </a:xfrm>
          <a:prstGeom prst="rect">
            <a:avLst/>
          </a:prstGeom>
          <a:noFill/>
          <a:ln>
            <a:noFill/>
          </a:ln>
        </p:spPr>
        <p:txBody>
          <a:bodyPr spcFirstLastPara="1" wrap="square" lIns="91425" tIns="45700" rIns="91425" bIns="45700" anchor="t" anchorCtr="0">
            <a:spAutoFit/>
          </a:bodyPr>
          <a:lstStyle/>
          <a:p>
            <a:pPr marL="465138" indent="-465138" algn="just"/>
            <a:r>
              <a:rPr lang="en-US" sz="2800" dirty="0">
                <a:effectLst/>
                <a:latin typeface="Arial" panose="020B0604020202020204" pitchFamily="34" charset="0"/>
              </a:rPr>
              <a:t>3. Is it necessary to be vulnerable in a close friendship?</a:t>
            </a:r>
          </a:p>
          <a:p>
            <a:pPr marL="465138" indent="-465138"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385987498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828375" y="741047"/>
            <a:ext cx="10825200" cy="5406568"/>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Jonathan and David, a Noble Friendship</a:t>
            </a:r>
            <a:endParaRPr lang="en-US" sz="6000" dirty="0">
              <a:effectLst/>
              <a:latin typeface="Arial" panose="020B0604020202020204" pitchFamily="34" charset="0"/>
            </a:endParaRPr>
          </a:p>
          <a:p>
            <a:pPr algn="just"/>
            <a:endParaRPr lang="en-US" sz="4400" b="1" baseline="30000" dirty="0">
              <a:solidFill>
                <a:schemeClr val="dk2"/>
              </a:solidFill>
              <a:latin typeface="Arial" panose="020B0604020202020204" pitchFamily="34" charset="0"/>
              <a:ea typeface="Quattrocento Sans"/>
              <a:cs typeface="Arial" panose="020B0604020202020204" pitchFamily="34" charset="0"/>
              <a:sym typeface="Quattrocento Sans"/>
            </a:endParaRPr>
          </a:p>
          <a:p>
            <a:r>
              <a:rPr lang="en-US" sz="2800" b="1"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dirty="0">
                <a:effectLst/>
                <a:latin typeface="Arial" panose="020B0604020202020204" pitchFamily="34" charset="0"/>
              </a:rPr>
              <a:t>1 Samuel 18:1-4; 20:16-17, 32-34, 42; 2 Samuel 1:26-27; 21:7</a:t>
            </a:r>
            <a:br>
              <a:rPr lang="en-US" sz="2800" dirty="0">
                <a:effectLst/>
                <a:latin typeface="Arial" panose="020B0604020202020204" pitchFamily="34" charset="0"/>
              </a:rPr>
            </a:br>
            <a:endParaRPr lang="en-US" sz="2800" dirty="0">
              <a:effectLst/>
              <a:latin typeface="Arial" panose="020B0604020202020204" pitchFamily="34" charset="0"/>
            </a:endParaRPr>
          </a:p>
          <a:p>
            <a:pPr algn="ctr"/>
            <a:r>
              <a:rPr lang="en-US" sz="2800" b="1" dirty="0">
                <a:effectLst/>
                <a:latin typeface="Arial" panose="020B0604020202020204" pitchFamily="34" charset="0"/>
              </a:rPr>
              <a:t>Key Verse: </a:t>
            </a:r>
            <a:r>
              <a:rPr lang="en-US" sz="2800" dirty="0">
                <a:effectLst/>
                <a:latin typeface="Arial" panose="020B0604020202020204" pitchFamily="34" charset="0"/>
              </a:rPr>
              <a:t>Jonathan said to David, “Go in peace, since both of us have sworn in the name of the Lord, saying, ‘The Lord shall be between me and you and between my descendants and your descendants forever.’” 1 Samuel 20:42</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705197"/>
            <a:ext cx="10559143" cy="2677616"/>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“What a Friend We Have in Jesus” (</a:t>
            </a:r>
            <a:r>
              <a:rPr lang="en-US" sz="2800" i="1" dirty="0">
                <a:effectLst/>
                <a:latin typeface="Arial" panose="020B0604020202020204" pitchFamily="34" charset="0"/>
              </a:rPr>
              <a:t>AMECH</a:t>
            </a:r>
            <a:r>
              <a:rPr lang="en-US" sz="2800" dirty="0">
                <a:effectLst/>
                <a:latin typeface="Arial" panose="020B0604020202020204" pitchFamily="34" charset="0"/>
              </a:rPr>
              <a:t> #</a:t>
            </a:r>
            <a:r>
              <a:rPr lang="en-US" sz="2800">
                <a:effectLst/>
                <a:latin typeface="Arial" panose="020B0604020202020204" pitchFamily="34" charset="0"/>
              </a:rPr>
              <a:t>325)</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a:t>
            </a:r>
            <a:r>
              <a:rPr lang="en-US" sz="2800" dirty="0">
                <a:effectLst/>
                <a:latin typeface="Arial" panose="020B0604020202020204" pitchFamily="34" charset="0"/>
              </a:rPr>
              <a:t> Dear Father, help me to know my friends so we can deal effectively with the enemies. And Lord, help me to heal from the trauma of past hurtful relationships.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93661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90423" y="1528549"/>
            <a:ext cx="10411154" cy="5016718"/>
          </a:xfrm>
          <a:prstGeom prst="rect">
            <a:avLst/>
          </a:prstGeom>
          <a:noFill/>
          <a:ln>
            <a:noFill/>
          </a:ln>
        </p:spPr>
        <p:txBody>
          <a:bodyPr spcFirstLastPara="1" wrap="square" lIns="91425" tIns="45700" rIns="91425" bIns="45700" anchor="t" anchorCtr="0">
            <a:spAutoFit/>
          </a:bodyPr>
          <a:lstStyle/>
          <a:p>
            <a:pPr marL="466725" indent="-466725" algn="ctr"/>
            <a:r>
              <a:rPr lang="en-US" sz="2000" b="1" dirty="0">
                <a:solidFill>
                  <a:schemeClr val="bg2"/>
                </a:solidFill>
                <a:effectLst/>
                <a:latin typeface="Arial" panose="020B0604020202020204" pitchFamily="34" charset="0"/>
              </a:rPr>
              <a:t>1 Samuel 18:1-4</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1	When David had finished speaking to Saul, the soul of Jonathan was bound to the soul of David, and Jonathan loved him as his own soul.</a:t>
            </a:r>
          </a:p>
          <a:p>
            <a:pPr marL="466725" indent="-466725" algn="just"/>
            <a:r>
              <a:rPr lang="en-US" sz="2000" dirty="0">
                <a:solidFill>
                  <a:schemeClr val="bg2"/>
                </a:solidFill>
                <a:effectLst/>
                <a:latin typeface="Arial" panose="020B0604020202020204" pitchFamily="34" charset="0"/>
              </a:rPr>
              <a:t>2	Saul took him that day and would not let him return to his father’s house.</a:t>
            </a:r>
          </a:p>
          <a:p>
            <a:pPr marL="466725" indent="-466725" algn="just"/>
            <a:r>
              <a:rPr lang="en-US" sz="2000" dirty="0">
                <a:solidFill>
                  <a:schemeClr val="bg2"/>
                </a:solidFill>
                <a:effectLst/>
                <a:latin typeface="Arial" panose="020B0604020202020204" pitchFamily="34" charset="0"/>
              </a:rPr>
              <a:t>3	Then Jonathan made a covenant with David because he loved him as his own soul.</a:t>
            </a:r>
          </a:p>
          <a:p>
            <a:pPr marL="466725" indent="-466725" algn="just"/>
            <a:r>
              <a:rPr lang="en-US" sz="2000" dirty="0">
                <a:solidFill>
                  <a:schemeClr val="bg2"/>
                </a:solidFill>
                <a:effectLst/>
                <a:latin typeface="Arial" panose="020B0604020202020204" pitchFamily="34" charset="0"/>
              </a:rPr>
              <a:t>4	Jonathan stripped himself of the robe that he was wearing and gave it to David and his armor and even his sword and his bow and his belt.</a:t>
            </a:r>
          </a:p>
          <a:p>
            <a:pPr marL="466725" indent="-466725" algn="ctr"/>
            <a:r>
              <a:rPr lang="en-US" sz="2000" b="1" dirty="0">
                <a:solidFill>
                  <a:schemeClr val="bg2"/>
                </a:solidFill>
                <a:effectLst/>
                <a:latin typeface="Arial" panose="020B0604020202020204" pitchFamily="34" charset="0"/>
              </a:rPr>
              <a:t>20:16-17</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16	Thus Jonathan made a covenant with the house of David, saying, “May the Lord seek out the enemies of David.”</a:t>
            </a:r>
          </a:p>
          <a:p>
            <a:pPr marL="466725" indent="-466725" algn="just"/>
            <a:r>
              <a:rPr lang="en-US" sz="2000" dirty="0">
                <a:solidFill>
                  <a:schemeClr val="bg2"/>
                </a:solidFill>
                <a:effectLst/>
                <a:latin typeface="Arial" panose="020B0604020202020204" pitchFamily="34" charset="0"/>
              </a:rPr>
              <a:t>17	Jonathan made David swear again by his love for him, for he loved him as he loved his own life.</a:t>
            </a:r>
          </a:p>
          <a:p>
            <a:pPr marL="466725" indent="-466725" algn="ctr"/>
            <a:r>
              <a:rPr lang="en-US" sz="2000" b="1" dirty="0">
                <a:solidFill>
                  <a:schemeClr val="bg2"/>
                </a:solidFill>
                <a:effectLst/>
                <a:latin typeface="Arial" panose="020B0604020202020204" pitchFamily="34" charset="0"/>
              </a:rPr>
              <a:t>32-34</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32	Then Jonathan answered his father Saul, “Why should he be put to death? What has he done?”</a:t>
            </a:r>
          </a:p>
          <a:p>
            <a:pPr marL="466725" indent="-466725" algn="just"/>
            <a:endParaRPr lang="en-US" sz="2000" dirty="0">
              <a:solidFill>
                <a:schemeClr val="bg2"/>
              </a:solidFill>
              <a:effectLst/>
              <a:latin typeface="Arial" panose="020B0604020202020204" pitchFamily="34" charset="0"/>
            </a:endParaRPr>
          </a:p>
        </p:txBody>
      </p:sp>
      <p:sp>
        <p:nvSpPr>
          <p:cNvPr id="61" name="Google Shape;61;p3"/>
          <p:cNvSpPr txBox="1"/>
          <p:nvPr/>
        </p:nvSpPr>
        <p:spPr>
          <a:xfrm>
            <a:off x="654906" y="557339"/>
            <a:ext cx="11067143" cy="954067"/>
          </a:xfrm>
          <a:prstGeom prst="rect">
            <a:avLst/>
          </a:prstGeom>
          <a:noFill/>
          <a:ln>
            <a:noFill/>
          </a:ln>
        </p:spPr>
        <p:txBody>
          <a:bodyPr spcFirstLastPara="1" wrap="square" lIns="91425" tIns="45700" rIns="91425" bIns="45700" anchor="t" anchorCtr="0">
            <a:spAutoFit/>
          </a:bodyPr>
          <a:lstStyle/>
          <a:p>
            <a:pPr algn="ctr"/>
            <a:r>
              <a:rPr lang="en-US" sz="2800" b="1" dirty="0">
                <a:solidFill>
                  <a:schemeClr val="bg2"/>
                </a:solidFill>
                <a:effectLst/>
                <a:latin typeface="Arial" panose="020B0604020202020204" pitchFamily="34" charset="0"/>
              </a:rPr>
              <a:t>1 Samuel 18:1-4; 20:16-17, 32-34, 42; 2 Samuel 1:26-27; 21:7 </a:t>
            </a:r>
            <a:r>
              <a:rPr lang="en-US" sz="2800" b="1" dirty="0">
                <a:solidFill>
                  <a:schemeClr val="bg2"/>
                </a:solidFill>
                <a:effectLst/>
                <a:latin typeface="Arial" panose="020B0604020202020204" pitchFamily="34" charset="0"/>
                <a:cs typeface="Arial" panose="020B0604020202020204" pitchFamily="34" charset="0"/>
              </a:rPr>
              <a:t>(NRSV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724F6416-F773-1E4C-9CDA-2E981EAB60CE}"/>
              </a:ext>
            </a:extLst>
          </p:cNvPr>
          <p:cNvSpPr txBox="1"/>
          <p:nvPr/>
        </p:nvSpPr>
        <p:spPr>
          <a:xfrm>
            <a:off x="976187" y="879386"/>
            <a:ext cx="10220400" cy="5324494"/>
          </a:xfrm>
          <a:prstGeom prst="rect">
            <a:avLst/>
          </a:prstGeom>
          <a:noFill/>
          <a:ln>
            <a:noFill/>
          </a:ln>
        </p:spPr>
        <p:txBody>
          <a:bodyPr spcFirstLastPara="1" wrap="square" lIns="91425" tIns="45700" rIns="91425" bIns="45700" anchor="t" anchorCtr="0">
            <a:spAutoFit/>
          </a:bodyPr>
          <a:lstStyle/>
          <a:p>
            <a:pPr marL="466725" indent="-466725" algn="just"/>
            <a:r>
              <a:rPr lang="en-US" sz="2000" dirty="0">
                <a:solidFill>
                  <a:schemeClr val="bg2"/>
                </a:solidFill>
                <a:effectLst/>
                <a:latin typeface="Arial" panose="020B0604020202020204" pitchFamily="34" charset="0"/>
              </a:rPr>
              <a:t>33	But Saul threw his spear at him to strike him, so Jonathan knew that it was the decision of his father to put David to death.</a:t>
            </a:r>
          </a:p>
          <a:p>
            <a:pPr marL="466725" indent="-466725" algn="just"/>
            <a:r>
              <a:rPr lang="en-US" sz="2000" dirty="0">
                <a:solidFill>
                  <a:schemeClr val="bg2"/>
                </a:solidFill>
                <a:effectLst/>
                <a:latin typeface="Arial" panose="020B0604020202020204" pitchFamily="34" charset="0"/>
              </a:rPr>
              <a:t>34 	Jonathan sprang up from the table in fierce anger and ate no food on the second day of the month, for he was grieved for David and because his father had disgraced him. </a:t>
            </a:r>
          </a:p>
          <a:p>
            <a:pPr marL="466725" indent="-466725" algn="ctr"/>
            <a:r>
              <a:rPr lang="en-US" sz="2000" b="1" dirty="0">
                <a:solidFill>
                  <a:schemeClr val="bg2"/>
                </a:solidFill>
                <a:effectLst/>
                <a:latin typeface="Arial" panose="020B0604020202020204" pitchFamily="34" charset="0"/>
              </a:rPr>
              <a:t>42</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42 	Then Jonathan said to David, “Go in peace, since both of us have sworn in the name of the Lord, saying, ‘The Lord shall be between me and you and between my descendants and your descendants forever.’” He got up and left, and Jonathan went into the city.</a:t>
            </a:r>
          </a:p>
          <a:p>
            <a:pPr marL="466725" indent="-466725" algn="ctr"/>
            <a:r>
              <a:rPr lang="en-US" sz="2000" b="1" dirty="0">
                <a:solidFill>
                  <a:schemeClr val="bg2"/>
                </a:solidFill>
                <a:effectLst/>
                <a:latin typeface="Arial" panose="020B0604020202020204" pitchFamily="34" charset="0"/>
              </a:rPr>
              <a:t>2 Samuel 1:26-27</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26 	“Jonathan lies slain upon your high places. I am distressed for you, my brother Jonathan; greatly beloved were you to me; your love to me was wonderful, passing the love of women.</a:t>
            </a:r>
          </a:p>
          <a:p>
            <a:pPr marL="466725" indent="-466725" algn="just"/>
            <a:r>
              <a:rPr lang="en-US" sz="2000" dirty="0">
                <a:solidFill>
                  <a:schemeClr val="bg2"/>
                </a:solidFill>
                <a:effectLst/>
                <a:latin typeface="Arial" panose="020B0604020202020204" pitchFamily="34" charset="0"/>
              </a:rPr>
              <a:t>27 	How the mighty have fallen, and the weapons of war perished!”</a:t>
            </a:r>
          </a:p>
          <a:p>
            <a:pPr marL="466725" indent="-466725" algn="ctr"/>
            <a:r>
              <a:rPr lang="en-US" sz="2000" b="1" dirty="0">
                <a:solidFill>
                  <a:schemeClr val="bg2"/>
                </a:solidFill>
                <a:effectLst/>
                <a:latin typeface="Arial" panose="020B0604020202020204" pitchFamily="34" charset="0"/>
              </a:rPr>
              <a:t>21:7</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7 	But the king spared Mephibosheth, the son of Saul’s son Jonathan, because of the oath of the Lord that was between them, between David and Jonathan son of Saul.</a:t>
            </a:r>
            <a:endParaRPr lang="en-US" sz="2000" dirty="0">
              <a:solidFill>
                <a:schemeClr val="bg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54689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9683"/>
            <a:ext cx="10613282" cy="28622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2"/>
                </a:solidFill>
                <a:latin typeface="Arial" panose="020B0604020202020204" pitchFamily="34" charset="0"/>
                <a:ea typeface="Quattrocento Sans"/>
                <a:cs typeface="Arial" panose="020B0604020202020204" pitchFamily="34" charset="0"/>
                <a:sym typeface="Quattrocento Sans"/>
              </a:rPr>
              <a:t>Key Terms</a:t>
            </a:r>
          </a:p>
          <a:p>
            <a:pPr marL="457200" indent="-457200" algn="just">
              <a:buFont typeface="Arial" panose="020B0604020202020204" pitchFamily="34" charset="0"/>
              <a:buChar char="•"/>
            </a:pPr>
            <a:r>
              <a:rPr lang="en-US" sz="2800" b="1" dirty="0">
                <a:effectLst/>
                <a:latin typeface="Arial" panose="020B0604020202020204" pitchFamily="34" charset="0"/>
              </a:rPr>
              <a:t>No Holds Barred </a:t>
            </a:r>
            <a:r>
              <a:rPr lang="en-US" sz="2800" dirty="0">
                <a:effectLst/>
                <a:latin typeface="Arial" panose="020B0604020202020204" pitchFamily="34" charset="0"/>
              </a:rPr>
              <a:t>– Without restrictions or conditions; total freedom in speaking. </a:t>
            </a:r>
          </a:p>
          <a:p>
            <a:pPr marL="457200" indent="-457200" algn="just">
              <a:buFont typeface="Arial" panose="020B0604020202020204" pitchFamily="34" charset="0"/>
              <a:buChar char="•"/>
            </a:pPr>
            <a:r>
              <a:rPr lang="en-US" sz="2800" b="1" dirty="0">
                <a:effectLst/>
                <a:latin typeface="Arial" panose="020B0604020202020204" pitchFamily="34" charset="0"/>
              </a:rPr>
              <a:t>Posterity</a:t>
            </a:r>
            <a:r>
              <a:rPr lang="en-US" sz="2800" dirty="0">
                <a:effectLst/>
                <a:latin typeface="Arial" panose="020B0604020202020204" pitchFamily="34" charset="0"/>
              </a:rPr>
              <a:t> – Future generations.</a:t>
            </a:r>
          </a:p>
          <a:p>
            <a:pPr marL="457200" indent="-457200" algn="just">
              <a:buFont typeface="Arial" panose="020B0604020202020204" pitchFamily="34" charset="0"/>
              <a:buChar char="•"/>
            </a:pPr>
            <a:r>
              <a:rPr lang="en-US" sz="2800" b="1" dirty="0">
                <a:effectLst/>
                <a:latin typeface="Arial" panose="020B0604020202020204" pitchFamily="34" charset="0"/>
              </a:rPr>
              <a:t>Tanzania – </a:t>
            </a:r>
            <a:r>
              <a:rPr lang="en-US" sz="2800" dirty="0">
                <a:effectLst/>
                <a:latin typeface="Arial" panose="020B0604020202020204" pitchFamily="34" charset="0"/>
              </a:rPr>
              <a:t>A country of about 70 million people in Eastern Africa.</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16450" y="1142166"/>
            <a:ext cx="10559100"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In lessons 1 and 2, we saw the faithfulness of God expressed through two individuals (Deborah and Hannah) to achieve great outcomes. The witness now turns to an expression of friendship between two friends. Throughout the centuries, this relationship has drawn serious attention from theologians, Bible commentators, and even critics and haters of the scriptures and religion.</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936171" y="902305"/>
            <a:ext cx="10341429"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As noted above, the </a:t>
            </a:r>
            <a:r>
              <a:rPr lang="en-US" sz="2800" i="1" dirty="0" err="1">
                <a:effectLst/>
                <a:latin typeface="Arial" panose="020B0604020202020204" pitchFamily="34" charset="0"/>
              </a:rPr>
              <a:t>hesed</a:t>
            </a:r>
            <a:r>
              <a:rPr lang="en-US" sz="2800" dirty="0">
                <a:effectLst/>
                <a:latin typeface="Arial" panose="020B0604020202020204" pitchFamily="34" charset="0"/>
              </a:rPr>
              <a:t> feature is clear at three points in the text: 1 Samuel 20:8, 20:14, and 20:15. The bonds of friendship were so strong that Jonathan shifted loyalties from his natural father to David. Some commentators read this shift in loyalties as springing from Jonathan’s conviction that God had moved the kingly anointing from King Saul to David. The text does not explicitly state this, but passages like 1 Samuel 18:1-4 shout it. </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77975</TotalTime>
  <Words>1011</Words>
  <Application>Microsoft Macintosh PowerPoint</Application>
  <PresentationFormat>Widescreen</PresentationFormat>
  <Paragraphs>43</Paragraphs>
  <Slides>22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91</cp:revision>
  <dcterms:created xsi:type="dcterms:W3CDTF">2018-05-04T03:01:22Z</dcterms:created>
  <dcterms:modified xsi:type="dcterms:W3CDTF">2026-05-21T19:18:08Z</dcterms:modified>
</cp:coreProperties>
</file>