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5"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7" r:id="rId20"/>
    <p:sldId id="284" r:id="rId21"/>
    <p:sldId id="278" r:id="rId22"/>
    <p:sldId id="29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3469"/>
  </p:normalViewPr>
  <p:slideViewPr>
    <p:cSldViewPr snapToGrid="0">
      <p:cViewPr varScale="1">
        <p:scale>
          <a:sx n="115" d="100"/>
          <a:sy n="115" d="100"/>
        </p:scale>
        <p:origin x="40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5" y="-54090"/>
            <a:ext cx="12318832" cy="6966179"/>
          </a:xfrm>
          <a:prstGeom prst="rect">
            <a:avLst/>
          </a:prstGeom>
          <a:noFill/>
          <a:ln>
            <a:noFill/>
          </a:ln>
        </p:spPr>
      </p:pic>
      <p:sp>
        <p:nvSpPr>
          <p:cNvPr id="49" name="Google Shape;49;p1"/>
          <p:cNvSpPr txBox="1"/>
          <p:nvPr/>
        </p:nvSpPr>
        <p:spPr>
          <a:xfrm>
            <a:off x="410045" y="5973158"/>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2:  JUNE 14</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2629" y="965505"/>
            <a:ext cx="10406742"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Many women in some African societies today still face the stigma of infertility that Hannah experienced. In Ghana, among the Akan communities, children are regarded as essential to the family’s social status, necessary for the continuation of the family line, and for the building of wealth. Childless women are seen as persons who failed in fulfilling their social role to society. Childless women are likened in local proverbs to “landless persons,” indicating a woman of diminished social value.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01527"/>
            <a:ext cx="10234809" cy="3539430"/>
          </a:xfrm>
          <a:prstGeom prst="rect">
            <a:avLst/>
          </a:prstGeom>
          <a:noFill/>
        </p:spPr>
        <p:txBody>
          <a:bodyPr wrap="square" rtlCol="0">
            <a:spAutoFit/>
          </a:bodyPr>
          <a:lstStyle/>
          <a:p>
            <a:pPr algn="just"/>
            <a:r>
              <a:rPr lang="en-US" sz="2800" dirty="0">
                <a:effectLst/>
                <a:latin typeface="Arial" panose="020B0604020202020204" pitchFamily="34" charset="0"/>
              </a:rPr>
              <a:t>In this study of the witness of Hannah’s life, it is tempting to gloss over the fact that the Lord had closed Hannah’s womb (1 Sam. 1:5). It is normal to rush to the “shouting points” in a text, as these are the keys to inspire faith. But in our rush to shout, we must not miss the signpost pointing to God’s character and ways of working. Over the centuries, theologians and commentators wrestled with this point of God closing Hanna’s womb. We note two of those opinions here.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144" y="666634"/>
            <a:ext cx="10183712" cy="5693866"/>
          </a:xfrm>
          <a:prstGeom prst="rect">
            <a:avLst/>
          </a:prstGeom>
          <a:noFill/>
        </p:spPr>
        <p:txBody>
          <a:bodyPr wrap="square" rtlCol="0">
            <a:spAutoFit/>
          </a:bodyPr>
          <a:lstStyle/>
          <a:p>
            <a:pPr algn="just"/>
            <a:r>
              <a:rPr lang="en-US" sz="2800" dirty="0">
                <a:effectLst/>
                <a:latin typeface="Arial" panose="020B0604020202020204" pitchFamily="34" charset="0"/>
              </a:rPr>
              <a:t>Apart from God and Hannah, the story has two other key players: </a:t>
            </a:r>
            <a:r>
              <a:rPr lang="en-US" sz="2800" dirty="0" err="1">
                <a:effectLst/>
                <a:latin typeface="Arial" panose="020B0604020202020204" pitchFamily="34" charset="0"/>
              </a:rPr>
              <a:t>Elkanah</a:t>
            </a:r>
            <a:r>
              <a:rPr lang="en-US" sz="2800" dirty="0">
                <a:effectLst/>
                <a:latin typeface="Arial" panose="020B0604020202020204" pitchFamily="34" charset="0"/>
              </a:rPr>
              <a:t> and Peninnah.  Naturally, everyone wants to identify with Hannah. It is so wonderful to have a witness of answered prayers. Still, we cannot forget </a:t>
            </a:r>
            <a:r>
              <a:rPr lang="en-US" sz="2800" dirty="0" err="1">
                <a:effectLst/>
                <a:latin typeface="Arial" panose="020B0604020202020204" pitchFamily="34" charset="0"/>
              </a:rPr>
              <a:t>Elkanah</a:t>
            </a:r>
            <a:r>
              <a:rPr lang="en-US" sz="2800" dirty="0">
                <a:effectLst/>
                <a:latin typeface="Arial" panose="020B0604020202020204" pitchFamily="34" charset="0"/>
              </a:rPr>
              <a:t> and Peninnah because their roles bring the matter right home to us. As you reflect on the text, ask yourself in what ways you act like those two individuals. Are you the type of person who, like Peninnah, looks down on others who don’t seem to have the blessings that you currently enjoy? Your source of haughty pride doesn’t have to be children. It could be a career, an academic degree, or a position in ministry. Do people look at your parading of yourself and feel pain? That is the Peninnah mindset: a haughty, self-righteous posturing.</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Why was Peninnah’s behavior included in the text?</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1045028" y="1280773"/>
            <a:ext cx="10199915"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Any thoughts on why God took years to respond to Hannah?</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06D0096-BDC1-88FF-F828-D522E175B719}"/>
              </a:ext>
            </a:extLst>
          </p:cNvPr>
          <p:cNvSpPr txBox="1"/>
          <p:nvPr/>
        </p:nvSpPr>
        <p:spPr>
          <a:xfrm>
            <a:off x="1045028" y="1280773"/>
            <a:ext cx="10199915"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Was Hannah’s vow a desperate bargain with God, and why did she make it? </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27489128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6104195"/>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mj-lt"/>
              </a:rPr>
              <a:t>Hannah, a</a:t>
            </a:r>
            <a:r>
              <a:rPr lang="en-US" sz="6600" b="1" dirty="0">
                <a:latin typeface="+mj-lt"/>
              </a:rPr>
              <a:t> </a:t>
            </a:r>
            <a:r>
              <a:rPr lang="en-US" sz="6600" b="1" dirty="0">
                <a:effectLst/>
                <a:latin typeface="+mj-lt"/>
              </a:rPr>
              <a:t>Godly</a:t>
            </a:r>
            <a:r>
              <a:rPr lang="en-US" sz="6600" b="1" dirty="0">
                <a:latin typeface="+mj-lt"/>
              </a:rPr>
              <a:t> </a:t>
            </a:r>
            <a:r>
              <a:rPr lang="en-US" sz="6600" b="1" dirty="0">
                <a:effectLst/>
                <a:latin typeface="+mj-lt"/>
              </a:rPr>
              <a:t>Mother</a:t>
            </a:r>
            <a:endParaRPr lang="en-US" sz="6600" dirty="0">
              <a:effectLst/>
              <a:latin typeface="+mj-lt"/>
            </a:endParaRPr>
          </a:p>
          <a:p>
            <a:endParaRPr lang="en-US" sz="2800" baseline="300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Focus Scripture: </a:t>
            </a:r>
            <a:r>
              <a:rPr lang="en-US" sz="2800" dirty="0">
                <a:effectLst/>
                <a:latin typeface="Arial" panose="020B0604020202020204" pitchFamily="34" charset="0"/>
                <a:cs typeface="Arial" panose="020B0604020202020204" pitchFamily="34" charset="0"/>
              </a:rPr>
              <a:t> </a:t>
            </a:r>
            <a:r>
              <a:rPr lang="en-US" sz="2800" dirty="0">
                <a:effectLst/>
                <a:latin typeface="Arial" panose="020B0604020202020204" pitchFamily="34" charset="0"/>
              </a:rPr>
              <a:t>1 Samuel 1:9-20, 25b (starting at “and they brought the child to Eli”)</a:t>
            </a:r>
          </a:p>
          <a:p>
            <a:endParaRPr lang="en-US" sz="2800" dirty="0">
              <a:effectLst/>
              <a:latin typeface="Arial" panose="020B0604020202020204" pitchFamily="34" charset="0"/>
              <a:cs typeface="Arial" panose="020B0604020202020204" pitchFamily="34" charset="0"/>
            </a:endParaRP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Verses: </a:t>
            </a:r>
            <a:r>
              <a:rPr lang="en-US" sz="2800" dirty="0">
                <a:effectLst/>
                <a:latin typeface="Arial" panose="020B0604020202020204" pitchFamily="34" charset="0"/>
              </a:rPr>
              <a:t>In due time Hannah conceived and bore a son. She named him Samuel, for she said, “I have asked him of the Lord.” 1 Samuel 1:20</a:t>
            </a:r>
          </a:p>
          <a:p>
            <a:pPr algn="ctr"/>
            <a:endParaRPr lang="en-US" sz="2800" dirty="0">
              <a:effectLst/>
              <a:latin typeface="Arial" panose="020B0604020202020204" pitchFamily="34" charset="0"/>
              <a:cs typeface="Arial" panose="020B0604020202020204" pitchFamily="34" charset="0"/>
            </a:endParaRPr>
          </a:p>
          <a:p>
            <a:pPr algn="ctr"/>
            <a:endParaRPr lang="fi-FI" sz="4000" dirty="0">
              <a:latin typeface="Arial" panose="020B0604020202020204" pitchFamily="34" charset="0"/>
              <a:cs typeface="Arial" panose="020B0604020202020204" pitchFamily="34" charset="0"/>
            </a:endParaRPr>
          </a:p>
          <a:p>
            <a:pPr algn="ctr"/>
            <a:endParaRPr lang="en-US" sz="5400" i="1" baseline="30000" dirty="0">
              <a:latin typeface="Arial" panose="020B0604020202020204" pitchFamily="34" charset="0"/>
              <a:cs typeface="Arial" panose="020B0604020202020204" pitchFamily="34" charset="0"/>
            </a:endParaRPr>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1023884"/>
            <a:ext cx="10559143"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a:t>
            </a:r>
            <a:r>
              <a:rPr lang="en-US" sz="2800" dirty="0">
                <a:effectLst/>
                <a:latin typeface="Arial" panose="020B0604020202020204" pitchFamily="34" charset="0"/>
              </a:rPr>
              <a:t> “Tis so Sweet to Trust in Jesus” (</a:t>
            </a:r>
            <a:r>
              <a:rPr lang="en-US" sz="2800" i="1" dirty="0">
                <a:effectLst/>
                <a:latin typeface="Arial" panose="020B0604020202020204" pitchFamily="34" charset="0"/>
              </a:rPr>
              <a:t>AMECH</a:t>
            </a:r>
            <a:r>
              <a:rPr lang="en-US" sz="2800" dirty="0">
                <a:effectLst/>
                <a:latin typeface="Arial" panose="020B0604020202020204" pitchFamily="34" charset="0"/>
              </a:rPr>
              <a:t> #440)</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Father, I know that I can bring my struggles to you for answers that are right for me.  Please calm my anxiety during the waiting period.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362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188511"/>
            <a:ext cx="10220400" cy="5324494"/>
          </a:xfrm>
          <a:prstGeom prst="rect">
            <a:avLst/>
          </a:prstGeom>
          <a:noFill/>
          <a:ln>
            <a:noFill/>
          </a:ln>
        </p:spPr>
        <p:txBody>
          <a:bodyPr spcFirstLastPara="1" wrap="square" lIns="91425" tIns="45700" rIns="91425" bIns="45700" anchor="t" anchorCtr="0">
            <a:spAutoFit/>
          </a:bodyPr>
          <a:lstStyle/>
          <a:p>
            <a:pPr marL="463550" indent="-454025" algn="ctr"/>
            <a:r>
              <a:rPr lang="en-US" sz="2000" b="1" dirty="0">
                <a:solidFill>
                  <a:schemeClr val="bg2"/>
                </a:solidFill>
                <a:effectLst/>
                <a:latin typeface="Arial" panose="020B0604020202020204" pitchFamily="34" charset="0"/>
              </a:rPr>
              <a:t>1 Samuel 1:9-20</a:t>
            </a:r>
            <a:endParaRPr lang="en-US" sz="2000" dirty="0">
              <a:solidFill>
                <a:schemeClr val="bg2"/>
              </a:solidFill>
              <a:effectLst/>
              <a:latin typeface="Arial" panose="020B0604020202020204" pitchFamily="34" charset="0"/>
            </a:endParaRPr>
          </a:p>
          <a:p>
            <a:pPr marL="463550" indent="-454025" algn="just"/>
            <a:r>
              <a:rPr lang="en-US" sz="2000" dirty="0">
                <a:solidFill>
                  <a:schemeClr val="bg2"/>
                </a:solidFill>
                <a:effectLst/>
                <a:latin typeface="Arial" panose="020B0604020202020204" pitchFamily="34" charset="0"/>
              </a:rPr>
              <a:t>9 After they had eaten and drunk at Shiloh, Hannah rose and presented herself before the Lord. Now Eli the priest was sitting on the seat beside the doorpost of the temple of the Lord.</a:t>
            </a:r>
          </a:p>
          <a:p>
            <a:pPr marL="463550" indent="-454025" algn="just"/>
            <a:r>
              <a:rPr lang="en-US" sz="2000" dirty="0">
                <a:solidFill>
                  <a:schemeClr val="bg2"/>
                </a:solidFill>
                <a:effectLst/>
                <a:latin typeface="Arial" panose="020B0604020202020204" pitchFamily="34" charset="0"/>
              </a:rPr>
              <a:t>10 She was deeply distressed and prayed to the Lord and wept bitterly.</a:t>
            </a:r>
          </a:p>
          <a:p>
            <a:pPr marL="463550" indent="-454025" algn="just"/>
            <a:r>
              <a:rPr lang="en-US" sz="2000" dirty="0">
                <a:solidFill>
                  <a:schemeClr val="bg2"/>
                </a:solidFill>
                <a:effectLst/>
                <a:latin typeface="Arial" panose="020B0604020202020204" pitchFamily="34" charset="0"/>
              </a:rPr>
              <a:t>11 She made this vow: “O Lord of hosts, if only you will look on the misery of your servant and remember me and not forget your servant but will give to your servant a male child, then I will set him before you as a </a:t>
            </a:r>
            <a:r>
              <a:rPr lang="en-US" sz="2000" dirty="0" err="1">
                <a:solidFill>
                  <a:schemeClr val="bg2"/>
                </a:solidFill>
                <a:effectLst/>
                <a:latin typeface="Arial" panose="020B0604020202020204" pitchFamily="34" charset="0"/>
              </a:rPr>
              <a:t>nazirite</a:t>
            </a:r>
            <a:r>
              <a:rPr lang="en-US" sz="2000" dirty="0">
                <a:solidFill>
                  <a:schemeClr val="bg2"/>
                </a:solidFill>
                <a:effectLst/>
                <a:latin typeface="Arial" panose="020B0604020202020204" pitchFamily="34" charset="0"/>
              </a:rPr>
              <a:t> until the day of his death. He shall drink neither wine nor intoxicants, and no razor shall touch his head.”</a:t>
            </a:r>
          </a:p>
          <a:p>
            <a:pPr marL="463550" indent="-454025" algn="just"/>
            <a:r>
              <a:rPr lang="en-US" sz="2000" dirty="0">
                <a:solidFill>
                  <a:schemeClr val="bg2"/>
                </a:solidFill>
                <a:effectLst/>
                <a:latin typeface="Arial" panose="020B0604020202020204" pitchFamily="34" charset="0"/>
              </a:rPr>
              <a:t>12 As she continued praying before the Lord, Eli observed her mouth.</a:t>
            </a:r>
          </a:p>
          <a:p>
            <a:pPr marL="463550" indent="-454025" algn="just"/>
            <a:r>
              <a:rPr lang="en-US" sz="2000" dirty="0">
                <a:solidFill>
                  <a:schemeClr val="bg2"/>
                </a:solidFill>
                <a:effectLst/>
                <a:latin typeface="Arial" panose="020B0604020202020204" pitchFamily="34" charset="0"/>
              </a:rPr>
              <a:t>13 Hannah was praying silently; only her lips moved, but her voice was not heard; therefore Eli thought she was drunk.</a:t>
            </a:r>
          </a:p>
          <a:p>
            <a:pPr marL="463550" indent="-454025" algn="just"/>
            <a:r>
              <a:rPr lang="en-US" sz="2000" dirty="0">
                <a:solidFill>
                  <a:schemeClr val="bg2"/>
                </a:solidFill>
                <a:effectLst/>
                <a:latin typeface="Arial" panose="020B0604020202020204" pitchFamily="34" charset="0"/>
              </a:rPr>
              <a:t>14 So Eli said to her, “How long will you make a drunken spectacle of yourself? Put away your wine.”</a:t>
            </a:r>
          </a:p>
          <a:p>
            <a:pPr marL="463550" indent="-454025" algn="just"/>
            <a:r>
              <a:rPr lang="en-US" sz="2000" dirty="0">
                <a:solidFill>
                  <a:schemeClr val="bg2"/>
                </a:solidFill>
                <a:effectLst/>
                <a:latin typeface="Arial" panose="020B0604020202020204" pitchFamily="34" charset="0"/>
              </a:rPr>
              <a:t>15 But Hannah answered, “No, my lord, I am a woman deeply troubled; I have drunk neither wine nor strong drink, but I have been pouring out my soul before the Lord.</a:t>
            </a:r>
          </a:p>
          <a:p>
            <a:pPr marL="463550" indent="-454025" algn="just"/>
            <a:endParaRPr lang="en-US" sz="2000" dirty="0">
              <a:solidFill>
                <a:schemeClr val="bg2"/>
              </a:solidFill>
              <a:effectLst/>
              <a:latin typeface="Arial" panose="020B0604020202020204" pitchFamily="34" charset="0"/>
            </a:endParaRPr>
          </a:p>
        </p:txBody>
      </p:sp>
      <p:sp>
        <p:nvSpPr>
          <p:cNvPr id="61" name="Google Shape;61;p3"/>
          <p:cNvSpPr txBox="1"/>
          <p:nvPr/>
        </p:nvSpPr>
        <p:spPr>
          <a:xfrm>
            <a:off x="877331" y="652771"/>
            <a:ext cx="10437338"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1 Samuel 1:9-20, 25b </a:t>
            </a:r>
            <a:r>
              <a:rPr lang="en-US" sz="3600" b="1" dirty="0">
                <a:solidFill>
                  <a:schemeClr val="bg2"/>
                </a:solidFill>
                <a:effectLst/>
                <a:latin typeface="Arial" panose="020B0604020202020204" pitchFamily="34" charset="0"/>
                <a:cs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B9CB05D-497C-9E4F-967F-24C06386005F}"/>
              </a:ext>
            </a:extLst>
          </p:cNvPr>
          <p:cNvSpPr txBox="1"/>
          <p:nvPr/>
        </p:nvSpPr>
        <p:spPr>
          <a:xfrm>
            <a:off x="985800" y="891746"/>
            <a:ext cx="10220400" cy="4093388"/>
          </a:xfrm>
          <a:prstGeom prst="rect">
            <a:avLst/>
          </a:prstGeom>
          <a:noFill/>
          <a:ln>
            <a:noFill/>
          </a:ln>
        </p:spPr>
        <p:txBody>
          <a:bodyPr spcFirstLastPara="1" wrap="square" lIns="91425" tIns="45700" rIns="91425" bIns="45700" anchor="t" anchorCtr="0">
            <a:spAutoFit/>
          </a:bodyPr>
          <a:lstStyle/>
          <a:p>
            <a:pPr marL="463550" indent="-454025" algn="just"/>
            <a:r>
              <a:rPr lang="en-US" sz="2000" dirty="0">
                <a:solidFill>
                  <a:schemeClr val="bg2"/>
                </a:solidFill>
                <a:effectLst/>
                <a:latin typeface="Arial" panose="020B0604020202020204" pitchFamily="34" charset="0"/>
              </a:rPr>
              <a:t>16 Do not regard your servant as a worthless woman, for I have been speaking out of my great anxiety and vexation all this time.”</a:t>
            </a:r>
          </a:p>
          <a:p>
            <a:pPr marL="463550" indent="-454025" algn="just"/>
            <a:r>
              <a:rPr lang="en-US" sz="2000" dirty="0">
                <a:solidFill>
                  <a:schemeClr val="bg2"/>
                </a:solidFill>
                <a:effectLst/>
                <a:latin typeface="Arial" panose="020B0604020202020204" pitchFamily="34" charset="0"/>
              </a:rPr>
              <a:t>17 Then Eli answered, “Go in peace; the God of Israel grant the petition you have made to him.”</a:t>
            </a:r>
          </a:p>
          <a:p>
            <a:pPr marL="463550" indent="-454025" algn="just"/>
            <a:r>
              <a:rPr lang="en-US" sz="2000" dirty="0">
                <a:solidFill>
                  <a:schemeClr val="bg2"/>
                </a:solidFill>
                <a:effectLst/>
                <a:latin typeface="Arial" panose="020B0604020202020204" pitchFamily="34" charset="0"/>
              </a:rPr>
              <a:t>18 And she said, “Let your servant find favor in your sight.” Then the woman went her way and ate and drank with her husband, and her countenance was sad no longer. </a:t>
            </a:r>
          </a:p>
          <a:p>
            <a:pPr marL="463550" indent="-454025" algn="just"/>
            <a:r>
              <a:rPr lang="en-US" sz="2000" dirty="0">
                <a:solidFill>
                  <a:schemeClr val="bg2"/>
                </a:solidFill>
                <a:effectLst/>
                <a:latin typeface="Arial" panose="020B0604020202020204" pitchFamily="34" charset="0"/>
              </a:rPr>
              <a:t>19 They rose early in the morning and worshiped before the Lord; then they went back to their house at Ramah. </a:t>
            </a:r>
            <a:r>
              <a:rPr lang="en-US" sz="2000" dirty="0" err="1">
                <a:solidFill>
                  <a:schemeClr val="bg2"/>
                </a:solidFill>
                <a:effectLst/>
                <a:latin typeface="Arial" panose="020B0604020202020204" pitchFamily="34" charset="0"/>
              </a:rPr>
              <a:t>Elkanah</a:t>
            </a:r>
            <a:r>
              <a:rPr lang="en-US" sz="2000" dirty="0">
                <a:solidFill>
                  <a:schemeClr val="bg2"/>
                </a:solidFill>
                <a:effectLst/>
                <a:latin typeface="Arial" panose="020B0604020202020204" pitchFamily="34" charset="0"/>
              </a:rPr>
              <a:t> knew his wife Hannah, and the Lord remembered her.</a:t>
            </a:r>
          </a:p>
          <a:p>
            <a:pPr marL="463550" indent="-454025" algn="just"/>
            <a:r>
              <a:rPr lang="en-US" sz="2000" dirty="0">
                <a:solidFill>
                  <a:schemeClr val="bg2"/>
                </a:solidFill>
                <a:effectLst/>
                <a:latin typeface="Arial" panose="020B0604020202020204" pitchFamily="34" charset="0"/>
              </a:rPr>
              <a:t>20 In due time Hannah conceived and bore a son. She named him Samuel, for she said, “I have asked him of the Lord.”</a:t>
            </a:r>
          </a:p>
          <a:p>
            <a:pPr marL="463550" indent="-454025" algn="ctr"/>
            <a:r>
              <a:rPr lang="en-US" sz="2000" b="1" dirty="0">
                <a:solidFill>
                  <a:schemeClr val="bg2"/>
                </a:solidFill>
                <a:effectLst/>
                <a:latin typeface="Arial" panose="020B0604020202020204" pitchFamily="34" charset="0"/>
              </a:rPr>
              <a:t>25b</a:t>
            </a:r>
            <a:endParaRPr lang="en-US" sz="2000" dirty="0">
              <a:solidFill>
                <a:schemeClr val="bg2"/>
              </a:solidFill>
              <a:effectLst/>
              <a:latin typeface="Arial" panose="020B0604020202020204" pitchFamily="34" charset="0"/>
            </a:endParaRPr>
          </a:p>
          <a:p>
            <a:pPr marL="463550" indent="-454025" algn="just"/>
            <a:r>
              <a:rPr lang="en-US" sz="2000" dirty="0">
                <a:solidFill>
                  <a:schemeClr val="bg2"/>
                </a:solidFill>
                <a:effectLst/>
                <a:latin typeface="Arial" panose="020B0604020202020204" pitchFamily="34" charset="0"/>
              </a:rPr>
              <a:t>25b …and (they) brought the child to Eli.</a:t>
            </a:r>
            <a:endParaRPr lang="en-US" sz="2000"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8732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458976"/>
            <a:ext cx="10613282" cy="335472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Apostasy</a:t>
            </a:r>
            <a:r>
              <a:rPr lang="en-US" sz="2800" dirty="0">
                <a:effectLst/>
                <a:latin typeface="Arial" panose="020B0604020202020204" pitchFamily="34" charset="0"/>
              </a:rPr>
              <a:t> – The deliberate turning away from God (faith in and allegiance to).  </a:t>
            </a:r>
          </a:p>
          <a:p>
            <a:pPr marL="571500" indent="-571500" algn="just">
              <a:buFont typeface="Arial" panose="020B0604020202020204" pitchFamily="34" charset="0"/>
              <a:buChar char="•"/>
            </a:pPr>
            <a:r>
              <a:rPr lang="en-US" sz="2800" b="1" dirty="0">
                <a:effectLst/>
                <a:latin typeface="Arial" panose="020B0604020202020204" pitchFamily="34" charset="0"/>
              </a:rPr>
              <a:t>Prerogative – </a:t>
            </a:r>
            <a:r>
              <a:rPr lang="en-US" sz="2800" dirty="0">
                <a:effectLst/>
                <a:latin typeface="Arial" panose="020B0604020202020204" pitchFamily="34" charset="0"/>
              </a:rPr>
              <a:t>God’s right to do whatever ensures his will is done.</a:t>
            </a:r>
          </a:p>
          <a:p>
            <a:pPr marL="571500" indent="-571500" algn="just">
              <a:buFont typeface="Arial" panose="020B0604020202020204" pitchFamily="34" charset="0"/>
              <a:buChar char="•"/>
            </a:pPr>
            <a:r>
              <a:rPr lang="en-US" sz="2800" b="1" dirty="0">
                <a:effectLst/>
                <a:latin typeface="Arial" panose="020B0604020202020204" pitchFamily="34" charset="0"/>
              </a:rPr>
              <a:t>Stigma </a:t>
            </a:r>
            <a:r>
              <a:rPr lang="en-US" sz="2800" dirty="0">
                <a:effectLst/>
                <a:latin typeface="Arial" panose="020B0604020202020204" pitchFamily="34" charset="0"/>
              </a:rPr>
              <a:t>– A mark of shame or disgrace attached to a person or situation.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582087"/>
            <a:ext cx="10559100"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the first lesson, we saw Deborah bearing witness that God is a deliverer. The Lord rescues his people even when they are facing crushing odds. But that is God working at the national level. In this lesson, we see a witness of God working at the personal level: a barren woman whose prayers God answered.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25285" y="858762"/>
            <a:ext cx="10330543" cy="2246729"/>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To grasp the intensity of Hannah’s lament and pleading to God, you must feel the social and religious weight attached to barrenness in Hannah’s time. It was seen as a curse that women dreaded. How would God reverse or cure this distressing curse in Hannah’s life?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72587</TotalTime>
  <Words>1086</Words>
  <Application>Microsoft Macintosh PowerPoint</Application>
  <PresentationFormat>Widescreen</PresentationFormat>
  <Paragraphs>42</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78</cp:revision>
  <dcterms:created xsi:type="dcterms:W3CDTF">2018-05-04T03:01:22Z</dcterms:created>
  <dcterms:modified xsi:type="dcterms:W3CDTF">2026-05-21T19:07:07Z</dcterms:modified>
</cp:coreProperties>
</file>