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91" r:id="rId19"/>
    <p:sldId id="284" r:id="rId20"/>
    <p:sldId id="278" r:id="rId21"/>
    <p:sldId id="280" r:id="rId22"/>
  </p:sldIdLst>
  <p:sldSz cx="12192000" cy="6858000"/>
  <p:notesSz cx="6858000" cy="9144000"/>
  <p:embeddedFontLst>
    <p:embeddedFont>
      <p:font typeface="Open Sans" panose="020B0606030504020204" pitchFamily="34"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p:cViewPr varScale="1">
        <p:scale>
          <a:sx n="117" d="100"/>
          <a:sy n="117" d="100"/>
        </p:scale>
        <p:origin x="92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10" y="-16965"/>
            <a:ext cx="12189180" cy="6892861"/>
          </a:xfrm>
          <a:prstGeom prst="rect">
            <a:avLst/>
          </a:prstGeom>
          <a:noFill/>
          <a:ln>
            <a:noFill/>
          </a:ln>
        </p:spPr>
      </p:pic>
      <p:sp>
        <p:nvSpPr>
          <p:cNvPr id="49" name="Google Shape;49;p1"/>
          <p:cNvSpPr txBox="1"/>
          <p:nvPr/>
        </p:nvSpPr>
        <p:spPr>
          <a:xfrm>
            <a:off x="392545" y="5901344"/>
            <a:ext cx="4432981"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13</a:t>
            </a:r>
            <a:r>
              <a:rPr lang="en-US" sz="2800" b="1" i="0" u="none" strike="noStrike" cap="none" baseline="30000" dirty="0">
                <a:solidFill>
                  <a:schemeClr val="dk1"/>
                </a:solidFill>
                <a:latin typeface="Arial"/>
                <a:ea typeface="Arial"/>
                <a:cs typeface="Arial"/>
                <a:sym typeface="Arial"/>
              </a:rPr>
              <a:t>: </a:t>
            </a:r>
            <a:r>
              <a:rPr lang="en-US" sz="2800" b="1" baseline="30000" dirty="0">
                <a:solidFill>
                  <a:schemeClr val="dk1"/>
                </a:solidFill>
              </a:rPr>
              <a:t>AUGUST</a:t>
            </a:r>
            <a:r>
              <a:rPr lang="en-US" sz="2800" b="1" i="0" u="none" strike="noStrike" cap="none" baseline="30000" dirty="0">
                <a:solidFill>
                  <a:schemeClr val="dk1"/>
                </a:solidFill>
                <a:latin typeface="Arial"/>
                <a:ea typeface="Arial"/>
                <a:cs typeface="Arial"/>
                <a:sym typeface="Arial"/>
              </a:rPr>
              <a:t> 30</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For a non-Bible Lydia, Rebecca </a:t>
            </a:r>
            <a:r>
              <a:rPr lang="en-US" sz="2800" dirty="0" err="1">
                <a:effectLst/>
                <a:latin typeface="Arial" panose="020B0604020202020204" pitchFamily="34" charset="0"/>
              </a:rPr>
              <a:t>Protten</a:t>
            </a:r>
            <a:r>
              <a:rPr lang="en-US" sz="2800" dirty="0">
                <a:effectLst/>
                <a:latin typeface="Arial" panose="020B0604020202020204" pitchFamily="34" charset="0"/>
              </a:rPr>
              <a:t> (1718 - 1780) fits the profile. She was born on the Caribbean island of Antigua, kidnapped as a child, and enslaved on the island of St. Thomas. Around age 12, when her slave master died, she got her freedom.</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810515"/>
            <a:ext cx="10171731" cy="2246769"/>
          </a:xfrm>
          <a:prstGeom prst="rect">
            <a:avLst/>
          </a:prstGeom>
          <a:noFill/>
        </p:spPr>
        <p:txBody>
          <a:bodyPr wrap="square" rtlCol="0">
            <a:spAutoFit/>
          </a:bodyPr>
          <a:lstStyle/>
          <a:p>
            <a:pPr algn="just"/>
            <a:r>
              <a:rPr lang="en-US" sz="2800" dirty="0">
                <a:effectLst/>
                <a:latin typeface="Arial" panose="020B0604020202020204" pitchFamily="34" charset="0"/>
              </a:rPr>
              <a:t>One of the tragedies of modern Christian witness is that too often church members can only see events through the lens of their denomination or the opinions of preachers they like. This is unfortunate because the core messages of the Bible have no denominational tint, racial or gender paint.</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838947"/>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The issue of immigration – legal and illegal – and how the church community should treat immigrants, is currently before us. Without dancing around the core matters, what is your opinion on this issue? Sure, it is a multifaceted issue. But you must settle down around the issue at some point.</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333009"/>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1. How could Lydia have been a worshiper before she met Paul?</a:t>
            </a:r>
          </a:p>
          <a:p>
            <a:pPr marL="466725" indent="-466725"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874485" y="1278580"/>
            <a:ext cx="10443029"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How could Lydia have been a worshiper before she met Paul?</a:t>
            </a:r>
          </a:p>
          <a:p>
            <a:pPr marL="466725" indent="-46672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203853C2-28D6-674B-DC5C-DBBA35235AE5}"/>
              </a:ext>
            </a:extLst>
          </p:cNvPr>
          <p:cNvSpPr txBox="1"/>
          <p:nvPr/>
        </p:nvSpPr>
        <p:spPr>
          <a:xfrm>
            <a:off x="874485" y="1093522"/>
            <a:ext cx="10443029" cy="1815841"/>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What, if anything, about Lydia’s life could you adopt and practice today?</a:t>
            </a:r>
          </a:p>
          <a:p>
            <a:pPr marL="466725" indent="-466725" algn="just"/>
            <a:endParaRPr lang="en-US" sz="2800" dirty="0">
              <a:effectLst/>
              <a:latin typeface="Arial" panose="020B0604020202020204" pitchFamily="34" charset="0"/>
            </a:endParaRPr>
          </a:p>
          <a:p>
            <a:pPr marL="466725" indent="-46672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237572017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81844"/>
            <a:ext cx="10825200" cy="4179565"/>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Lydia, Judged to Be Faithful</a:t>
            </a:r>
            <a:endParaRPr lang="en-US" sz="6000" dirty="0">
              <a:effectLst/>
              <a:latin typeface="Arial" panose="020B0604020202020204" pitchFamily="34" charset="0"/>
            </a:endParaRPr>
          </a:p>
          <a:p>
            <a:pPr>
              <a:lnSpc>
                <a:spcPct val="80000"/>
              </a:lnSpc>
            </a:pPr>
            <a:endParaRPr lang="en-US" sz="1200" b="1" spc="-15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rPr>
              <a:t>Acts 16:11-15, 40</a:t>
            </a:r>
          </a:p>
          <a:p>
            <a:br>
              <a:rPr lang="en-US" sz="2800" dirty="0">
                <a:effectLst/>
                <a:latin typeface="Arial" panose="020B0604020202020204" pitchFamily="34" charset="0"/>
              </a:rPr>
            </a:br>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a:t>
            </a:r>
            <a:r>
              <a:rPr lang="en-US" sz="2800" dirty="0">
                <a:effectLst/>
                <a:latin typeface="Arial" panose="020B0604020202020204" pitchFamily="34" charset="0"/>
              </a:rPr>
              <a:t> When she and her household were baptized, she urged us, saying, “If you have judged me to be faithful to the Lord, come and stay at my home.” And she prevailed upon us. Acts 16:15</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923187" y="851459"/>
            <a:ext cx="10345625" cy="2677616"/>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“Lead Us, Heavenly Father, Lead Us” (</a:t>
            </a:r>
            <a:r>
              <a:rPr lang="en-US" sz="2800" i="1" dirty="0">
                <a:effectLst/>
                <a:latin typeface="Arial" panose="020B0604020202020204" pitchFamily="34" charset="0"/>
              </a:rPr>
              <a:t>AMECH</a:t>
            </a:r>
            <a:r>
              <a:rPr lang="en-US" sz="2800" dirty="0">
                <a:effectLst/>
                <a:latin typeface="Arial" panose="020B0604020202020204" pitchFamily="34" charset="0"/>
              </a:rPr>
              <a:t> #</a:t>
            </a:r>
            <a:r>
              <a:rPr lang="en-US" sz="2800">
                <a:effectLst/>
                <a:latin typeface="Arial" panose="020B0604020202020204" pitchFamily="34" charset="0"/>
              </a:rPr>
              <a:t>547)</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Lord</a:t>
            </a:r>
            <a:r>
              <a:rPr lang="en-US" sz="2800" b="1" dirty="0">
                <a:effectLst/>
                <a:latin typeface="Arial" panose="020B0604020202020204" pitchFamily="34" charset="0"/>
              </a:rPr>
              <a:t> </a:t>
            </a:r>
            <a:r>
              <a:rPr lang="en-US" sz="2800" dirty="0">
                <a:effectLst/>
                <a:latin typeface="Arial" panose="020B0604020202020204" pitchFamily="34" charset="0"/>
              </a:rPr>
              <a:t>God almighty, help me to develop the accommodating spirit that is right for the ministry of your love. Amen.</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087445"/>
            <a:ext cx="10220400" cy="5324494"/>
          </a:xfrm>
          <a:prstGeom prst="rect">
            <a:avLst/>
          </a:prstGeom>
          <a:noFill/>
          <a:ln>
            <a:noFill/>
          </a:ln>
        </p:spPr>
        <p:txBody>
          <a:bodyPr spcFirstLastPara="1" wrap="square" lIns="91425" tIns="45700" rIns="91425" bIns="45700" anchor="t" anchorCtr="0">
            <a:spAutoFit/>
          </a:bodyPr>
          <a:lstStyle/>
          <a:p>
            <a:pPr marL="466725" indent="-466725" algn="ctr"/>
            <a:r>
              <a:rPr lang="en-US" sz="2000" b="1" dirty="0">
                <a:solidFill>
                  <a:schemeClr val="bg2"/>
                </a:solidFill>
                <a:effectLst/>
                <a:latin typeface="Arial" panose="020B0604020202020204" pitchFamily="34" charset="0"/>
              </a:rPr>
              <a:t>Acts 16:11-15</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11	We therefore set sail from Troas and took a straight course to Samothrace, the following day to Neapolis,</a:t>
            </a:r>
          </a:p>
          <a:p>
            <a:pPr marL="466725" indent="-466725" algn="just"/>
            <a:r>
              <a:rPr lang="en-US" sz="2000" dirty="0">
                <a:solidFill>
                  <a:schemeClr val="bg2"/>
                </a:solidFill>
                <a:effectLst/>
                <a:latin typeface="Arial" panose="020B0604020202020204" pitchFamily="34" charset="0"/>
              </a:rPr>
              <a:t>12	and from there to Philippi, which is a leading city of the district of Macedonia and a Roman colony. We remained in this city for some days.</a:t>
            </a:r>
          </a:p>
          <a:p>
            <a:pPr marL="466725" indent="-466725" algn="just"/>
            <a:r>
              <a:rPr lang="en-US" sz="2000" dirty="0">
                <a:solidFill>
                  <a:schemeClr val="bg2"/>
                </a:solidFill>
                <a:effectLst/>
                <a:latin typeface="Arial" panose="020B0604020202020204" pitchFamily="34" charset="0"/>
              </a:rPr>
              <a:t>13	On the Sabbath day we went outside the gate by the river, where we supposed there was a place of prayer, and we sat down and spoke to the women who had gathered there.</a:t>
            </a:r>
          </a:p>
          <a:p>
            <a:pPr marL="466725" indent="-466725" algn="just"/>
            <a:r>
              <a:rPr lang="en-US" sz="2000" dirty="0">
                <a:solidFill>
                  <a:schemeClr val="bg2"/>
                </a:solidFill>
                <a:effectLst/>
                <a:latin typeface="Arial" panose="020B0604020202020204" pitchFamily="34" charset="0"/>
              </a:rPr>
              <a:t>14	A certain woman named Lydia, a worshiper of God, was listening to us; she was from the city of Thyatira and a dealer in purple cloth. The Lord opened her heart to listen eagerly to what was said by Paul.</a:t>
            </a:r>
          </a:p>
          <a:p>
            <a:pPr marL="466725" indent="-466725" algn="just"/>
            <a:r>
              <a:rPr lang="en-US" sz="2000" dirty="0">
                <a:solidFill>
                  <a:schemeClr val="bg2"/>
                </a:solidFill>
                <a:effectLst/>
                <a:latin typeface="Arial" panose="020B0604020202020204" pitchFamily="34" charset="0"/>
              </a:rPr>
              <a:t>15	When she and her household were baptized, she urged us, saying, “If you have judged me to be faithful to the Lord, come and stay at my home.” And she prevailed upon us.</a:t>
            </a:r>
          </a:p>
          <a:p>
            <a:pPr marL="466725" indent="-466725" algn="ctr"/>
            <a:r>
              <a:rPr lang="en-US" sz="2000" b="1" dirty="0">
                <a:solidFill>
                  <a:schemeClr val="bg2"/>
                </a:solidFill>
                <a:effectLst/>
                <a:latin typeface="Arial" panose="020B0604020202020204" pitchFamily="34" charset="0"/>
              </a:rPr>
              <a:t>40</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40	After leaving the prison they went to Lydia’s home, and when they had seen and encouraged the brothers and sisters there, they departed.</a:t>
            </a:r>
          </a:p>
        </p:txBody>
      </p:sp>
      <p:sp>
        <p:nvSpPr>
          <p:cNvPr id="61" name="Google Shape;61;p3"/>
          <p:cNvSpPr txBox="1"/>
          <p:nvPr/>
        </p:nvSpPr>
        <p:spPr>
          <a:xfrm>
            <a:off x="654906" y="582669"/>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Acts 16:11-15, 40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789359" y="1259400"/>
            <a:ext cx="10613282" cy="3108503"/>
          </a:xfrm>
          <a:prstGeom prst="rect">
            <a:avLst/>
          </a:prstGeom>
          <a:noFill/>
          <a:ln>
            <a:noFill/>
          </a:ln>
        </p:spPr>
        <p:txBody>
          <a:bodyPr spcFirstLastPara="1" wrap="square" lIns="91425" tIns="45700" rIns="91425" bIns="45700" anchor="t" anchorCtr="0">
            <a:spAutoFit/>
          </a:bodyPr>
          <a:lstStyle/>
          <a:p>
            <a:pPr marL="457200" indent="-457200" algn="just">
              <a:buFont typeface="Arial" panose="020B0604020202020204" pitchFamily="34" charset="0"/>
              <a:buChar char="•"/>
            </a:pPr>
            <a:r>
              <a:rPr lang="en-US" sz="2800" b="1" dirty="0">
                <a:effectLst/>
                <a:latin typeface="Arial" panose="020B0604020202020204" pitchFamily="34" charset="0"/>
              </a:rPr>
              <a:t>Ethnicity </a:t>
            </a:r>
            <a:r>
              <a:rPr lang="en-US" sz="2800" dirty="0">
                <a:effectLst/>
                <a:latin typeface="Arial" panose="020B0604020202020204" pitchFamily="34" charset="0"/>
              </a:rPr>
              <a:t>– Related to a person’s or people’s race and identity.</a:t>
            </a:r>
          </a:p>
          <a:p>
            <a:pPr marL="457200" indent="-457200" algn="just">
              <a:buFont typeface="Arial" panose="020B0604020202020204" pitchFamily="34" charset="0"/>
              <a:buChar char="•"/>
            </a:pPr>
            <a:r>
              <a:rPr lang="en-US" sz="2800" b="1" dirty="0">
                <a:effectLst/>
                <a:latin typeface="Arial" panose="020B0604020202020204" pitchFamily="34" charset="0"/>
              </a:rPr>
              <a:t>Speculation </a:t>
            </a:r>
            <a:r>
              <a:rPr lang="en-US" sz="2800" dirty="0">
                <a:effectLst/>
                <a:latin typeface="Arial" panose="020B0604020202020204" pitchFamily="34" charset="0"/>
              </a:rPr>
              <a:t>– Guess at a reason for a thing or event; an opinion.</a:t>
            </a:r>
          </a:p>
          <a:p>
            <a:pPr marL="457200" indent="-457200" algn="just">
              <a:buFont typeface="Arial" panose="020B0604020202020204" pitchFamily="34" charset="0"/>
              <a:buChar char="•"/>
            </a:pPr>
            <a:r>
              <a:rPr lang="en-US" sz="2800" b="1" dirty="0">
                <a:effectLst/>
                <a:latin typeface="Arial" panose="020B0604020202020204" pitchFamily="34" charset="0"/>
              </a:rPr>
              <a:t>Hospitality </a:t>
            </a:r>
            <a:r>
              <a:rPr lang="en-US" sz="2800" dirty="0">
                <a:effectLst/>
                <a:latin typeface="Arial" panose="020B0604020202020204" pitchFamily="34" charset="0"/>
              </a:rPr>
              <a:t>– Friendly and generous reception and care for guests.</a:t>
            </a:r>
            <a:r>
              <a:rPr lang="en-US" sz="2800" b="1" dirty="0">
                <a:effectLst/>
                <a:latin typeface="Arial" panose="020B0604020202020204" pitchFamily="34" charset="0"/>
              </a:rPr>
              <a:t> </a:t>
            </a:r>
            <a:endParaRPr lang="en-US" sz="2800" dirty="0">
              <a:effectLst/>
              <a:latin typeface="Arial" panose="020B0604020202020204" pitchFamily="34" charset="0"/>
            </a:endParaRPr>
          </a:p>
          <a:p>
            <a:pPr marL="457200" indent="-457200" algn="just">
              <a:buFont typeface="Arial" panose="020B0604020202020204" pitchFamily="34" charset="0"/>
              <a:buChar char="•"/>
            </a:pPr>
            <a:r>
              <a:rPr lang="en-US" sz="2800" b="1" dirty="0">
                <a:effectLst/>
                <a:latin typeface="Arial" panose="020B0604020202020204" pitchFamily="34" charset="0"/>
              </a:rPr>
              <a:t>Immigration </a:t>
            </a:r>
            <a:r>
              <a:rPr lang="en-US" sz="2800" dirty="0">
                <a:effectLst/>
                <a:latin typeface="Arial" panose="020B0604020202020204" pitchFamily="34" charset="0"/>
              </a:rPr>
              <a:t>– The act of moving from one country to live in another.</a:t>
            </a:r>
          </a:p>
        </p:txBody>
      </p:sp>
      <p:sp>
        <p:nvSpPr>
          <p:cNvPr id="2" name="Google Shape;61;p3">
            <a:extLst>
              <a:ext uri="{FF2B5EF4-FFF2-40B4-BE49-F238E27FC236}">
                <a16:creationId xmlns:a16="http://schemas.microsoft.com/office/drawing/2014/main" id="{7AD4B6F8-7306-50D0-E03A-6103336E8BF7}"/>
              </a:ext>
            </a:extLst>
          </p:cNvPr>
          <p:cNvSpPr txBox="1"/>
          <p:nvPr/>
        </p:nvSpPr>
        <p:spPr>
          <a:xfrm>
            <a:off x="654906" y="772969"/>
            <a:ext cx="10873479"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0" y="0"/>
            <a:ext cx="12194072" cy="689562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The story of Lydia is one of those open-ended stories that allows anyone with a particular agenda to use the story to support that agenda. But here is what that story says in its generic sense. God’s favor is never restricted by ethnicity, social status, location, or gender factors.</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05543" y="728133"/>
            <a:ext cx="10559143" cy="3108503"/>
          </a:xfrm>
          <a:prstGeom prst="rect">
            <a:avLst/>
          </a:prstGeom>
          <a:noFill/>
          <a:ln>
            <a:noFill/>
          </a:ln>
        </p:spPr>
        <p:txBody>
          <a:bodyPr spcFirstLastPara="1" wrap="square" lIns="91425" tIns="45700" rIns="91425" bIns="45700" anchor="t" anchorCtr="0">
            <a:spAutoFit/>
          </a:bodyPr>
          <a:lstStyle/>
          <a:p>
            <a:pPr algn="just"/>
            <a:r>
              <a:rPr lang="en-US" sz="2800" dirty="0">
                <a:solidFill>
                  <a:srgbClr val="0E101A"/>
                </a:solidFill>
                <a:effectLst/>
                <a:latin typeface="Arial" panose="020B0604020202020204" pitchFamily="34" charset="0"/>
              </a:rPr>
              <a:t>Paul went to Macedonia because of a vision. This naturally prompts the question of what a vision is and how it differs from a mere dream. For John Calvin, a vision is an experience where God (by visual imprint) “sealed his truth by clear revelation.” Unlike mere dreams, visions have a clear meaning that is always consistent with scripture. Visions call for obedience to the revelation given.</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84010</TotalTime>
  <Words>741</Words>
  <Application>Microsoft Macintosh PowerPoint</Application>
  <PresentationFormat>Widescreen</PresentationFormat>
  <Paragraphs>34</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101</cp:revision>
  <dcterms:created xsi:type="dcterms:W3CDTF">2018-05-04T03:01:22Z</dcterms:created>
  <dcterms:modified xsi:type="dcterms:W3CDTF">2026-05-26T18:54:02Z</dcterms:modified>
</cp:coreProperties>
</file>