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90"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87" r:id="rId19"/>
    <p:sldId id="291" r:id="rId20"/>
    <p:sldId id="284" r:id="rId21"/>
    <p:sldId id="278" r:id="rId22"/>
    <p:sldId id="280" r:id="rId23"/>
  </p:sldIdLst>
  <p:sldSz cx="12192000" cy="6858000"/>
  <p:notesSz cx="6858000" cy="9144000"/>
  <p:embeddedFontLst>
    <p:embeddedFont>
      <p:font typeface="AajaxSurrealFreak" pitchFamily="2" charset="0"/>
      <p:regular r:id="rId25"/>
    </p:embeddedFont>
    <p:embeddedFont>
      <p:font typeface="Open Sans" panose="020B0606030504020204" pitchFamily="34" charset="0"/>
      <p:regular r:id="rId26"/>
      <p:bold r:id="rId27"/>
      <p:italic r:id="rId28"/>
      <p:boldItalic r:id="rId29"/>
    </p:embeddedFont>
    <p:embeddedFont>
      <p:font typeface="Quattrocento Sans" panose="020B05020500000200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5"/>
    <p:restoredTop sz="94150"/>
  </p:normalViewPr>
  <p:slideViewPr>
    <p:cSldViewPr snapToGrid="0">
      <p:cViewPr varScale="1">
        <p:scale>
          <a:sx n="116" d="100"/>
          <a:sy n="116" d="100"/>
        </p:scale>
        <p:origin x="680" y="1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3400" dirty="0"/>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1426" y="15396"/>
            <a:ext cx="12318830" cy="6966178"/>
          </a:xfrm>
          <a:prstGeom prst="rect">
            <a:avLst/>
          </a:prstGeom>
          <a:noFill/>
          <a:ln>
            <a:noFill/>
          </a:ln>
        </p:spPr>
      </p:pic>
      <p:sp>
        <p:nvSpPr>
          <p:cNvPr id="49" name="Google Shape;49;p1"/>
          <p:cNvSpPr txBox="1"/>
          <p:nvPr/>
        </p:nvSpPr>
        <p:spPr>
          <a:xfrm>
            <a:off x="387354" y="5973138"/>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baseline="30000" dirty="0">
                <a:solidFill>
                  <a:schemeClr val="dk1"/>
                </a:solidFill>
              </a:rPr>
              <a:t>12</a:t>
            </a:r>
            <a:r>
              <a:rPr lang="en-US" sz="2800" b="1" i="0" u="none" strike="noStrike" cap="none" baseline="30000" dirty="0">
                <a:solidFill>
                  <a:schemeClr val="dk1"/>
                </a:solidFill>
                <a:latin typeface="Arial"/>
                <a:ea typeface="Arial"/>
                <a:cs typeface="Arial"/>
                <a:sym typeface="Arial"/>
              </a:rPr>
              <a:t>:  </a:t>
            </a:r>
            <a:r>
              <a:rPr lang="en-US" sz="2800" b="1" baseline="30000" dirty="0">
                <a:solidFill>
                  <a:schemeClr val="dk1"/>
                </a:solidFill>
              </a:rPr>
              <a:t>AUGUST</a:t>
            </a:r>
            <a:r>
              <a:rPr lang="en-US" sz="2800" b="1" i="0" u="none" strike="noStrike" cap="none" baseline="30000" dirty="0">
                <a:solidFill>
                  <a:schemeClr val="dk1"/>
                </a:solidFill>
                <a:latin typeface="Arial"/>
                <a:ea typeface="Arial"/>
                <a:cs typeface="Arial"/>
                <a:sym typeface="Arial"/>
              </a:rPr>
              <a:t> 23</a:t>
            </a:r>
            <a:endParaRPr sz="2800" b="1" baseline="300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712117"/>
            <a:ext cx="10595400" cy="5126823"/>
          </a:xfrm>
          <a:prstGeom prst="rect">
            <a:avLst/>
          </a:prstGeom>
          <a:noFill/>
          <a:ln>
            <a:noFill/>
          </a:ln>
        </p:spPr>
        <p:txBody>
          <a:bodyPr spcFirstLastPara="1" wrap="square" lIns="91425" tIns="45700" rIns="91425" bIns="45700" anchor="t" anchorCtr="0">
            <a:noAutofit/>
          </a:bodyPr>
          <a:lstStyle/>
          <a:p>
            <a:pPr algn="just"/>
            <a:r>
              <a:rPr lang="en-US" sz="2800" dirty="0">
                <a:effectLst/>
                <a:latin typeface="Arial" panose="020B0604020202020204" pitchFamily="34" charset="0"/>
              </a:rPr>
              <a:t>In the text, we see the legendary teacher and apostle mentoring Timothy to become a great minister of the Gospel. And this is how ministry skills are normally passed down through generations. One case of this we may be familiar with is that of world-renowned evangelist Billy Graham. Although many ministers influenced Mr. Graham’s life, his great mentor in evangelism was Dr. Mordecai Ham. </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3108543"/>
          </a:xfrm>
          <a:prstGeom prst="rect">
            <a:avLst/>
          </a:prstGeom>
          <a:noFill/>
        </p:spPr>
        <p:txBody>
          <a:bodyPr wrap="square" rtlCol="0">
            <a:spAutoFit/>
          </a:bodyPr>
          <a:lstStyle/>
          <a:p>
            <a:pPr algn="just"/>
            <a:r>
              <a:rPr lang="en-US" sz="2800" dirty="0">
                <a:effectLst/>
                <a:latin typeface="Arial" panose="020B0604020202020204" pitchFamily="34" charset="0"/>
              </a:rPr>
              <a:t>The practice of passing on ministry and leadership skills by mentoring is a feature of scripture. Paul and Timothy are in no way unique. Moses trained Joshua, who was ready to take over when Moses’ career came to an end. Similarly, Elijah mentored Elisha, Eli mentored Samuel, and Samuel in turn established a school of prophets. And King David instructed his son Solomon in leadership.</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1384995"/>
          </a:xfrm>
          <a:prstGeom prst="rect">
            <a:avLst/>
          </a:prstGeom>
          <a:noFill/>
        </p:spPr>
        <p:txBody>
          <a:bodyPr wrap="square" rtlCol="0">
            <a:spAutoFit/>
          </a:bodyPr>
          <a:lstStyle/>
          <a:p>
            <a:pPr algn="just"/>
            <a:r>
              <a:rPr lang="en-US" sz="2800" dirty="0">
                <a:solidFill>
                  <a:srgbClr val="0E101A"/>
                </a:solidFill>
                <a:effectLst/>
                <a:latin typeface="Arial" panose="020B0604020202020204" pitchFamily="34" charset="0"/>
              </a:rPr>
              <a:t>What we say in the text is what discipleship is all about. What Apostle Paul did with Timothy was but a continuation of what Christ did with the disciples/apostles – on-the-job training. </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024725"/>
            <a:ext cx="10559143" cy="954067"/>
          </a:xfrm>
          <a:prstGeom prst="rect">
            <a:avLst/>
          </a:prstGeom>
          <a:noFill/>
          <a:ln>
            <a:noFill/>
          </a:ln>
        </p:spPr>
        <p:txBody>
          <a:bodyPr spcFirstLastPara="1" wrap="square" lIns="91425" tIns="45700" rIns="91425" bIns="45700" anchor="t" anchorCtr="0">
            <a:spAutoFit/>
          </a:bodyPr>
          <a:lstStyle/>
          <a:p>
            <a:pPr marL="458788" indent="-458788" algn="just"/>
            <a:r>
              <a:rPr lang="en-US" sz="2800" dirty="0">
                <a:effectLst/>
                <a:latin typeface="Arial" panose="020B0604020202020204" pitchFamily="34" charset="0"/>
              </a:rPr>
              <a:t>1. In what ways can we guard our faith?</a:t>
            </a:r>
          </a:p>
          <a:p>
            <a:pPr marL="458788" indent="-458788" algn="just"/>
            <a:endParaRPr lang="en-US" sz="2800" dirty="0">
              <a:effectLst/>
              <a:latin typeface="Arial" panose="020B0604020202020204" pitchFamily="34" charset="0"/>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C8F49E4F-CA7F-104B-BF21-1695F5E037D5}"/>
              </a:ext>
            </a:extLst>
          </p:cNvPr>
          <p:cNvSpPr txBox="1"/>
          <p:nvPr/>
        </p:nvSpPr>
        <p:spPr>
          <a:xfrm>
            <a:off x="798286" y="1061301"/>
            <a:ext cx="10559143" cy="1384954"/>
          </a:xfrm>
          <a:prstGeom prst="rect">
            <a:avLst/>
          </a:prstGeom>
          <a:noFill/>
          <a:ln>
            <a:noFill/>
          </a:ln>
        </p:spPr>
        <p:txBody>
          <a:bodyPr spcFirstLastPara="1" wrap="square" lIns="91425" tIns="45700" rIns="91425" bIns="45700" anchor="t" anchorCtr="0">
            <a:spAutoFit/>
          </a:bodyPr>
          <a:lstStyle/>
          <a:p>
            <a:pPr marL="458788" indent="-458788" algn="just"/>
            <a:r>
              <a:rPr lang="en-US" sz="2800" dirty="0">
                <a:effectLst/>
                <a:latin typeface="Arial" panose="020B0604020202020204" pitchFamily="34" charset="0"/>
              </a:rPr>
              <a:t>2. Is faith transferable; meaning, can a parent transfer their faith to their children? </a:t>
            </a:r>
          </a:p>
          <a:p>
            <a:pPr marL="458788" indent="-458788" algn="just"/>
            <a:endParaRPr lang="en-US" sz="2800" dirty="0">
              <a:effectLst/>
              <a:latin typeface="Arial" panose="020B0604020202020204" pitchFamily="34" charset="0"/>
            </a:endParaRPr>
          </a:p>
        </p:txBody>
      </p:sp>
    </p:spTree>
    <p:extLst>
      <p:ext uri="{BB962C8B-B14F-4D97-AF65-F5344CB8AC3E}">
        <p14:creationId xmlns:p14="http://schemas.microsoft.com/office/powerpoint/2010/main" val="84696534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303901-B7DB-2634-315F-0D721C53781B}"/>
              </a:ext>
            </a:extLst>
          </p:cNvPr>
          <p:cNvSpPr txBox="1"/>
          <p:nvPr/>
        </p:nvSpPr>
        <p:spPr>
          <a:xfrm>
            <a:off x="892629" y="881743"/>
            <a:ext cx="10363200" cy="1384995"/>
          </a:xfrm>
          <a:prstGeom prst="rect">
            <a:avLst/>
          </a:prstGeom>
          <a:noFill/>
        </p:spPr>
        <p:txBody>
          <a:bodyPr wrap="square">
            <a:spAutoFit/>
          </a:bodyPr>
          <a:lstStyle/>
          <a:p>
            <a:pPr marL="458788" indent="-458788" algn="just"/>
            <a:r>
              <a:rPr lang="en-US" sz="2800" dirty="0">
                <a:effectLst/>
                <a:latin typeface="Arial" panose="020B0604020202020204" pitchFamily="34" charset="0"/>
              </a:rPr>
              <a:t>3. In what ways can we mentor other persons in our faith community?</a:t>
            </a:r>
          </a:p>
          <a:p>
            <a:pPr marL="458788" indent="-458788" algn="just"/>
            <a:endParaRPr lang="en-US" sz="2800" dirty="0">
              <a:effectLst/>
              <a:latin typeface="Arial" panose="020B0604020202020204" pitchFamily="34" charset="0"/>
            </a:endParaRPr>
          </a:p>
        </p:txBody>
      </p:sp>
    </p:spTree>
    <p:extLst>
      <p:ext uri="{BB962C8B-B14F-4D97-AF65-F5344CB8AC3E}">
        <p14:creationId xmlns:p14="http://schemas.microsoft.com/office/powerpoint/2010/main" val="343884580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741047"/>
            <a:ext cx="10825200" cy="4278054"/>
          </a:xfrm>
          <a:prstGeom prst="rect">
            <a:avLst/>
          </a:prstGeom>
          <a:noFill/>
          <a:ln>
            <a:noFill/>
          </a:ln>
        </p:spPr>
        <p:txBody>
          <a:bodyPr spcFirstLastPara="1" wrap="square" lIns="91425" tIns="45700" rIns="91425" bIns="45700" anchor="t" anchorCtr="0">
            <a:spAutoFit/>
          </a:bodyPr>
          <a:lstStyle/>
          <a:p>
            <a:pPr algn="ctr"/>
            <a:r>
              <a:rPr lang="en-US" sz="6000" b="1" dirty="0">
                <a:effectLst/>
                <a:latin typeface="Arial" panose="020B0604020202020204" pitchFamily="34" charset="0"/>
              </a:rPr>
              <a:t>Timothy, the Influence of Home Training</a:t>
            </a:r>
            <a:endParaRPr lang="en-US" sz="6000" dirty="0">
              <a:effectLst/>
              <a:latin typeface="Arial" panose="020B0604020202020204" pitchFamily="34" charset="0"/>
            </a:endParaRPr>
          </a:p>
          <a:p>
            <a:endParaRPr lang="en-US" sz="1200" b="1" spc="-150" dirty="0">
              <a:solidFill>
                <a:schemeClr val="dk2"/>
              </a:solidFill>
              <a:latin typeface="AajaxSurrealFreak" pitchFamily="2" charset="0"/>
              <a:ea typeface="Quattrocento Sans"/>
              <a:cs typeface="Quattrocento Sans"/>
              <a:sym typeface="Quattrocento Sans"/>
            </a:endParaRPr>
          </a:p>
          <a:p>
            <a:r>
              <a:rPr lang="en-US" sz="2800" b="1" spc="-150" dirty="0">
                <a:solidFill>
                  <a:schemeClr val="dk2"/>
                </a:solidFill>
                <a:latin typeface="+mn-lt"/>
                <a:ea typeface="Quattrocento Sans"/>
                <a:cs typeface="Quattrocento Sans"/>
                <a:sym typeface="Quattrocento Sans"/>
              </a:rPr>
              <a:t>Focus Scripture: </a:t>
            </a:r>
            <a:r>
              <a:rPr lang="en-US" sz="2800" dirty="0">
                <a:effectLst/>
                <a:latin typeface="Arial" panose="020B0604020202020204" pitchFamily="34" charset="0"/>
              </a:rPr>
              <a:t>2 Timothy 1:1-6; 3:14-16</a:t>
            </a:r>
          </a:p>
          <a:p>
            <a:endParaRPr lang="en-US" sz="2800" dirty="0">
              <a:effectLst/>
              <a:latin typeface="Arial" panose="020B0604020202020204" pitchFamily="34" charset="0"/>
            </a:endParaRPr>
          </a:p>
          <a:p>
            <a:pPr algn="ctr"/>
            <a:r>
              <a:rPr lang="en-US" sz="2800" b="1" dirty="0">
                <a:effectLst/>
                <a:latin typeface="Arial" panose="020B0604020202020204" pitchFamily="34" charset="0"/>
              </a:rPr>
              <a:t>Key Verse: </a:t>
            </a:r>
            <a:r>
              <a:rPr lang="en-US" sz="2800" dirty="0">
                <a:effectLst/>
                <a:latin typeface="Arial" panose="020B0604020202020204" pitchFamily="34" charset="0"/>
              </a:rPr>
              <a:t>I am reminded of your sincere faith, a faith that lived first in your grandmother Lois and your mother Eunice and now, I am sure, lives in you. 2 Timothy 1:5</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20625" y="618940"/>
            <a:ext cx="10559143" cy="3108503"/>
          </a:xfrm>
          <a:prstGeom prst="rect">
            <a:avLst/>
          </a:prstGeom>
          <a:noFill/>
          <a:ln>
            <a:noFill/>
          </a:ln>
        </p:spPr>
        <p:txBody>
          <a:bodyPr spcFirstLastPara="1" wrap="square" lIns="91425" tIns="45700" rIns="91425" bIns="45700" anchor="t" anchorCtr="0">
            <a:spAutoFit/>
          </a:bodyPr>
          <a:lstStyle/>
          <a:p>
            <a:pPr algn="just"/>
            <a:r>
              <a:rPr lang="en-US" sz="2800" b="1" dirty="0">
                <a:effectLst/>
                <a:latin typeface="Arial" panose="020B0604020202020204" pitchFamily="34" charset="0"/>
              </a:rPr>
              <a:t>Closing Song:</a:t>
            </a:r>
            <a:r>
              <a:rPr lang="en-US" sz="2800" dirty="0">
                <a:effectLst/>
                <a:latin typeface="Arial" panose="020B0604020202020204" pitchFamily="34" charset="0"/>
              </a:rPr>
              <a:t> “Now Thank We All Our God” (AMECH #573)</a:t>
            </a:r>
          </a:p>
          <a:p>
            <a:pPr algn="just"/>
            <a:endParaRPr lang="en-US" sz="2800" dirty="0">
              <a:effectLst/>
              <a:latin typeface="Arial" panose="020B0604020202020204" pitchFamily="34" charset="0"/>
            </a:endParaRPr>
          </a:p>
          <a:p>
            <a:pPr algn="just"/>
            <a:r>
              <a:rPr lang="en-US" sz="2800" b="1" dirty="0">
                <a:effectLst/>
                <a:latin typeface="Arial" panose="020B0604020202020204" pitchFamily="34" charset="0"/>
              </a:rPr>
              <a:t>Closing Prayer: </a:t>
            </a:r>
            <a:r>
              <a:rPr lang="en-US" sz="2800" dirty="0">
                <a:effectLst/>
                <a:latin typeface="Arial" panose="020B0604020202020204" pitchFamily="34" charset="0"/>
              </a:rPr>
              <a:t>Dear Father, I thank you for all the people you put in my path to train and mature me to be more effective in the things you called me to. In Jesus’ name. Amen.</a:t>
            </a:r>
          </a:p>
          <a:p>
            <a:pPr algn="just"/>
            <a:br>
              <a:rPr lang="en-US" sz="2800" dirty="0">
                <a:effectLst/>
                <a:latin typeface="Arial" panose="020B0604020202020204" pitchFamily="34" charset="0"/>
              </a:rPr>
            </a:br>
            <a:endParaRPr lang="en-US" sz="2800" dirty="0">
              <a:effectLst/>
              <a:latin typeface="Arial" panose="020B0604020202020204" pitchFamily="34" charset="0"/>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1445" y="1520090"/>
            <a:ext cx="10220400" cy="4708941"/>
          </a:xfrm>
          <a:prstGeom prst="rect">
            <a:avLst/>
          </a:prstGeom>
          <a:noFill/>
          <a:ln>
            <a:noFill/>
          </a:ln>
        </p:spPr>
        <p:txBody>
          <a:bodyPr spcFirstLastPara="1" wrap="square" lIns="91425" tIns="45700" rIns="91425" bIns="45700" anchor="t" anchorCtr="0">
            <a:spAutoFit/>
          </a:bodyPr>
          <a:lstStyle/>
          <a:p>
            <a:pPr marL="458788" indent="-458788" algn="just"/>
            <a:r>
              <a:rPr lang="en-US" sz="2000" dirty="0">
                <a:solidFill>
                  <a:schemeClr val="bg2"/>
                </a:solidFill>
                <a:effectLst/>
                <a:latin typeface="Arial" panose="020B0604020202020204" pitchFamily="34" charset="0"/>
              </a:rPr>
              <a:t>1 	Paul, an apostle of Christ Jesus by the will of God, for the sake of the promise of life that is in Christ Jesus,</a:t>
            </a:r>
          </a:p>
          <a:p>
            <a:pPr marL="458788" indent="-458788" algn="just"/>
            <a:r>
              <a:rPr lang="en-US" sz="2000" dirty="0">
                <a:solidFill>
                  <a:schemeClr val="bg2"/>
                </a:solidFill>
                <a:effectLst/>
                <a:latin typeface="Arial" panose="020B0604020202020204" pitchFamily="34" charset="0"/>
              </a:rPr>
              <a:t>2 	To Timothy, my beloved child: Grace, mercy, and peace from God the Father and Christ Jesus our Lord.</a:t>
            </a:r>
          </a:p>
          <a:p>
            <a:pPr marL="458788" indent="-458788" algn="just"/>
            <a:r>
              <a:rPr lang="en-US" sz="2000" dirty="0">
                <a:solidFill>
                  <a:schemeClr val="bg2"/>
                </a:solidFill>
                <a:effectLst/>
                <a:latin typeface="Arial" panose="020B0604020202020204" pitchFamily="34" charset="0"/>
              </a:rPr>
              <a:t>3 	I am grateful to God—whom I worship with a clear conscience, as my ancestors did—when I remember you constantly in my prayers night and day.</a:t>
            </a:r>
          </a:p>
          <a:p>
            <a:pPr marL="458788" indent="-458788" algn="just"/>
            <a:r>
              <a:rPr lang="en-US" sz="2000" dirty="0">
                <a:solidFill>
                  <a:schemeClr val="bg2"/>
                </a:solidFill>
                <a:effectLst/>
                <a:latin typeface="Arial" panose="020B0604020202020204" pitchFamily="34" charset="0"/>
              </a:rPr>
              <a:t>4 	Recalling your tears, I long to see you so that I may be filled with joy.</a:t>
            </a:r>
          </a:p>
          <a:p>
            <a:pPr marL="458788" indent="-458788" algn="just"/>
            <a:r>
              <a:rPr lang="en-US" sz="2000" dirty="0">
                <a:solidFill>
                  <a:schemeClr val="bg2"/>
                </a:solidFill>
                <a:effectLst/>
                <a:latin typeface="Arial" panose="020B0604020202020204" pitchFamily="34" charset="0"/>
              </a:rPr>
              <a:t>5 	I am reminded of your sincere faith, a faith that lived first in your grandmother Lois and your mother Eunice and now, I am sure, lives in you.</a:t>
            </a:r>
          </a:p>
          <a:p>
            <a:pPr marL="458788" indent="-458788" algn="just"/>
            <a:r>
              <a:rPr lang="en-US" sz="2000" dirty="0">
                <a:solidFill>
                  <a:schemeClr val="bg2"/>
                </a:solidFill>
                <a:effectLst/>
                <a:latin typeface="Arial" panose="020B0604020202020204" pitchFamily="34" charset="0"/>
              </a:rPr>
              <a:t>6 	For this reason I remind you to rekindle the gift of God that is within you through the laying on of my hands,…</a:t>
            </a:r>
          </a:p>
          <a:p>
            <a:pPr marL="458788" indent="-458788" algn="ctr"/>
            <a:r>
              <a:rPr lang="en-US" sz="2000" dirty="0">
                <a:solidFill>
                  <a:schemeClr val="bg2"/>
                </a:solidFill>
                <a:effectLst/>
                <a:latin typeface="Arial" panose="020B0604020202020204" pitchFamily="34" charset="0"/>
              </a:rPr>
              <a:t>3:14-16</a:t>
            </a:r>
          </a:p>
          <a:p>
            <a:pPr marL="458788" indent="-458788" algn="just"/>
            <a:r>
              <a:rPr lang="en-US" sz="2000" dirty="0">
                <a:solidFill>
                  <a:schemeClr val="bg2"/>
                </a:solidFill>
                <a:effectLst/>
                <a:latin typeface="Arial" panose="020B0604020202020204" pitchFamily="34" charset="0"/>
              </a:rPr>
              <a:t>14 	But as for you, continue in what you have learned and firmly believed, knowing from whom you learned it</a:t>
            </a:r>
          </a:p>
          <a:p>
            <a:pPr marL="458788" indent="-458788" algn="just"/>
            <a:r>
              <a:rPr lang="en-US" sz="2000" dirty="0">
                <a:solidFill>
                  <a:schemeClr val="bg2"/>
                </a:solidFill>
                <a:effectLst/>
                <a:latin typeface="Arial" panose="020B0604020202020204" pitchFamily="34" charset="0"/>
              </a:rPr>
              <a:t>15	and how from childhood you have known sacred writings that are able to instruct you</a:t>
            </a:r>
          </a:p>
        </p:txBody>
      </p:sp>
      <p:sp>
        <p:nvSpPr>
          <p:cNvPr id="61" name="Google Shape;61;p3"/>
          <p:cNvSpPr txBox="1"/>
          <p:nvPr/>
        </p:nvSpPr>
        <p:spPr>
          <a:xfrm>
            <a:off x="654906" y="628969"/>
            <a:ext cx="10873479" cy="646290"/>
          </a:xfrm>
          <a:prstGeom prst="rect">
            <a:avLst/>
          </a:prstGeom>
          <a:noFill/>
          <a:ln>
            <a:noFill/>
          </a:ln>
        </p:spPr>
        <p:txBody>
          <a:bodyPr spcFirstLastPara="1" wrap="square" lIns="91425" tIns="45700" rIns="91425" bIns="45700" anchor="t" anchorCtr="0">
            <a:spAutoFit/>
          </a:bodyPr>
          <a:lstStyle/>
          <a:p>
            <a:pPr algn="ctr"/>
            <a:r>
              <a:rPr lang="en-US" sz="3600" b="1" dirty="0">
                <a:solidFill>
                  <a:schemeClr val="bg2"/>
                </a:solidFill>
                <a:effectLst/>
                <a:latin typeface="Arial" panose="020B0604020202020204" pitchFamily="34" charset="0"/>
              </a:rPr>
              <a:t>2 Timothy 1:1-6; 3:14-16 (KJV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0;p3"/>
          <p:cNvSpPr txBox="1"/>
          <p:nvPr/>
        </p:nvSpPr>
        <p:spPr>
          <a:xfrm>
            <a:off x="981445" y="688582"/>
            <a:ext cx="10220400" cy="1015622"/>
          </a:xfrm>
          <a:prstGeom prst="rect">
            <a:avLst/>
          </a:prstGeom>
          <a:noFill/>
          <a:ln>
            <a:noFill/>
          </a:ln>
        </p:spPr>
        <p:txBody>
          <a:bodyPr spcFirstLastPara="1" wrap="square" lIns="91425" tIns="45700" rIns="91425" bIns="45700" anchor="t" anchorCtr="0">
            <a:spAutoFit/>
          </a:bodyPr>
          <a:lstStyle/>
          <a:p>
            <a:pPr marL="458788" indent="-458788" algn="just"/>
            <a:r>
              <a:rPr lang="en-US" sz="2000" dirty="0">
                <a:solidFill>
                  <a:schemeClr val="bg2"/>
                </a:solidFill>
                <a:effectLst/>
                <a:latin typeface="Arial" panose="020B0604020202020204" pitchFamily="34" charset="0"/>
              </a:rPr>
              <a:t>	for salvation through faith in Christ Jesus.</a:t>
            </a:r>
          </a:p>
          <a:p>
            <a:pPr marL="458788" indent="-458788" algn="just"/>
            <a:r>
              <a:rPr lang="en-US" sz="2000" dirty="0">
                <a:solidFill>
                  <a:schemeClr val="bg2"/>
                </a:solidFill>
                <a:effectLst/>
                <a:latin typeface="Arial" panose="020B0604020202020204" pitchFamily="34" charset="0"/>
              </a:rPr>
              <a:t>16	All scripture is inspired by God and is useful for teaching, for reproof, for correction, and for training in righteousness,…</a:t>
            </a:r>
          </a:p>
        </p:txBody>
      </p:sp>
    </p:spTree>
    <p:extLst>
      <p:ext uri="{BB962C8B-B14F-4D97-AF65-F5344CB8AC3E}">
        <p14:creationId xmlns:p14="http://schemas.microsoft.com/office/powerpoint/2010/main" val="72278341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780429"/>
            <a:ext cx="10613282" cy="37856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chemeClr val="dk2"/>
                </a:solidFill>
                <a:latin typeface="+mj-lt"/>
                <a:ea typeface="Quattrocento Sans"/>
                <a:cs typeface="Quattrocento Sans"/>
                <a:sym typeface="Quattrocento Sans"/>
              </a:rPr>
              <a:t>Key Terms</a:t>
            </a:r>
          </a:p>
          <a:p>
            <a:pPr marL="457200" indent="-457200" algn="just">
              <a:buFont typeface="Arial" panose="020B0604020202020204" pitchFamily="34" charset="0"/>
              <a:buChar char="•"/>
            </a:pPr>
            <a:r>
              <a:rPr lang="en-US" sz="2800" b="1" dirty="0">
                <a:effectLst/>
                <a:latin typeface="Arial" panose="020B0604020202020204" pitchFamily="34" charset="0"/>
              </a:rPr>
              <a:t>Protégé </a:t>
            </a:r>
            <a:r>
              <a:rPr lang="en-US" sz="2800" dirty="0">
                <a:effectLst/>
                <a:latin typeface="Arial" panose="020B0604020202020204" pitchFamily="34" charset="0"/>
              </a:rPr>
              <a:t>–</a:t>
            </a:r>
            <a:r>
              <a:rPr lang="en-US" sz="2800" b="1" dirty="0">
                <a:effectLst/>
                <a:latin typeface="Arial" panose="020B0604020202020204" pitchFamily="34" charset="0"/>
              </a:rPr>
              <a:t> </a:t>
            </a:r>
            <a:r>
              <a:rPr lang="en-US" sz="2800" dirty="0">
                <a:effectLst/>
                <a:latin typeface="Arial" panose="020B0604020202020204" pitchFamily="34" charset="0"/>
              </a:rPr>
              <a:t>A trainee; learner being guided and trained by an experienced teacher or mentor.</a:t>
            </a:r>
          </a:p>
          <a:p>
            <a:pPr marL="457200" indent="-457200" algn="just">
              <a:buFont typeface="Arial" panose="020B0604020202020204" pitchFamily="34" charset="0"/>
              <a:buChar char="•"/>
            </a:pPr>
            <a:r>
              <a:rPr lang="en-US" sz="2800" b="1" dirty="0">
                <a:effectLst/>
                <a:latin typeface="Arial" panose="020B0604020202020204" pitchFamily="34" charset="0"/>
              </a:rPr>
              <a:t>Humanistic </a:t>
            </a:r>
            <a:r>
              <a:rPr lang="en-US" sz="2800" dirty="0">
                <a:effectLst/>
                <a:latin typeface="Arial" panose="020B0604020202020204" pitchFamily="34" charset="0"/>
              </a:rPr>
              <a:t>– From human reasoning (rather than from God/scriptures).</a:t>
            </a:r>
          </a:p>
          <a:p>
            <a:pPr marL="457200" indent="-457200" algn="just">
              <a:buFont typeface="Arial" panose="020B0604020202020204" pitchFamily="34" charset="0"/>
              <a:buChar char="•"/>
            </a:pPr>
            <a:r>
              <a:rPr lang="en-US" sz="2800" b="1" dirty="0">
                <a:effectLst/>
                <a:latin typeface="Arial" panose="020B0604020202020204" pitchFamily="34" charset="0"/>
              </a:rPr>
              <a:t>Manuscripts </a:t>
            </a:r>
            <a:r>
              <a:rPr lang="en-US" sz="2800" dirty="0">
                <a:effectLst/>
                <a:latin typeface="Arial" panose="020B0604020202020204" pitchFamily="34" charset="0"/>
              </a:rPr>
              <a:t>– Original writings (parchments) from which the Bible was translated</a:t>
            </a:r>
            <a:r>
              <a:rPr lang="en-US" sz="2800" b="1" dirty="0">
                <a:effectLst/>
                <a:latin typeface="Arial" panose="020B0604020202020204" pitchFamily="34" charset="0"/>
              </a:rPr>
              <a:t>.</a:t>
            </a:r>
            <a:endParaRPr lang="en-US" sz="2800" dirty="0">
              <a:effectLst/>
              <a:latin typeface="Arial" panose="020B0604020202020204" pitchFamily="34" charset="0"/>
            </a:endParaRPr>
          </a:p>
          <a:p>
            <a:pPr algn="just"/>
            <a:endParaRPr lang="en-US" sz="2800" dirty="0">
              <a:effectLst/>
              <a:latin typeface="Arial" panose="020B0604020202020204" pitchFamily="34" charset="0"/>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2677616"/>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People closest to us can influence us either positively or negatively. How can we discern the positive influences from the negative influences in our lives? Paul reminded Timothy of the genuine faith of his mother and grandmother. He recommended them as models for Timothy’s own faith. So, we consider the concept of mentoring and models in the church communities. </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2246729"/>
          </a:xfrm>
          <a:prstGeom prst="rect">
            <a:avLst/>
          </a:prstGeom>
          <a:noFill/>
          <a:ln>
            <a:noFill/>
          </a:ln>
        </p:spPr>
        <p:txBody>
          <a:bodyPr spcFirstLastPara="1" wrap="square" lIns="91425" tIns="45700" rIns="91425" bIns="45700" anchor="t" anchorCtr="0">
            <a:spAutoFit/>
          </a:bodyPr>
          <a:lstStyle/>
          <a:p>
            <a:pPr algn="just"/>
            <a:r>
              <a:rPr lang="en-US" sz="2800" dirty="0">
                <a:solidFill>
                  <a:srgbClr val="0E101A"/>
                </a:solidFill>
                <a:effectLst/>
                <a:latin typeface="Arial" panose="020B0604020202020204" pitchFamily="34" charset="0"/>
              </a:rPr>
              <a:t>From Philippians 2:19-22, we see that Paul thought very highly of Timothy, based on how well Timothy had worked with Paul as an apprentice minister. Apparently, unlike others who had deserted Paul, Timothy showed that he cared about people, a great pastoral quality. </a:t>
            </a:r>
          </a:p>
        </p:txBody>
      </p:sp>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96419</TotalTime>
  <Words>772</Words>
  <Application>Microsoft Macintosh PowerPoint</Application>
  <PresentationFormat>Widescreen</PresentationFormat>
  <Paragraphs>37</Paragraphs>
  <Slides>22</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Quattrocento Sans</vt:lpstr>
      <vt:lpstr>Arial</vt:lpstr>
      <vt:lpstr>Open Sans</vt:lpstr>
      <vt:lpstr>AajaxSurrealFreak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103</cp:revision>
  <dcterms:created xsi:type="dcterms:W3CDTF">2018-05-04T03:01:22Z</dcterms:created>
  <dcterms:modified xsi:type="dcterms:W3CDTF">2026-05-26T18:18:25Z</dcterms:modified>
</cp:coreProperties>
</file>