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8"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9" r:id="rId20"/>
    <p:sldId id="284" r:id="rId21"/>
    <p:sldId id="278" r:id="rId22"/>
    <p:sldId id="29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2"/>
    <p:restoredTop sz="94286"/>
  </p:normalViewPr>
  <p:slideViewPr>
    <p:cSldViewPr snapToGrid="0">
      <p:cViewPr varScale="1">
        <p:scale>
          <a:sx n="116" d="100"/>
          <a:sy n="116" d="100"/>
        </p:scale>
        <p:origin x="552"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4" y="-64976"/>
            <a:ext cx="12318832" cy="6966178"/>
          </a:xfrm>
          <a:prstGeom prst="rect">
            <a:avLst/>
          </a:prstGeom>
          <a:noFill/>
          <a:ln>
            <a:noFill/>
          </a:ln>
        </p:spPr>
      </p:pic>
      <p:sp>
        <p:nvSpPr>
          <p:cNvPr id="49" name="Google Shape;49;p1"/>
          <p:cNvSpPr txBox="1"/>
          <p:nvPr/>
        </p:nvSpPr>
        <p:spPr>
          <a:xfrm>
            <a:off x="449043"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11: </a:t>
            </a:r>
            <a:r>
              <a:rPr lang="en-US" sz="2800" b="1" i="0" u="none" strike="noStrike" cap="none" baseline="30000" dirty="0">
                <a:solidFill>
                  <a:schemeClr val="dk1"/>
                </a:solidFill>
                <a:latin typeface="Arial"/>
                <a:ea typeface="Arial"/>
                <a:cs typeface="Arial"/>
                <a:sym typeface="Arial"/>
              </a:rPr>
              <a:t>AUGUST  16</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798300" y="845763"/>
            <a:ext cx="10595400" cy="5114362"/>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It is easy to see the events involving Paul’s attacks and threats of death as remote. However, when a new revelation or approach arises in church doctrines, accusations of heresy and unrest follow. Such was the case with Martin Luther after his </a:t>
            </a:r>
            <a:r>
              <a:rPr lang="en-US" sz="2800" i="1" dirty="0">
                <a:effectLst/>
                <a:latin typeface="Arial" panose="020B0604020202020204" pitchFamily="34" charset="0"/>
              </a:rPr>
              <a:t>Ninety-Five Theses</a:t>
            </a:r>
            <a:r>
              <a:rPr lang="en-US" sz="2800" dirty="0">
                <a:effectLst/>
                <a:latin typeface="Arial" panose="020B0604020202020204" pitchFamily="34" charset="0"/>
              </a:rPr>
              <a:t>.</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910144"/>
            <a:ext cx="10171731" cy="1384995"/>
          </a:xfrm>
          <a:prstGeom prst="rect">
            <a:avLst/>
          </a:prstGeom>
          <a:noFill/>
        </p:spPr>
        <p:txBody>
          <a:bodyPr wrap="square" rtlCol="0">
            <a:spAutoFit/>
          </a:bodyPr>
          <a:lstStyle/>
          <a:p>
            <a:pPr algn="just"/>
            <a:r>
              <a:rPr lang="en-US" sz="2800" dirty="0">
                <a:effectLst/>
                <a:latin typeface="Arial" panose="020B0604020202020204" pitchFamily="34" charset="0"/>
              </a:rPr>
              <a:t>The issue for which Paul was arrested and tried, coming within inches of death, was seismic in Christian theology. It was the dramatic shift from the law to grace-centered theology.</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955805"/>
            <a:ext cx="10183712" cy="3108543"/>
          </a:xfrm>
          <a:prstGeom prst="rect">
            <a:avLst/>
          </a:prstGeom>
          <a:noFill/>
        </p:spPr>
        <p:txBody>
          <a:bodyPr wrap="square" rtlCol="0">
            <a:spAutoFit/>
          </a:bodyPr>
          <a:lstStyle/>
          <a:p>
            <a:pPr algn="just"/>
            <a:r>
              <a:rPr lang="en-US" sz="2800" dirty="0">
                <a:effectLst/>
                <a:latin typeface="Arial" panose="020B0604020202020204" pitchFamily="34" charset="0"/>
              </a:rPr>
              <a:t>Above, we mentioned that some Christians have an “easy street” approach to ministry. They see everything falling smoothly into place, without periods of stress and struggle. This is your invitation to look at your view of working for God. Look again at Paul’s life and the hardships he endured. Is that picture consistent with your idea of what working for God looks like?</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1.	When you hear that a person is anointed for ministry, what images come to mind?</a:t>
            </a:r>
          </a:p>
          <a:p>
            <a:pPr marL="458788" indent="-458788"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212061"/>
            <a:ext cx="10559143" cy="1384954"/>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2. Some hold that Paul suffered because he harassed Christians before. Comment.</a:t>
            </a:r>
          </a:p>
          <a:p>
            <a:pPr marL="458788" indent="-458788"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F2CA284-1DF4-DC8D-6387-EE7C2895BEFC}"/>
              </a:ext>
            </a:extLst>
          </p:cNvPr>
          <p:cNvSpPr txBox="1"/>
          <p:nvPr/>
        </p:nvSpPr>
        <p:spPr>
          <a:xfrm>
            <a:off x="798286" y="1212061"/>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3. To what extent would you endure hardship for your faith?</a:t>
            </a:r>
          </a:p>
          <a:p>
            <a:pPr marL="458788" indent="-458788"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390308987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925285" y="566756"/>
            <a:ext cx="10341429" cy="5734863"/>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Saul of Tarsus, How a Pharisee Became a Christian</a:t>
            </a:r>
            <a:endParaRPr lang="en-US" sz="6000" dirty="0">
              <a:effectLst/>
              <a:latin typeface="Arial" panose="020B0604020202020204" pitchFamily="34" charset="0"/>
            </a:endParaRPr>
          </a:p>
          <a:p>
            <a:pPr algn="ctr"/>
            <a:endParaRPr lang="en-US" sz="2800" b="1" spc="-150" baseline="30000" dirty="0">
              <a:solidFill>
                <a:schemeClr val="dk2"/>
              </a:solidFill>
              <a:latin typeface="+mn-lt"/>
              <a:ea typeface="Quattrocento Sans"/>
              <a:cs typeface="Quattrocento Sans"/>
              <a:sym typeface="Quattrocento Sans"/>
            </a:endParaRPr>
          </a:p>
          <a:p>
            <a:r>
              <a:rPr lang="en-US" sz="2800" b="1" spc="-150"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rPr>
              <a:t>Acts 22:3-15</a:t>
            </a:r>
          </a:p>
          <a:p>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Verses: </a:t>
            </a:r>
            <a:r>
              <a:rPr lang="en-US" sz="2800" dirty="0">
                <a:effectLst/>
                <a:latin typeface="Arial" panose="020B0604020202020204" pitchFamily="34" charset="0"/>
              </a:rPr>
              <a:t>(Ananias) said, “The God of our ancestors has chosen you to know his will, to see the Righteous One, and to hear his own voice, for you will be his witness to all the world of what you have seen and heard.” Acts 22:14-15</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8406" y="831259"/>
            <a:ext cx="10515187" cy="3108503"/>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“A Mighty Fortress Is Our God”</a:t>
            </a:r>
            <a:r>
              <a:rPr lang="en-US" sz="2800" b="1" dirty="0">
                <a:effectLst/>
                <a:latin typeface="Arial" panose="020B0604020202020204" pitchFamily="34" charset="0"/>
              </a:rPr>
              <a:t> </a:t>
            </a:r>
            <a:r>
              <a:rPr lang="en-US" sz="2800" dirty="0">
                <a:effectLst/>
                <a:latin typeface="Arial" panose="020B0604020202020204" pitchFamily="34" charset="0"/>
              </a:rPr>
              <a:t>(</a:t>
            </a:r>
            <a:r>
              <a:rPr lang="en-US" sz="2800" i="1" dirty="0">
                <a:effectLst/>
                <a:latin typeface="Arial" panose="020B0604020202020204" pitchFamily="34" charset="0"/>
              </a:rPr>
              <a:t>AMECH</a:t>
            </a:r>
            <a:r>
              <a:rPr lang="en-US" sz="2800" dirty="0">
                <a:effectLst/>
                <a:latin typeface="Arial" panose="020B0604020202020204" pitchFamily="34" charset="0"/>
              </a:rPr>
              <a:t> #54)</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a:t>
            </a:r>
            <a:r>
              <a:rPr lang="en-US" sz="2800" dirty="0">
                <a:effectLst/>
                <a:latin typeface="Arial" panose="020B0604020202020204" pitchFamily="34" charset="0"/>
              </a:rPr>
              <a:t> Dear God, lead me not into temptation and deliver me from all evil. Amen.</a:t>
            </a:r>
          </a:p>
          <a:p>
            <a:pPr algn="just"/>
            <a:endParaRPr lang="en-US" sz="2800" dirty="0">
              <a:effectLst/>
              <a:latin typeface="Arial" panose="020B0604020202020204" pitchFamily="34" charset="0"/>
            </a:endParaRPr>
          </a:p>
          <a:p>
            <a:pPr algn="just"/>
            <a:br>
              <a:rPr lang="en-US" sz="2800" dirty="0">
                <a:effectLst/>
                <a:latin typeface="Arial" panose="020B0604020202020204" pitchFamily="34" charset="0"/>
              </a:rPr>
            </a:br>
            <a:endParaRPr lang="en-US" sz="2800" dirty="0">
              <a:effectLst/>
              <a:latin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42558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96932" y="1202076"/>
            <a:ext cx="10220400" cy="5016718"/>
          </a:xfrm>
          <a:prstGeom prst="rect">
            <a:avLst/>
          </a:prstGeom>
          <a:noFill/>
          <a:ln>
            <a:noFill/>
          </a:ln>
        </p:spPr>
        <p:txBody>
          <a:bodyPr spcFirstLastPara="1" wrap="square" lIns="91425" tIns="45700" rIns="91425" bIns="45700" anchor="t" anchorCtr="0">
            <a:spAutoFit/>
          </a:bodyPr>
          <a:lstStyle/>
          <a:p>
            <a:pPr marL="458788" indent="-458788" algn="just"/>
            <a:r>
              <a:rPr lang="en-US" sz="2000" dirty="0">
                <a:solidFill>
                  <a:schemeClr val="bg2"/>
                </a:solidFill>
                <a:effectLst/>
                <a:latin typeface="Arial" panose="020B0604020202020204" pitchFamily="34" charset="0"/>
              </a:rPr>
              <a:t>3 	“I am a Jew born in Tarsus in Cilicia but brought up in this city at the feet of Gamaliel, educated strictly according to our ancestral law, being zealous for God, just as all of you are today.</a:t>
            </a:r>
          </a:p>
          <a:p>
            <a:pPr marL="458788" indent="-458788" algn="just"/>
            <a:r>
              <a:rPr lang="en-US" sz="2000" dirty="0">
                <a:solidFill>
                  <a:schemeClr val="bg2"/>
                </a:solidFill>
                <a:effectLst/>
                <a:latin typeface="Arial" panose="020B0604020202020204" pitchFamily="34" charset="0"/>
              </a:rPr>
              <a:t>4	I persecuted this Way up to the point of death by binding both men and women and putting them in prison,</a:t>
            </a:r>
          </a:p>
          <a:p>
            <a:pPr marL="458788" indent="-458788" algn="just"/>
            <a:r>
              <a:rPr lang="en-US" sz="2000" dirty="0">
                <a:solidFill>
                  <a:schemeClr val="bg2"/>
                </a:solidFill>
                <a:effectLst/>
                <a:latin typeface="Arial" panose="020B0604020202020204" pitchFamily="34" charset="0"/>
              </a:rPr>
              <a:t>5	as the high priest and the whole council of elders can testify about me. From them I also received letters to the brothers in Damascus, and I went there in order to bind those who were there and to bring them back to Jerusalem for punishment.</a:t>
            </a:r>
          </a:p>
          <a:p>
            <a:pPr marL="458788" indent="-458788" algn="just"/>
            <a:r>
              <a:rPr lang="en-US" sz="2000" dirty="0">
                <a:solidFill>
                  <a:schemeClr val="bg2"/>
                </a:solidFill>
                <a:effectLst/>
                <a:latin typeface="Arial" panose="020B0604020202020204" pitchFamily="34" charset="0"/>
              </a:rPr>
              <a:t>6	While I was on my way and approaching Damascus, about noon a great light from heaven suddenly shone about me.</a:t>
            </a:r>
          </a:p>
          <a:p>
            <a:pPr marL="458788" indent="-458788" algn="just"/>
            <a:r>
              <a:rPr lang="en-US" sz="2000" dirty="0">
                <a:solidFill>
                  <a:schemeClr val="bg2"/>
                </a:solidFill>
                <a:effectLst/>
                <a:latin typeface="Arial" panose="020B0604020202020204" pitchFamily="34" charset="0"/>
              </a:rPr>
              <a:t>7	I fell to the ground and heard a voice saying to me, ‘Saul, Saul, why are you persecuting me?’</a:t>
            </a:r>
          </a:p>
          <a:p>
            <a:pPr marL="458788" indent="-458788" algn="just"/>
            <a:r>
              <a:rPr lang="en-US" sz="2000" dirty="0">
                <a:solidFill>
                  <a:schemeClr val="bg2"/>
                </a:solidFill>
                <a:effectLst/>
                <a:latin typeface="Arial" panose="020B0604020202020204" pitchFamily="34" charset="0"/>
              </a:rPr>
              <a:t>8	I answered, ‘Who are you, Lord?’ Then he said to me, ‘I am Jesus of Nazareth whom you are persecuting.’</a:t>
            </a:r>
          </a:p>
          <a:p>
            <a:pPr marL="458788" indent="-458788" algn="just"/>
            <a:r>
              <a:rPr lang="en-US" sz="2000" dirty="0">
                <a:solidFill>
                  <a:schemeClr val="bg2"/>
                </a:solidFill>
                <a:effectLst/>
                <a:latin typeface="Arial" panose="020B0604020202020204" pitchFamily="34" charset="0"/>
              </a:rPr>
              <a:t>9	Now those who were with me saw the light but did not hear the voice of the one who was speaking to me.</a:t>
            </a:r>
          </a:p>
        </p:txBody>
      </p:sp>
      <p:sp>
        <p:nvSpPr>
          <p:cNvPr id="61" name="Google Shape;61;p3"/>
          <p:cNvSpPr txBox="1"/>
          <p:nvPr/>
        </p:nvSpPr>
        <p:spPr>
          <a:xfrm>
            <a:off x="654906" y="530998"/>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Acts 22:3-15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20821761-D34E-6548-2C7D-0BE3DDD6605F}"/>
              </a:ext>
            </a:extLst>
          </p:cNvPr>
          <p:cNvSpPr txBox="1"/>
          <p:nvPr/>
        </p:nvSpPr>
        <p:spPr>
          <a:xfrm>
            <a:off x="996932" y="716416"/>
            <a:ext cx="10220400" cy="3477835"/>
          </a:xfrm>
          <a:prstGeom prst="rect">
            <a:avLst/>
          </a:prstGeom>
          <a:noFill/>
          <a:ln>
            <a:noFill/>
          </a:ln>
        </p:spPr>
        <p:txBody>
          <a:bodyPr spcFirstLastPara="1" wrap="square" lIns="91425" tIns="45700" rIns="91425" bIns="45700" anchor="t" anchorCtr="0">
            <a:spAutoFit/>
          </a:bodyPr>
          <a:lstStyle/>
          <a:p>
            <a:pPr marL="458788" indent="-458788" algn="just"/>
            <a:r>
              <a:rPr lang="en-US" sz="2000" dirty="0">
                <a:solidFill>
                  <a:schemeClr val="bg2"/>
                </a:solidFill>
                <a:effectLst/>
                <a:latin typeface="Arial" panose="020B0604020202020204" pitchFamily="34" charset="0"/>
              </a:rPr>
              <a:t>10	I asked, ‘What am I to do, Lord?’ The Lord said to me, ‘Get up and go to Damascus; there you will be told everything that has been assigned to you to do.’</a:t>
            </a:r>
          </a:p>
          <a:p>
            <a:pPr marL="458788" indent="-458788" algn="just"/>
            <a:r>
              <a:rPr lang="en-US" sz="2000" dirty="0">
                <a:solidFill>
                  <a:schemeClr val="bg2"/>
                </a:solidFill>
                <a:effectLst/>
                <a:latin typeface="Arial" panose="020B0604020202020204" pitchFamily="34" charset="0"/>
              </a:rPr>
              <a:t>11 Since I could not see because of the brightness of that light, those who were with me took my hand and led me to Damascus.</a:t>
            </a:r>
          </a:p>
          <a:p>
            <a:pPr marL="458788" indent="-458788" algn="just"/>
            <a:r>
              <a:rPr lang="en-US" sz="2000" dirty="0">
                <a:solidFill>
                  <a:schemeClr val="bg2"/>
                </a:solidFill>
                <a:effectLst/>
                <a:latin typeface="Arial" panose="020B0604020202020204" pitchFamily="34" charset="0"/>
              </a:rPr>
              <a:t>12 A certain Ananias, who was a devout man according to the law and well spoken of by all the Jews living there,</a:t>
            </a:r>
          </a:p>
          <a:p>
            <a:pPr marL="458788" indent="-458788" algn="just"/>
            <a:r>
              <a:rPr lang="en-US" sz="2000" dirty="0">
                <a:solidFill>
                  <a:schemeClr val="bg2"/>
                </a:solidFill>
                <a:effectLst/>
                <a:latin typeface="Arial" panose="020B0604020202020204" pitchFamily="34" charset="0"/>
              </a:rPr>
              <a:t>13 came to me, and standing beside me, he said, ‘Brother Saul, regain your sight!’ In that very hour I regained my sight and saw him.</a:t>
            </a:r>
          </a:p>
          <a:p>
            <a:pPr marL="458788" indent="-458788" algn="just"/>
            <a:r>
              <a:rPr lang="en-US" sz="2000" dirty="0">
                <a:solidFill>
                  <a:schemeClr val="bg2"/>
                </a:solidFill>
                <a:effectLst/>
                <a:latin typeface="Arial" panose="020B0604020202020204" pitchFamily="34" charset="0"/>
              </a:rPr>
              <a:t>14 Then he said, ‘The God of our ancestors has chosen you to know his will, to see the Righteous One, and to hear his own voice,</a:t>
            </a:r>
          </a:p>
          <a:p>
            <a:pPr marL="458788" indent="-458788" algn="just"/>
            <a:r>
              <a:rPr lang="en-US" sz="2000" dirty="0">
                <a:solidFill>
                  <a:schemeClr val="bg2"/>
                </a:solidFill>
                <a:effectLst/>
                <a:latin typeface="Arial" panose="020B0604020202020204" pitchFamily="34" charset="0"/>
              </a:rPr>
              <a:t>15 for you will be his witness to all the world of what you have seen and heard.’”</a:t>
            </a:r>
          </a:p>
        </p:txBody>
      </p:sp>
    </p:spTree>
    <p:extLst>
      <p:ext uri="{BB962C8B-B14F-4D97-AF65-F5344CB8AC3E}">
        <p14:creationId xmlns:p14="http://schemas.microsoft.com/office/powerpoint/2010/main" val="26987338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3354724"/>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6600" b="1" baseline="30000" dirty="0">
                <a:solidFill>
                  <a:schemeClr val="dk2"/>
                </a:solidFill>
                <a:latin typeface="+mj-lt"/>
                <a:ea typeface="Quattrocento Sans"/>
                <a:cs typeface="Quattrocento Sans"/>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rPr>
              <a:t>Heresy </a:t>
            </a:r>
            <a:r>
              <a:rPr lang="en-US" sz="2800" dirty="0">
                <a:effectLst/>
                <a:latin typeface="Arial" panose="020B0604020202020204" pitchFamily="34" charset="0"/>
              </a:rPr>
              <a:t>– Teaching as truth a lie that undermines the core beliefs of a faith (system).</a:t>
            </a:r>
            <a:r>
              <a:rPr lang="en-US" sz="2800" b="1" dirty="0">
                <a:effectLst/>
                <a:latin typeface="Arial" panose="020B0604020202020204" pitchFamily="34" charset="0"/>
              </a:rPr>
              <a:t> </a:t>
            </a:r>
            <a:endParaRPr lang="en-US" sz="2800" dirty="0">
              <a:effectLst/>
              <a:latin typeface="Arial" panose="020B0604020202020204" pitchFamily="34" charset="0"/>
            </a:endParaRPr>
          </a:p>
          <a:p>
            <a:pPr marL="457200" indent="-457200" algn="just">
              <a:buFont typeface="Arial" panose="020B0604020202020204" pitchFamily="34" charset="0"/>
              <a:buChar char="•"/>
            </a:pPr>
            <a:r>
              <a:rPr lang="en-US" sz="2800" b="1" dirty="0">
                <a:effectLst/>
                <a:latin typeface="Arial" panose="020B0604020202020204" pitchFamily="34" charset="0"/>
              </a:rPr>
              <a:t>Excommunication</a:t>
            </a:r>
            <a:r>
              <a:rPr lang="en-US" sz="2800" dirty="0">
                <a:effectLst/>
                <a:latin typeface="Arial" panose="020B0604020202020204" pitchFamily="34" charset="0"/>
              </a:rPr>
              <a:t> – Being officially barred/removed from a faith community.</a:t>
            </a:r>
          </a:p>
          <a:p>
            <a:pPr marL="457200" indent="-457200" algn="just">
              <a:buFont typeface="Arial" panose="020B0604020202020204" pitchFamily="34" charset="0"/>
              <a:buChar char="•"/>
            </a:pPr>
            <a:r>
              <a:rPr lang="en-US" sz="2800" b="1" dirty="0">
                <a:effectLst/>
                <a:latin typeface="Arial" panose="020B0604020202020204" pitchFamily="34" charset="0"/>
              </a:rPr>
              <a:t>Seismic</a:t>
            </a:r>
            <a:r>
              <a:rPr lang="en-US" sz="2800" dirty="0">
                <a:effectLst/>
                <a:latin typeface="Arial" panose="020B0604020202020204" pitchFamily="34" charset="0"/>
              </a:rPr>
              <a:t> – A huge, disruptive, transforming event; producing dramatic change.</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970277"/>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We hear among some Christians a mistaken belief that once God has called them to a task or mission, all will go well. After all, the almighty God who called them, or approved their mission, can clear their path of all hurdles and hindrances. That theory goes through the window when we hit passages like the selected text. For if we accept that Apostle Paul was chosen and anointed as a special evangelist to the Gentiles, we are at a loss, under that theory, to explain the hardships he suffered from both Jews and Gentiles.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539390"/>
          </a:xfrm>
          <a:prstGeom prst="rect">
            <a:avLst/>
          </a:prstGeom>
          <a:noFill/>
          <a:ln>
            <a:noFill/>
          </a:ln>
        </p:spPr>
        <p:txBody>
          <a:bodyPr spcFirstLastPara="1" wrap="square" lIns="91425" tIns="45700" rIns="91425" bIns="45700" anchor="t" anchorCtr="0">
            <a:spAutoFit/>
          </a:bodyPr>
          <a:lstStyle/>
          <a:p>
            <a:pPr algn="just"/>
            <a:r>
              <a:rPr lang="en-US" sz="2800" dirty="0">
                <a:solidFill>
                  <a:srgbClr val="0E101A"/>
                </a:solidFill>
                <a:effectLst/>
                <a:latin typeface="Arial" panose="020B0604020202020204" pitchFamily="34" charset="0"/>
              </a:rPr>
              <a:t>Read Acts 21:40 to 23:35 as Paul’s spirited defense against the charges made against him by the Jews from Asia. It was a three-count indictment: that he was preaching against the people of Israel (treason), against the law (heresy and blasphemy), and also, he had defiled the sacred temple (sacrilege) by taking Greeks into the holy place (verse 21:28). A guilty verdict on any of these carried  a sentence of a severe beating, long imprisonment, or death. Hence the length and depth of Paul’s defense.</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96178</TotalTime>
  <Words>993</Words>
  <Application>Microsoft Macintosh PowerPoint</Application>
  <PresentationFormat>Widescreen</PresentationFormat>
  <Paragraphs>40</Paragraphs>
  <Slides>22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104</cp:revision>
  <dcterms:created xsi:type="dcterms:W3CDTF">2018-05-04T03:01:22Z</dcterms:created>
  <dcterms:modified xsi:type="dcterms:W3CDTF">2026-06-02T00:15:12Z</dcterms:modified>
</cp:coreProperties>
</file>