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1" r:id="rId5"/>
    <p:sldId id="261" r:id="rId6"/>
    <p:sldId id="262" r:id="rId7"/>
    <p:sldId id="263" r:id="rId8"/>
    <p:sldId id="265" r:id="rId9"/>
    <p:sldId id="266" r:id="rId10"/>
    <p:sldId id="269" r:id="rId11"/>
    <p:sldId id="270" r:id="rId12"/>
    <p:sldId id="271" r:id="rId13"/>
    <p:sldId id="272" r:id="rId14"/>
    <p:sldId id="273" r:id="rId15"/>
    <p:sldId id="281" r:id="rId16"/>
    <p:sldId id="287" r:id="rId17"/>
    <p:sldId id="288" r:id="rId18"/>
    <p:sldId id="289" r:id="rId19"/>
    <p:sldId id="292" r:id="rId20"/>
    <p:sldId id="293" r:id="rId21"/>
    <p:sldId id="284" r:id="rId22"/>
    <p:sldId id="278" r:id="rId23"/>
    <p:sldId id="296"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79"/>
    <p:restoredTop sz="94830"/>
  </p:normalViewPr>
  <p:slideViewPr>
    <p:cSldViewPr snapToGrid="0">
      <p:cViewPr varScale="1">
        <p:scale>
          <a:sx n="110" d="100"/>
          <a:sy n="110" d="100"/>
        </p:scale>
        <p:origin x="208" y="3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30" y="-54563"/>
            <a:ext cx="12318830" cy="6966178"/>
          </a:xfrm>
          <a:prstGeom prst="rect">
            <a:avLst/>
          </a:prstGeom>
          <a:noFill/>
          <a:ln>
            <a:noFill/>
          </a:ln>
        </p:spPr>
      </p:pic>
      <p:sp>
        <p:nvSpPr>
          <p:cNvPr id="49" name="Google Shape;49;p1"/>
          <p:cNvSpPr txBox="1"/>
          <p:nvPr/>
        </p:nvSpPr>
        <p:spPr>
          <a:xfrm>
            <a:off x="421293"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10: </a:t>
            </a:r>
            <a:r>
              <a:rPr lang="en-US" sz="2800" b="1" baseline="30000" dirty="0">
                <a:solidFill>
                  <a:schemeClr val="dk1"/>
                </a:solidFill>
              </a:rPr>
              <a:t>AUGUST 9</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Today, in the western world where laws protect freedom of speech and religion, it is often difficult to feel what Christians in other parts of the world must undergo to practice their faith. According to reports from organizations like Open Doors, which follow Christian persecution cases, Christians in many parts of the world suffer greatly for their faith. One reported case is from Nigeria about a pastor named Emmanuel </a:t>
            </a:r>
            <a:r>
              <a:rPr lang="en-US" sz="2800" dirty="0" err="1">
                <a:effectLst/>
                <a:latin typeface="Arial" panose="020B0604020202020204" pitchFamily="34" charset="0"/>
              </a:rPr>
              <a:t>Na’aliah</a:t>
            </a:r>
            <a:r>
              <a:rPr lang="en-US" sz="2800" dirty="0">
                <a:effectLst/>
                <a:latin typeface="Arial" panose="020B0604020202020204" pitchFamily="34" charset="0"/>
              </a:rPr>
              <a:t>.</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805094"/>
            <a:ext cx="10171731" cy="3539430"/>
          </a:xfrm>
          <a:prstGeom prst="rect">
            <a:avLst/>
          </a:prstGeom>
          <a:noFill/>
        </p:spPr>
        <p:txBody>
          <a:bodyPr wrap="square" rtlCol="0">
            <a:spAutoFit/>
          </a:bodyPr>
          <a:lstStyle/>
          <a:p>
            <a:pPr algn="just"/>
            <a:r>
              <a:rPr lang="en-US" sz="2800" dirty="0">
                <a:effectLst/>
                <a:latin typeface="Arial" panose="020B0604020202020204" pitchFamily="34" charset="0"/>
              </a:rPr>
              <a:t>For anyone interested in the sad stories of Christian persecution and martyrdom, sites like </a:t>
            </a:r>
            <a:r>
              <a:rPr lang="en-US" sz="2800" dirty="0" err="1">
                <a:effectLst/>
                <a:latin typeface="Arial" panose="020B0604020202020204" pitchFamily="34" charset="0"/>
              </a:rPr>
              <a:t>opendoors.org</a:t>
            </a:r>
            <a:r>
              <a:rPr lang="en-US" sz="2800" dirty="0">
                <a:effectLst/>
                <a:latin typeface="Arial" panose="020B0604020202020204" pitchFamily="34" charset="0"/>
              </a:rPr>
              <a:t> give useful reports. According to one report, over 300 million Christians around the world face persecution and martyrdom for their faith. Based on the reported statistics, one in five persons in Africa and two in five in Asia face religious discrimination, violence, and martyrdom. As a fellow believer, does this concern you?</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0"/>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693" y="838947"/>
            <a:ext cx="10183712" cy="2677656"/>
          </a:xfrm>
          <a:prstGeom prst="rect">
            <a:avLst/>
          </a:prstGeom>
          <a:noFill/>
        </p:spPr>
        <p:txBody>
          <a:bodyPr wrap="square" rtlCol="0">
            <a:spAutoFit/>
          </a:bodyPr>
          <a:lstStyle/>
          <a:p>
            <a:pPr algn="just"/>
            <a:r>
              <a:rPr lang="en-US" sz="2800" dirty="0">
                <a:effectLst/>
                <a:latin typeface="Arial" panose="020B0604020202020204" pitchFamily="34" charset="0"/>
              </a:rPr>
              <a:t>It is easy to think that as individuals, we can do little to help Christians facing persecution for their faith. But is that really the case? As members of a Connectional fellowship, we must have links to locations where Christians find life harsh. A greeting card with an encouraging message can do wonders for people living under the threat of the sword or the bullet.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6;p27" descr="LFS PP Slide Questions.jpg">
            <a:extLst>
              <a:ext uri="{FF2B5EF4-FFF2-40B4-BE49-F238E27FC236}">
                <a16:creationId xmlns:a16="http://schemas.microsoft.com/office/drawing/2014/main" id="{7DD84674-F5ED-0143-98C1-9F7B9129DED0}"/>
              </a:ext>
            </a:extLst>
          </p:cNvPr>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151621980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E0F5BD2-8565-8F46-AE0E-AE6262384F0F}"/>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1. Against verses like Isaiah 41:10, how do we explain Stephen’s martyrdom?</a:t>
            </a:r>
          </a:p>
          <a:p>
            <a:pPr marL="460375" indent="-46037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139431014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6E7B7EE0-BE1E-3AC9-3207-9CAF171436D7}"/>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2.	What message is Paul conveying in Philippians 1:21 – to live is Christ, to die is gain? </a:t>
            </a:r>
          </a:p>
          <a:p>
            <a:pPr marL="460375" indent="-46037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215895618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469339E-195B-78C0-F8A9-DE064673D34A}"/>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3. 	In what ways can we assist Christians living under the threat of death for their faith?</a:t>
            </a:r>
          </a:p>
          <a:p>
            <a:pPr marL="460375" indent="-46037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563083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69348"/>
            <a:ext cx="10825200" cy="4093388"/>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Stephen, an Early Interpreter of Christianity</a:t>
            </a:r>
            <a:endParaRPr lang="en-US" sz="6000" dirty="0">
              <a:effectLst/>
              <a:latin typeface="Arial" panose="020B0604020202020204" pitchFamily="34" charset="0"/>
            </a:endParaRPr>
          </a:p>
          <a:p>
            <a:endParaRPr lang="en-US" sz="2800" b="1" dirty="0">
              <a:solidFill>
                <a:schemeClr val="dk2"/>
              </a:solidFill>
              <a:latin typeface="+mn-lt"/>
              <a:ea typeface="Quattrocento Sans"/>
              <a:cs typeface="Quattrocento Sans"/>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rPr>
              <a:t>Acts 6:7-10; 7:54-60</a:t>
            </a:r>
          </a:p>
          <a:p>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a:t>
            </a:r>
            <a:r>
              <a:rPr lang="en-US" sz="2800" dirty="0">
                <a:effectLst/>
                <a:latin typeface="Arial" panose="020B0604020202020204" pitchFamily="34" charset="0"/>
              </a:rPr>
              <a:t> Stephen, full of grace and power, did great wonders and signs among the people. Acts 6:8</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734702C-6C9F-9FC9-ADB0-BAC2DE6B8C37}"/>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4.	Considering global AME connection and experiences, how might your church more fully embody Baptism and the Lord’s Supper in mission and service?</a:t>
            </a:r>
          </a:p>
        </p:txBody>
      </p:sp>
    </p:spTree>
    <p:extLst>
      <p:ext uri="{BB962C8B-B14F-4D97-AF65-F5344CB8AC3E}">
        <p14:creationId xmlns:p14="http://schemas.microsoft.com/office/powerpoint/2010/main" val="398398003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70857" y="869648"/>
            <a:ext cx="10462611" cy="2246729"/>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“Great Is Thy Faithfulness” (</a:t>
            </a:r>
            <a:r>
              <a:rPr lang="en-US" sz="2800" i="1" dirty="0">
                <a:effectLst/>
                <a:latin typeface="Arial" panose="020B0604020202020204" pitchFamily="34" charset="0"/>
              </a:rPr>
              <a:t>AMECH</a:t>
            </a:r>
            <a:r>
              <a:rPr lang="en-US" sz="2800" dirty="0">
                <a:effectLst/>
                <a:latin typeface="Arial" panose="020B0604020202020204" pitchFamily="34" charset="0"/>
              </a:rPr>
              <a:t> #84) </a:t>
            </a:r>
          </a:p>
          <a:p>
            <a:pPr algn="just"/>
            <a:endParaRPr lang="en-US" sz="2800" b="1">
              <a:latin typeface="Arial" panose="020B0604020202020204" pitchFamily="34" charset="0"/>
            </a:endParaRPr>
          </a:p>
          <a:p>
            <a:pPr algn="just"/>
            <a:r>
              <a:rPr lang="en-US" sz="2800" b="1">
                <a:effectLst/>
                <a:latin typeface="Arial" panose="020B0604020202020204" pitchFamily="34" charset="0"/>
              </a:rPr>
              <a:t>Closing </a:t>
            </a:r>
            <a:r>
              <a:rPr lang="en-US" sz="2800" b="1" dirty="0">
                <a:effectLst/>
                <a:latin typeface="Arial" panose="020B0604020202020204" pitchFamily="34" charset="0"/>
              </a:rPr>
              <a:t>Prayer</a:t>
            </a:r>
            <a:r>
              <a:rPr lang="en-US" sz="2800" dirty="0">
                <a:effectLst/>
                <a:latin typeface="Arial" panose="020B0604020202020204" pitchFamily="34" charset="0"/>
              </a:rPr>
              <a:t>: Dear Father, open my heart and eyes to ways I can encourage myself and others to live our Christian faith boldly in hostile environments. Asking in the name of Jesus.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2316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19751"/>
            <a:ext cx="10220400" cy="5016718"/>
          </a:xfrm>
          <a:prstGeom prst="rect">
            <a:avLst/>
          </a:prstGeom>
          <a:noFill/>
          <a:ln>
            <a:noFill/>
          </a:ln>
        </p:spPr>
        <p:txBody>
          <a:bodyPr spcFirstLastPara="1" wrap="square" lIns="91425" tIns="45700" rIns="91425" bIns="45700" anchor="t" anchorCtr="0">
            <a:spAutoFit/>
          </a:bodyPr>
          <a:lstStyle/>
          <a:p>
            <a:pPr marL="460375" indent="-460375" algn="ctr"/>
            <a:r>
              <a:rPr lang="en-US" sz="2000" b="1" dirty="0">
                <a:solidFill>
                  <a:schemeClr val="bg2"/>
                </a:solidFill>
                <a:effectLst/>
                <a:latin typeface="Arial" panose="020B0604020202020204" pitchFamily="34" charset="0"/>
              </a:rPr>
              <a:t>Acts 6:7-10</a:t>
            </a:r>
            <a:endParaRPr lang="en-US" sz="2000" dirty="0">
              <a:solidFill>
                <a:schemeClr val="bg2"/>
              </a:solidFill>
              <a:effectLst/>
              <a:latin typeface="Arial" panose="020B0604020202020204" pitchFamily="34" charset="0"/>
            </a:endParaRPr>
          </a:p>
          <a:p>
            <a:pPr marL="460375" indent="-460375" algn="just"/>
            <a:r>
              <a:rPr lang="en-US" sz="2000" dirty="0">
                <a:solidFill>
                  <a:schemeClr val="bg2"/>
                </a:solidFill>
                <a:effectLst/>
                <a:latin typeface="Arial" panose="020B0604020202020204" pitchFamily="34" charset="0"/>
              </a:rPr>
              <a:t>7 	The word of God continued to spread; the number of the disciples increased greatly in Jerusalem, and a great many of the priests became obedient to the faith.</a:t>
            </a:r>
          </a:p>
          <a:p>
            <a:pPr marL="460375" indent="-460375" algn="just"/>
            <a:r>
              <a:rPr lang="en-US" sz="2000" dirty="0">
                <a:solidFill>
                  <a:schemeClr val="bg2"/>
                </a:solidFill>
                <a:effectLst/>
                <a:latin typeface="Arial" panose="020B0604020202020204" pitchFamily="34" charset="0"/>
              </a:rPr>
              <a:t>8 	Stephen, full of grace and power, did great wonders and signs among the people.</a:t>
            </a:r>
          </a:p>
          <a:p>
            <a:pPr marL="460375" indent="-460375" algn="just"/>
            <a:r>
              <a:rPr lang="en-US" sz="2000" dirty="0">
                <a:solidFill>
                  <a:schemeClr val="bg2"/>
                </a:solidFill>
                <a:effectLst/>
                <a:latin typeface="Arial" panose="020B0604020202020204" pitchFamily="34" charset="0"/>
              </a:rPr>
              <a:t>9 	Then some of those who belonged to the synagogue of the Freedmen (as it was called), </a:t>
            </a:r>
            <a:r>
              <a:rPr lang="en-US" sz="2000" dirty="0" err="1">
                <a:solidFill>
                  <a:schemeClr val="bg2"/>
                </a:solidFill>
                <a:effectLst/>
                <a:latin typeface="Arial" panose="020B0604020202020204" pitchFamily="34" charset="0"/>
              </a:rPr>
              <a:t>Cyrenians</a:t>
            </a:r>
            <a:r>
              <a:rPr lang="en-US" sz="2000" dirty="0">
                <a:solidFill>
                  <a:schemeClr val="bg2"/>
                </a:solidFill>
                <a:effectLst/>
                <a:latin typeface="Arial" panose="020B0604020202020204" pitchFamily="34" charset="0"/>
              </a:rPr>
              <a:t>, Alexandrians, and others of those from Cilicia and Asia, stood up and argued with Stephen.</a:t>
            </a:r>
          </a:p>
          <a:p>
            <a:pPr marL="460375" indent="-460375" algn="just"/>
            <a:r>
              <a:rPr lang="en-US" sz="2000" dirty="0">
                <a:solidFill>
                  <a:schemeClr val="bg2"/>
                </a:solidFill>
                <a:effectLst/>
                <a:latin typeface="Arial" panose="020B0604020202020204" pitchFamily="34" charset="0"/>
              </a:rPr>
              <a:t>10	But they could not withstand the wisdom and the Spirit with which he spoke. </a:t>
            </a:r>
          </a:p>
          <a:p>
            <a:pPr marL="460375" indent="-460375" algn="ctr"/>
            <a:r>
              <a:rPr lang="en-US" sz="2000" b="1" dirty="0">
                <a:solidFill>
                  <a:schemeClr val="bg2"/>
                </a:solidFill>
                <a:effectLst/>
                <a:latin typeface="Arial" panose="020B0604020202020204" pitchFamily="34" charset="0"/>
              </a:rPr>
              <a:t>7:54-60</a:t>
            </a:r>
            <a:endParaRPr lang="en-US" sz="2000" dirty="0">
              <a:solidFill>
                <a:schemeClr val="bg2"/>
              </a:solidFill>
              <a:effectLst/>
              <a:latin typeface="Arial" panose="020B0604020202020204" pitchFamily="34" charset="0"/>
            </a:endParaRPr>
          </a:p>
          <a:p>
            <a:pPr marL="460375" indent="-460375" algn="just"/>
            <a:r>
              <a:rPr lang="en-US" sz="2000" dirty="0">
                <a:solidFill>
                  <a:schemeClr val="bg2"/>
                </a:solidFill>
                <a:effectLst/>
                <a:latin typeface="Arial" panose="020B0604020202020204" pitchFamily="34" charset="0"/>
              </a:rPr>
              <a:t>54	When they heard these things, they became enraged and ground their teeth at Stephen.</a:t>
            </a:r>
          </a:p>
          <a:p>
            <a:pPr marL="460375" indent="-460375" algn="just"/>
            <a:r>
              <a:rPr lang="en-US" sz="2000" dirty="0">
                <a:solidFill>
                  <a:schemeClr val="bg2"/>
                </a:solidFill>
                <a:effectLst/>
                <a:latin typeface="Arial" panose="020B0604020202020204" pitchFamily="34" charset="0"/>
              </a:rPr>
              <a:t>55	But filled with the Holy Spirit, he gazed into heaven and saw the glory of God and Jesus standing at the right hand of God.</a:t>
            </a:r>
          </a:p>
          <a:p>
            <a:pPr marL="460375" indent="-460375" algn="just"/>
            <a:r>
              <a:rPr lang="en-US" sz="2000" dirty="0">
                <a:solidFill>
                  <a:schemeClr val="bg2"/>
                </a:solidFill>
                <a:effectLst/>
                <a:latin typeface="Arial" panose="020B0604020202020204" pitchFamily="34" charset="0"/>
              </a:rPr>
              <a:t>56	“Look,” he said, “I see the heavens opened and the Son of Man standing at the right hand of God!”</a:t>
            </a:r>
          </a:p>
          <a:p>
            <a:pPr marL="460375" indent="-460375" algn="just"/>
            <a:r>
              <a:rPr lang="en-US" sz="2000" dirty="0">
                <a:solidFill>
                  <a:schemeClr val="bg2"/>
                </a:solidFill>
                <a:effectLst/>
                <a:latin typeface="Arial" panose="020B0604020202020204" pitchFamily="34" charset="0"/>
              </a:rPr>
              <a:t>57	But they covered their ears, and with a loud shout all rushed together against him.</a:t>
            </a:r>
          </a:p>
        </p:txBody>
      </p:sp>
      <p:sp>
        <p:nvSpPr>
          <p:cNvPr id="61" name="Google Shape;61;p3"/>
          <p:cNvSpPr txBox="1"/>
          <p:nvPr/>
        </p:nvSpPr>
        <p:spPr>
          <a:xfrm>
            <a:off x="654905" y="581392"/>
            <a:ext cx="10873479" cy="830956"/>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bg2"/>
                </a:solidFill>
                <a:effectLst/>
                <a:latin typeface="Arial" panose="020B0604020202020204" pitchFamily="34" charset="0"/>
              </a:rPr>
              <a:t>Acts 6:7-10; 7:54-60 </a:t>
            </a:r>
            <a:r>
              <a:rPr lang="en-US" sz="4800" b="1" dirty="0">
                <a:solidFill>
                  <a:schemeClr val="bg2"/>
                </a:solidFill>
                <a:effectLst/>
                <a:latin typeface="Arial" panose="020B0604020202020204" pitchFamily="34" charset="0"/>
                <a:cs typeface="Arial" panose="020B0604020202020204" pitchFamily="34" charset="0"/>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AEB1E9F1-A046-ABCD-8854-741E3A3ACAE6}"/>
              </a:ext>
            </a:extLst>
          </p:cNvPr>
          <p:cNvSpPr txBox="1"/>
          <p:nvPr/>
        </p:nvSpPr>
        <p:spPr>
          <a:xfrm>
            <a:off x="981445" y="613544"/>
            <a:ext cx="10220400" cy="2308284"/>
          </a:xfrm>
          <a:prstGeom prst="rect">
            <a:avLst/>
          </a:prstGeom>
          <a:noFill/>
          <a:ln>
            <a:noFill/>
          </a:ln>
        </p:spPr>
        <p:txBody>
          <a:bodyPr spcFirstLastPara="1" wrap="square" lIns="91425" tIns="45700" rIns="91425" bIns="45700" anchor="t" anchorCtr="0">
            <a:spAutoFit/>
          </a:bodyPr>
          <a:lstStyle/>
          <a:p>
            <a:pPr marL="460375" indent="-460375" algn="just"/>
            <a:r>
              <a:rPr lang="en-US" sz="2400" dirty="0">
                <a:solidFill>
                  <a:schemeClr val="bg2"/>
                </a:solidFill>
                <a:effectLst/>
                <a:latin typeface="Arial" panose="020B0604020202020204" pitchFamily="34" charset="0"/>
              </a:rPr>
              <a:t>58	Then they dragged him out of the city and began to stone him, and the witnesses laid their coats at the feet of a young man named Saul.</a:t>
            </a:r>
          </a:p>
          <a:p>
            <a:pPr marL="460375" indent="-460375" algn="just"/>
            <a:r>
              <a:rPr lang="en-US" sz="2400" dirty="0">
                <a:solidFill>
                  <a:schemeClr val="bg2"/>
                </a:solidFill>
                <a:effectLst/>
                <a:latin typeface="Arial" panose="020B0604020202020204" pitchFamily="34" charset="0"/>
              </a:rPr>
              <a:t>59	While they were stoning Stephen, he prayed, “Lord Jesus, receive my spirit.”</a:t>
            </a:r>
          </a:p>
          <a:p>
            <a:pPr marL="460375" indent="-460375" algn="just"/>
            <a:r>
              <a:rPr lang="en-US" sz="2400" dirty="0">
                <a:solidFill>
                  <a:schemeClr val="bg2"/>
                </a:solidFill>
                <a:effectLst/>
                <a:latin typeface="Arial" panose="020B0604020202020204" pitchFamily="34" charset="0"/>
              </a:rPr>
              <a:t>60	Then he knelt down and cried out in a loud voice, “Lord, do not hold this sin against them.” When he had said this, he died.</a:t>
            </a:r>
          </a:p>
        </p:txBody>
      </p:sp>
    </p:spTree>
    <p:extLst>
      <p:ext uri="{BB962C8B-B14F-4D97-AF65-F5344CB8AC3E}">
        <p14:creationId xmlns:p14="http://schemas.microsoft.com/office/powerpoint/2010/main" val="3136833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23170"/>
            <a:ext cx="10613282"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Orthodox Jews </a:t>
            </a:r>
            <a:r>
              <a:rPr lang="en-US" sz="2800" dirty="0">
                <a:effectLst/>
                <a:latin typeface="Arial" panose="020B0604020202020204" pitchFamily="34" charset="0"/>
              </a:rPr>
              <a:t>– Believe in and practice traditional Jewish (religious) laws. </a:t>
            </a:r>
          </a:p>
          <a:p>
            <a:pPr marL="571500" indent="-571500" algn="just">
              <a:buFont typeface="Arial" panose="020B0604020202020204" pitchFamily="34" charset="0"/>
              <a:buChar char="•"/>
            </a:pPr>
            <a:r>
              <a:rPr lang="en-US" sz="2800" b="1" dirty="0">
                <a:effectLst/>
                <a:latin typeface="Arial" panose="020B0604020202020204" pitchFamily="34" charset="0"/>
              </a:rPr>
              <a:t>Martyrdom </a:t>
            </a:r>
            <a:r>
              <a:rPr lang="en-US" sz="2800" dirty="0">
                <a:effectLst/>
                <a:latin typeface="Arial" panose="020B0604020202020204" pitchFamily="34" charset="0"/>
              </a:rPr>
              <a:t>– A person suffering physical harm or murder for their faith beliefs. </a:t>
            </a:r>
          </a:p>
          <a:p>
            <a:pPr marL="571500" indent="-571500" algn="just">
              <a:buFont typeface="Arial" panose="020B0604020202020204" pitchFamily="34" charset="0"/>
              <a:buChar char="•"/>
            </a:pPr>
            <a:r>
              <a:rPr lang="en-US" sz="2800" b="1" dirty="0">
                <a:effectLst/>
                <a:latin typeface="Arial" panose="020B0604020202020204" pitchFamily="34" charset="0"/>
              </a:rPr>
              <a:t>Blasphemers</a:t>
            </a:r>
            <a:r>
              <a:rPr lang="en-US" sz="2800" dirty="0">
                <a:effectLst/>
                <a:latin typeface="Arial" panose="020B0604020202020204" pitchFamily="34" charset="0"/>
              </a:rPr>
              <a:t> – People who treat the sacred as trivial, false, or with mockery.</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At times, we wonder why Christians don’t take a more aggressive stance against the ills in society. We demand a doctrinal statement from the bishops every time we hear a position that seems to violate our cherished Christian beliefs and practices. So, we ask why there is a reluctance to speak truth to power.</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10228" y="858762"/>
            <a:ext cx="10544538"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All we know for certain about Stephen is from Acts 6 and 7. But reading between the lines, Stephen was offering much more than an administrator in the community food program. The speech he gave in Acts 7 shows he was religiously mature, versed in the scriptures, and a good debater. He not only knew Israel’s history but also understood it and how God saw the nation. Act 6:8 showed he was also an anointed teacher.</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96532</TotalTime>
  <Words>906</Words>
  <Application>Microsoft Macintosh PowerPoint</Application>
  <PresentationFormat>Widescreen</PresentationFormat>
  <Paragraphs>39</Paragraphs>
  <Slides>23</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102</cp:revision>
  <dcterms:created xsi:type="dcterms:W3CDTF">2018-05-04T03:01:22Z</dcterms:created>
  <dcterms:modified xsi:type="dcterms:W3CDTF">2026-05-26T17:37:56Z</dcterms:modified>
</cp:coreProperties>
</file>