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4" r:id="rId20"/>
    <p:sldId id="278" r:id="rId21"/>
    <p:sldId id="280" r:id="rId22"/>
  </p:sldIdLst>
  <p:sldSz cx="12192000" cy="6858000"/>
  <p:notesSz cx="6858000" cy="9144000"/>
  <p:embeddedFontLst>
    <p:embeddedFont>
      <p:font typeface="Open Sans" panose="020B0606030504020204" pitchFamily="3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01"/>
    <p:restoredTop sz="94150"/>
  </p:normalViewPr>
  <p:slideViewPr>
    <p:cSldViewPr snapToGrid="0">
      <p:cViewPr varScale="1">
        <p:scale>
          <a:sx n="112" d="100"/>
          <a:sy n="112" d="100"/>
        </p:scale>
        <p:origin x="208" y="2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18832" cy="6966178"/>
          </a:xfrm>
          <a:prstGeom prst="rect">
            <a:avLst/>
          </a:prstGeom>
          <a:noFill/>
          <a:ln>
            <a:noFill/>
          </a:ln>
        </p:spPr>
      </p:pic>
      <p:sp>
        <p:nvSpPr>
          <p:cNvPr id="49" name="Google Shape;49;p1"/>
          <p:cNvSpPr txBox="1"/>
          <p:nvPr/>
        </p:nvSpPr>
        <p:spPr>
          <a:xfrm>
            <a:off x="236027" y="5811683"/>
            <a:ext cx="42179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dk1"/>
                </a:solidFill>
                <a:latin typeface="+mj-lt"/>
                <a:ea typeface="Arial"/>
                <a:cs typeface="Arial"/>
                <a:sym typeface="Arial"/>
              </a:rPr>
              <a:t>LESSON </a:t>
            </a:r>
            <a:r>
              <a:rPr lang="en-US" sz="2400" b="1" dirty="0">
                <a:solidFill>
                  <a:schemeClr val="dk1"/>
                </a:solidFill>
                <a:latin typeface="+mj-lt"/>
              </a:rPr>
              <a:t>8</a:t>
            </a:r>
            <a:r>
              <a:rPr lang="en-US" sz="2400" b="1" i="0" u="none" strike="noStrike" cap="none" dirty="0">
                <a:solidFill>
                  <a:schemeClr val="dk1"/>
                </a:solidFill>
                <a:latin typeface="+mj-lt"/>
                <a:ea typeface="Arial"/>
                <a:cs typeface="Arial"/>
                <a:sym typeface="Arial"/>
              </a:rPr>
              <a:t>: APRIL 19</a:t>
            </a:r>
            <a:r>
              <a:rPr lang="en-US" sz="2400" b="1" dirty="0">
                <a:solidFill>
                  <a:schemeClr val="dk1"/>
                </a:solidFill>
                <a:latin typeface="+mj-lt"/>
              </a:rPr>
              <a:t> </a:t>
            </a:r>
            <a:endParaRPr sz="2400" b="1" dirty="0">
              <a:solidFill>
                <a:schemeClr val="dk1"/>
              </a:solidFill>
              <a:latin typeface="+mj-lt"/>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ctr"/>
            <a:r>
              <a:rPr lang="en-US" sz="2800" i="1" dirty="0">
                <a:effectLst/>
                <a:latin typeface="Arial" panose="020B0604020202020204" pitchFamily="34" charset="0"/>
              </a:rPr>
              <a:t>Where in our history do we find teachings and experiences that reflect today’s scriptures?</a:t>
            </a:r>
            <a:endParaRPr lang="en-US" sz="2800" dirty="0">
              <a:effectLst/>
              <a:latin typeface="Arial" panose="020B0604020202020204" pitchFamily="34"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Michael Jordan exemplifies a remarkable form of greatness. He is a highly successful African American athlete and businessman, renowned for his exceptional athletic abilities, astute business acumen, and generous spirit. Born in Brooklyn in 1963 and raised in a family that valued hard work, education, and discipline, Jordan’s upbringing shaped his legendary career.</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667" y="832416"/>
            <a:ext cx="10183712" cy="4832092"/>
          </a:xfrm>
          <a:prstGeom prst="rect">
            <a:avLst/>
          </a:prstGeom>
          <a:noFill/>
        </p:spPr>
        <p:txBody>
          <a:bodyPr wrap="square" rtlCol="0">
            <a:spAutoFit/>
          </a:bodyPr>
          <a:lstStyle/>
          <a:p>
            <a:pPr algn="just"/>
            <a:r>
              <a:rPr lang="en-US" sz="2800" dirty="0">
                <a:effectLst/>
                <a:latin typeface="Arial" panose="020B0604020202020204" pitchFamily="34" charset="0"/>
              </a:rPr>
              <a:t>As we’ve discussed in this lesson, the apostle James reminds us that faith without action is dead (James 2:26). When we reflect on the scriptures and the founding of the AME Church, we should feel a clear call to action. While scripture acknowledges that poverty will always exist (Matthew 26:11, Mark 14:7, John 12:8), today we’re witnessing a troubling trend – poverty and vulnerability are being criminalized. Children are being separated from their families for political reasons, often without any follow-up or reunification plans. Abuse and injustice have become so common that, without strong intervention, they risk becoming normalized.</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82637"/>
            <a:ext cx="10559143"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What new political or civic commitments do you feel motivated to make after this lesson? </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816428" y="1197709"/>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What are your honest feelings about praying for people who mistreat those who are less able or less inclined to defend themselves? </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1;p28">
            <a:extLst>
              <a:ext uri="{FF2B5EF4-FFF2-40B4-BE49-F238E27FC236}">
                <a16:creationId xmlns:a16="http://schemas.microsoft.com/office/drawing/2014/main" id="{2D729B04-85CE-CFDE-931E-EFA2D3B18D00}"/>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What shortcomings do you see in the church’s activism that is designed to advance liberation, equity, and inclusion – especially for children? </a:t>
            </a:r>
          </a:p>
        </p:txBody>
      </p:sp>
    </p:spTree>
    <p:extLst>
      <p:ext uri="{BB962C8B-B14F-4D97-AF65-F5344CB8AC3E}">
        <p14:creationId xmlns:p14="http://schemas.microsoft.com/office/powerpoint/2010/main" val="401393353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5713"/>
            <a:ext cx="10825200" cy="3939500"/>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The Child in a Christian World</a:t>
            </a:r>
            <a:endParaRPr lang="en-US" sz="6000" dirty="0">
              <a:effectLst/>
              <a:latin typeface="Arial" panose="020B0604020202020204" pitchFamily="34" charset="0"/>
            </a:endParaRPr>
          </a:p>
          <a:p>
            <a:pPr algn="ctr"/>
            <a:endParaRPr lang="en-US" sz="1800" dirty="0">
              <a:effectLst/>
              <a:latin typeface="Arial" panose="020B0604020202020204" pitchFamily="34" charset="0"/>
              <a:cs typeface="Arial" panose="020B0604020202020204" pitchFamily="34" charset="0"/>
            </a:endParaRPr>
          </a:p>
          <a:p>
            <a:r>
              <a:rPr lang="en-US" sz="2800" b="1"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Mark 9:36-37, 42; 10:13-16</a:t>
            </a:r>
          </a:p>
          <a:p>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a:t>
            </a:r>
            <a:r>
              <a:rPr lang="en-US" sz="2800" dirty="0">
                <a:effectLst/>
                <a:latin typeface="Arial" panose="020B0604020202020204" pitchFamily="34" charset="0"/>
              </a:rPr>
              <a:t> “Truly I tell you, whoever does not receive the kingdom of God as a little child will never enter it.” Mark 10:15</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41047"/>
            <a:ext cx="10559143" cy="4401164"/>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“What a Friend We Have in Jesus,” </a:t>
            </a:r>
            <a:r>
              <a:rPr lang="en-US" sz="2800" i="1" dirty="0">
                <a:effectLst/>
                <a:latin typeface="Arial" panose="020B0604020202020204" pitchFamily="34" charset="0"/>
              </a:rPr>
              <a:t>AME Hymnal</a:t>
            </a:r>
            <a:r>
              <a:rPr lang="en-US" sz="2800" dirty="0">
                <a:effectLst/>
                <a:latin typeface="Arial" panose="020B0604020202020204" pitchFamily="34" charset="0"/>
              </a:rPr>
              <a:t> </a:t>
            </a:r>
            <a:r>
              <a:rPr lang="en-US" sz="2800">
                <a:effectLst/>
                <a:latin typeface="Arial" panose="020B0604020202020204" pitchFamily="34" charset="0"/>
              </a:rPr>
              <a:t>#325</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Father God, all power is in your hands. You are our maker and creator, and you know the plans you have for each of us. As we humbly submit ourselves to you, please give us a deeper awareness and understanding of your presence in our lives. Strengthen our minds, bodies, and spirits to help us hear from you, obey you, and align our lives with the teachings and examples Jesus Christ provides. In Jesus’ name, we pray. Amen.</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4" y="1025366"/>
            <a:ext cx="10220400" cy="5324494"/>
          </a:xfrm>
          <a:prstGeom prst="rect">
            <a:avLst/>
          </a:prstGeom>
          <a:noFill/>
          <a:ln>
            <a:noFill/>
          </a:ln>
        </p:spPr>
        <p:txBody>
          <a:bodyPr spcFirstLastPara="1" wrap="square" lIns="91425" tIns="45700" rIns="91425" bIns="45700" anchor="t" anchorCtr="0">
            <a:spAutoFit/>
          </a:bodyPr>
          <a:lstStyle/>
          <a:p>
            <a:pPr marL="463550" indent="-463550" algn="ctr"/>
            <a:r>
              <a:rPr lang="en-US" sz="2000" b="1" dirty="0">
                <a:solidFill>
                  <a:schemeClr val="bg2"/>
                </a:solidFill>
                <a:effectLst/>
                <a:latin typeface="Arial" panose="020B0604020202020204" pitchFamily="34" charset="0"/>
              </a:rPr>
              <a:t>Mark 9:36-37</a:t>
            </a:r>
            <a:endParaRPr lang="en-US" sz="2000" dirty="0">
              <a:solidFill>
                <a:schemeClr val="bg2"/>
              </a:solidFill>
              <a:effectLst/>
              <a:latin typeface="Arial" panose="020B0604020202020204" pitchFamily="34" charset="0"/>
            </a:endParaRPr>
          </a:p>
          <a:p>
            <a:pPr marL="463550" indent="-463550" algn="just"/>
            <a:r>
              <a:rPr lang="en-US" sz="2000" dirty="0">
                <a:solidFill>
                  <a:schemeClr val="bg2"/>
                </a:solidFill>
                <a:effectLst/>
                <a:latin typeface="Arial" panose="020B0604020202020204" pitchFamily="34" charset="0"/>
              </a:rPr>
              <a:t>36 Then he took a little child and put it among them, and taking it in his arms he said to them,</a:t>
            </a:r>
          </a:p>
          <a:p>
            <a:pPr marL="463550" indent="-463550" algn="just"/>
            <a:r>
              <a:rPr lang="en-US" sz="2000" dirty="0">
                <a:solidFill>
                  <a:schemeClr val="bg2"/>
                </a:solidFill>
                <a:effectLst/>
                <a:latin typeface="Arial" panose="020B0604020202020204" pitchFamily="34" charset="0"/>
              </a:rPr>
              <a:t>37 “Whoever welcomes one such child in my name welcomes me, and whoever welcomes me welcomes not me but the one who sent me.”</a:t>
            </a:r>
          </a:p>
          <a:p>
            <a:pPr marL="463550" indent="-463550" algn="ctr"/>
            <a:r>
              <a:rPr lang="en-US" sz="2000" b="1" dirty="0">
                <a:solidFill>
                  <a:schemeClr val="bg2"/>
                </a:solidFill>
                <a:effectLst/>
                <a:latin typeface="Arial" panose="020B0604020202020204" pitchFamily="34" charset="0"/>
              </a:rPr>
              <a:t>42</a:t>
            </a:r>
            <a:endParaRPr lang="en-US" sz="2000" dirty="0">
              <a:solidFill>
                <a:schemeClr val="bg2"/>
              </a:solidFill>
              <a:effectLst/>
              <a:latin typeface="Arial" panose="020B0604020202020204" pitchFamily="34" charset="0"/>
            </a:endParaRPr>
          </a:p>
          <a:p>
            <a:pPr marL="463550" indent="-463550" algn="just"/>
            <a:r>
              <a:rPr lang="en-US" sz="2000" dirty="0">
                <a:solidFill>
                  <a:schemeClr val="bg2"/>
                </a:solidFill>
                <a:effectLst/>
                <a:latin typeface="Arial" panose="020B0604020202020204" pitchFamily="34" charset="0"/>
              </a:rPr>
              <a:t>42 “If any of you cause one of these little ones who believe in me to sin, it would be better for you if a great millstone were hung around your neck and you were thrown into the sea.”</a:t>
            </a:r>
          </a:p>
          <a:p>
            <a:pPr marL="463550" indent="-463550" algn="ctr"/>
            <a:r>
              <a:rPr lang="en-US" sz="2000" b="1" dirty="0">
                <a:solidFill>
                  <a:schemeClr val="bg2"/>
                </a:solidFill>
                <a:effectLst/>
                <a:latin typeface="Arial" panose="020B0604020202020204" pitchFamily="34" charset="0"/>
              </a:rPr>
              <a:t>10:13-16</a:t>
            </a:r>
            <a:endParaRPr lang="en-US" sz="2000" dirty="0">
              <a:solidFill>
                <a:schemeClr val="bg2"/>
              </a:solidFill>
              <a:effectLst/>
              <a:latin typeface="Arial" panose="020B0604020202020204" pitchFamily="34" charset="0"/>
            </a:endParaRPr>
          </a:p>
          <a:p>
            <a:pPr marL="463550" indent="-463550" algn="just"/>
            <a:r>
              <a:rPr lang="en-US" sz="2000" dirty="0">
                <a:solidFill>
                  <a:schemeClr val="bg2"/>
                </a:solidFill>
                <a:effectLst/>
                <a:latin typeface="Arial" panose="020B0604020202020204" pitchFamily="34" charset="0"/>
              </a:rPr>
              <a:t>13 People were bringing children to him in order that he might touch them, and the disciples spoke sternly to them.</a:t>
            </a:r>
          </a:p>
          <a:p>
            <a:pPr marL="463550" indent="-463550" algn="just"/>
            <a:r>
              <a:rPr lang="en-US" sz="2000" dirty="0">
                <a:solidFill>
                  <a:schemeClr val="bg2"/>
                </a:solidFill>
                <a:effectLst/>
                <a:latin typeface="Arial" panose="020B0604020202020204" pitchFamily="34" charset="0"/>
              </a:rPr>
              <a:t>14 But when Jesus saw this, he was indignant and said to them, “Let the children come to me; do not stop them, for it is to such as these that the kingdom of God belongs.</a:t>
            </a:r>
          </a:p>
          <a:p>
            <a:pPr marL="463550" indent="-463550" algn="just"/>
            <a:r>
              <a:rPr lang="en-US" sz="2000" dirty="0">
                <a:solidFill>
                  <a:schemeClr val="bg2"/>
                </a:solidFill>
                <a:effectLst/>
                <a:latin typeface="Arial" panose="020B0604020202020204" pitchFamily="34" charset="0"/>
              </a:rPr>
              <a:t>15 Truly I tell you, whoever does not receive the kingdom of God as a little child will never enter it.”</a:t>
            </a:r>
          </a:p>
          <a:p>
            <a:pPr marL="463550" indent="-463550" algn="just"/>
            <a:r>
              <a:rPr lang="en-US" sz="2000" dirty="0">
                <a:solidFill>
                  <a:schemeClr val="bg2"/>
                </a:solidFill>
                <a:effectLst/>
                <a:latin typeface="Arial" panose="020B0604020202020204" pitchFamily="34" charset="0"/>
              </a:rPr>
              <a:t>16 And he took them up in his arms, laid his hands on them, and blessed them.</a:t>
            </a:r>
          </a:p>
        </p:txBody>
      </p:sp>
      <p:sp>
        <p:nvSpPr>
          <p:cNvPr id="61" name="Google Shape;61;p3"/>
          <p:cNvSpPr txBox="1"/>
          <p:nvPr/>
        </p:nvSpPr>
        <p:spPr>
          <a:xfrm>
            <a:off x="654905" y="517557"/>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Mark 9:36-37, 42; 10:13-16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24929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Capernaum </a:t>
            </a:r>
            <a:r>
              <a:rPr lang="en-US" sz="2800" dirty="0">
                <a:effectLst/>
                <a:latin typeface="Arial" panose="020B0604020202020204" pitchFamily="34" charset="0"/>
              </a:rPr>
              <a:t>– Located on the northwest shore of the Sea of Galilee; served as the home base for Jesus’ ministry.</a:t>
            </a:r>
          </a:p>
          <a:p>
            <a:pPr marL="571500" indent="-571500" algn="just">
              <a:buFont typeface="Arial" panose="020B0604020202020204" pitchFamily="34" charset="0"/>
              <a:buChar char="•"/>
            </a:pPr>
            <a:r>
              <a:rPr lang="en-US" sz="2800" b="1" dirty="0">
                <a:effectLst/>
                <a:latin typeface="Arial" panose="020B0604020202020204" pitchFamily="34" charset="0"/>
              </a:rPr>
              <a:t>Greco-Roman </a:t>
            </a:r>
            <a:r>
              <a:rPr lang="en-US" sz="2800" dirty="0">
                <a:effectLst/>
                <a:latin typeface="Arial" panose="020B0604020202020204" pitchFamily="34" charset="0"/>
              </a:rPr>
              <a:t>– Defined by </a:t>
            </a:r>
            <a:r>
              <a:rPr lang="en-US" sz="2800" i="1" dirty="0">
                <a:effectLst/>
                <a:latin typeface="Arial" panose="020B0604020202020204" pitchFamily="34" charset="0"/>
              </a:rPr>
              <a:t>Merriam-Webster</a:t>
            </a:r>
            <a:r>
              <a:rPr lang="en-US" sz="2800" dirty="0">
                <a:effectLst/>
                <a:latin typeface="Arial" panose="020B0604020202020204" pitchFamily="34" charset="0"/>
              </a:rPr>
              <a:t> as having characteristics that are partly Greek and partly Roman.</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How do you define “greatness,” and what does it mean to you? Because we live in both the world and God’s kingdom, this can be a difficult question. The world often associates greatness with wealth and power, but Jesus disagrees with this idea. In God’s kingdom, greatness comes from being like children – valued not for status, but for our relationship with him. In Mark 10:17-21, Jesus makes this clear when the rich young ruler asks how to inherit eternal life.</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Jesus and the disciples are in Capernaum. He holds a private teaching session with them because, while he was trying to discuss his impending crucifixion and death on the cross, he noticed that they started arguing about who was the greatest among them (Mark 9:35).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87775</TotalTime>
  <Words>835</Words>
  <Application>Microsoft Macintosh PowerPoint</Application>
  <PresentationFormat>Widescreen</PresentationFormat>
  <Paragraphs>34</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100</cp:revision>
  <dcterms:created xsi:type="dcterms:W3CDTF">2018-05-04T03:01:22Z</dcterms:created>
  <dcterms:modified xsi:type="dcterms:W3CDTF">2026-02-23T17:22:40Z</dcterms:modified>
</cp:coreProperties>
</file>