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90"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87" r:id="rId19"/>
    <p:sldId id="288" r:id="rId20"/>
    <p:sldId id="284" r:id="rId21"/>
    <p:sldId id="278" r:id="rId22"/>
    <p:sldId id="280" r:id="rId23"/>
  </p:sldIdLst>
  <p:sldSz cx="12192000" cy="6858000"/>
  <p:notesSz cx="6858000" cy="9144000"/>
  <p:embeddedFontLst>
    <p:embeddedFont>
      <p:font typeface="Open Sans" panose="020B0606030504020204" pitchFamily="34" charset="0"/>
      <p:regular r:id="rId25"/>
      <p:bold r:id="rId26"/>
      <p:italic r:id="rId27"/>
      <p:boldItalic r:id="rId28"/>
    </p:embeddedFont>
    <p:embeddedFont>
      <p:font typeface="Quattrocento Sans" panose="020B0502050000020003"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0"/>
    <p:restoredTop sz="93878"/>
  </p:normalViewPr>
  <p:slideViewPr>
    <p:cSldViewPr snapToGrid="0">
      <p:cViewPr varScale="1">
        <p:scale>
          <a:sx n="115" d="100"/>
          <a:sy n="115" d="100"/>
        </p:scale>
        <p:origin x="992" y="20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0" y="-54090"/>
            <a:ext cx="12318832" cy="6966178"/>
          </a:xfrm>
          <a:prstGeom prst="rect">
            <a:avLst/>
          </a:prstGeom>
          <a:noFill/>
          <a:ln>
            <a:noFill/>
          </a:ln>
        </p:spPr>
      </p:pic>
      <p:sp>
        <p:nvSpPr>
          <p:cNvPr id="49" name="Google Shape;49;p1"/>
          <p:cNvSpPr txBox="1"/>
          <p:nvPr/>
        </p:nvSpPr>
        <p:spPr>
          <a:xfrm>
            <a:off x="460931" y="5973138"/>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baseline="30000" dirty="0">
                <a:solidFill>
                  <a:schemeClr val="dk1"/>
                </a:solidFill>
              </a:rPr>
              <a:t>7</a:t>
            </a:r>
            <a:r>
              <a:rPr lang="en-US" sz="2800" b="1" i="0" u="none" strike="noStrike" cap="none" baseline="30000" dirty="0">
                <a:solidFill>
                  <a:schemeClr val="dk1"/>
                </a:solidFill>
                <a:latin typeface="Arial"/>
                <a:ea typeface="Arial"/>
                <a:cs typeface="Arial"/>
                <a:sym typeface="Arial"/>
              </a:rPr>
              <a:t>: APRIL 12</a:t>
            </a:r>
            <a:endParaRPr sz="2800" b="1" baseline="300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5033851"/>
          </a:xfrm>
          <a:prstGeom prst="rect">
            <a:avLst/>
          </a:prstGeom>
          <a:noFill/>
          <a:ln>
            <a:noFill/>
          </a:ln>
        </p:spPr>
        <p:txBody>
          <a:bodyPr spcFirstLastPara="1" wrap="square" lIns="91425" tIns="45700" rIns="91425" bIns="45700" anchor="t" anchorCtr="0">
            <a:noAutofit/>
          </a:bodyPr>
          <a:lstStyle/>
          <a:p>
            <a:pPr algn="just"/>
            <a:r>
              <a:rPr lang="en-US" sz="2800" dirty="0">
                <a:effectLst/>
                <a:latin typeface="Arial" panose="020B0604020202020204" pitchFamily="34" charset="0"/>
              </a:rPr>
              <a:t>Many clear parallels exist between today’s scriptures and black history. From slavery to civil rights, black history in America is a legacy of persistent struggle, reflecting tensions between the black community’s efforts to stay faithful to God while also resisting being chained or shackled by injustice. For example, consider the following: (a) The abolition movement, with leaders like Frederick Douglass and Sojourner Truth; (b) The civil rights movement, with leaders like Dr. Martin Luther King and Mrs. Rosa Parks; and (c) Contemporary experiences rooted in liberating faith, taught and endorsed by the African Methodist Episcopal (AME) Church. </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10134" y="910144"/>
            <a:ext cx="10171731" cy="4832092"/>
          </a:xfrm>
          <a:prstGeom prst="rect">
            <a:avLst/>
          </a:prstGeom>
          <a:noFill/>
        </p:spPr>
        <p:txBody>
          <a:bodyPr wrap="square" rtlCol="0">
            <a:spAutoFit/>
          </a:bodyPr>
          <a:lstStyle/>
          <a:p>
            <a:pPr algn="just"/>
            <a:r>
              <a:rPr lang="en-US" sz="2800" dirty="0">
                <a:effectLst/>
                <a:latin typeface="Arial" panose="020B0604020202020204" pitchFamily="34" charset="0"/>
              </a:rPr>
              <a:t>“Sit-ins” are a common form of non-violent protest familiar to most of us. </a:t>
            </a:r>
            <a:r>
              <a:rPr lang="en-US" sz="2800" i="1" dirty="0">
                <a:effectLst/>
                <a:latin typeface="Arial" panose="020B0604020202020204" pitchFamily="34" charset="0"/>
              </a:rPr>
              <a:t>Merriam-Webster</a:t>
            </a:r>
            <a:r>
              <a:rPr lang="en-US" sz="2800" dirty="0">
                <a:effectLst/>
                <a:latin typeface="Arial" panose="020B0604020202020204" pitchFamily="34" charset="0"/>
              </a:rPr>
              <a:t> defines sit-ins in two ways: 1) as “an act of occupying seats in a racially segregated establishment in organized protest against discrimination,” and 2) as an act of sitting in the seats or on the floor of an establishment as a means of organized protest. We have seen examples of both definitions, especially in the 1960s when primarily African American students used sit-ins, and in 2016, when (the late) Congressman John Lewis led other members of the United States Congress in a sit-in on the floor of the U.S. House of Representatives’ Chambers.</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2246769"/>
          </a:xfrm>
          <a:prstGeom prst="rect">
            <a:avLst/>
          </a:prstGeom>
          <a:noFill/>
        </p:spPr>
        <p:txBody>
          <a:bodyPr wrap="square" rtlCol="0">
            <a:spAutoFit/>
          </a:bodyPr>
          <a:lstStyle/>
          <a:p>
            <a:pPr algn="just"/>
            <a:r>
              <a:rPr lang="en-US" sz="2800" dirty="0">
                <a:effectLst/>
                <a:latin typeface="Arial" panose="020B0604020202020204" pitchFamily="34" charset="0"/>
              </a:rPr>
              <a:t>Many scriptures remind us that receiving and storing knowledge isn’t enough. Obedience requires action! This action applies to our obedience, faithfulness, and accountability. Luke 12:48 puts it plainly: “To whom much is given, much will be required.”</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1384954"/>
          </a:xfrm>
          <a:prstGeom prst="rect">
            <a:avLst/>
          </a:prstGeom>
          <a:noFill/>
          <a:ln>
            <a:noFill/>
          </a:ln>
        </p:spPr>
        <p:txBody>
          <a:bodyPr spcFirstLastPara="1" wrap="square" lIns="91425" tIns="45700" rIns="91425" bIns="45700" anchor="t" anchorCtr="0">
            <a:spAutoFit/>
          </a:bodyPr>
          <a:lstStyle/>
          <a:p>
            <a:pPr marL="463550" indent="-463550" algn="just"/>
            <a:r>
              <a:rPr lang="en-US" sz="2800" dirty="0">
                <a:effectLst/>
                <a:latin typeface="Arial" panose="020B0604020202020204" pitchFamily="34" charset="0"/>
              </a:rPr>
              <a:t>1. What new insights do you have about when and how Christians should speak up for themselves and others in response to discrimination and other dehumanizing situations?</a:t>
            </a: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1;p28">
            <a:extLst>
              <a:ext uri="{FF2B5EF4-FFF2-40B4-BE49-F238E27FC236}">
                <a16:creationId xmlns:a16="http://schemas.microsoft.com/office/drawing/2014/main" id="{EB51BF4D-3B80-F80B-B984-5753464D590C}"/>
              </a:ext>
            </a:extLst>
          </p:cNvPr>
          <p:cNvSpPr txBox="1"/>
          <p:nvPr/>
        </p:nvSpPr>
        <p:spPr>
          <a:xfrm>
            <a:off x="798286" y="1692237"/>
            <a:ext cx="10559143" cy="1384954"/>
          </a:xfrm>
          <a:prstGeom prst="rect">
            <a:avLst/>
          </a:prstGeom>
          <a:noFill/>
          <a:ln>
            <a:noFill/>
          </a:ln>
        </p:spPr>
        <p:txBody>
          <a:bodyPr spcFirstLastPara="1" wrap="square" lIns="91425" tIns="45700" rIns="91425" bIns="45700" anchor="t" anchorCtr="0">
            <a:spAutoFit/>
          </a:bodyPr>
          <a:lstStyle/>
          <a:p>
            <a:pPr marL="463550" indent="-463550" algn="just"/>
            <a:r>
              <a:rPr lang="en-US" sz="2800" dirty="0">
                <a:effectLst/>
                <a:latin typeface="Arial" panose="020B0604020202020204" pitchFamily="34" charset="0"/>
              </a:rPr>
              <a:t>2. Considering current events that are hurting the lives of people, especially those who are marginalized and vulnerable, what actions do you believe God may be calling you to take?</a:t>
            </a:r>
          </a:p>
        </p:txBody>
      </p:sp>
    </p:spTree>
    <p:extLst>
      <p:ext uri="{BB962C8B-B14F-4D97-AF65-F5344CB8AC3E}">
        <p14:creationId xmlns:p14="http://schemas.microsoft.com/office/powerpoint/2010/main" val="84696534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6FA66753-1DA2-04E2-CDE9-0A7F817A5471}"/>
              </a:ext>
            </a:extLst>
          </p:cNvPr>
          <p:cNvSpPr txBox="1"/>
          <p:nvPr/>
        </p:nvSpPr>
        <p:spPr>
          <a:xfrm>
            <a:off x="798286" y="1692237"/>
            <a:ext cx="10559143" cy="954067"/>
          </a:xfrm>
          <a:prstGeom prst="rect">
            <a:avLst/>
          </a:prstGeom>
          <a:noFill/>
          <a:ln>
            <a:noFill/>
          </a:ln>
        </p:spPr>
        <p:txBody>
          <a:bodyPr spcFirstLastPara="1" wrap="square" lIns="91425" tIns="45700" rIns="91425" bIns="45700" anchor="t" anchorCtr="0">
            <a:spAutoFit/>
          </a:bodyPr>
          <a:lstStyle/>
          <a:p>
            <a:pPr marL="463550" indent="-463550" algn="just"/>
            <a:r>
              <a:rPr lang="en-US" sz="2800" dirty="0">
                <a:effectLst/>
                <a:latin typeface="Arial" panose="020B0604020202020204" pitchFamily="34" charset="0"/>
              </a:rPr>
              <a:t>3. Given the same circumstances as mentioned above, what roles and actions do you think our churches should be taking? </a:t>
            </a:r>
          </a:p>
        </p:txBody>
      </p:sp>
    </p:spTree>
    <p:extLst>
      <p:ext uri="{BB962C8B-B14F-4D97-AF65-F5344CB8AC3E}">
        <p14:creationId xmlns:p14="http://schemas.microsoft.com/office/powerpoint/2010/main" val="142579101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920226"/>
            <a:ext cx="10825200" cy="4770496"/>
          </a:xfrm>
          <a:prstGeom prst="rect">
            <a:avLst/>
          </a:prstGeom>
          <a:noFill/>
          <a:ln>
            <a:noFill/>
          </a:ln>
        </p:spPr>
        <p:txBody>
          <a:bodyPr spcFirstLastPara="1" wrap="square" lIns="91425" tIns="45700" rIns="91425" bIns="45700" anchor="t" anchorCtr="0">
            <a:spAutoFit/>
          </a:bodyPr>
          <a:lstStyle/>
          <a:p>
            <a:pPr algn="ctr"/>
            <a:r>
              <a:rPr lang="en-US" sz="6000" b="1" dirty="0">
                <a:effectLst/>
                <a:latin typeface="Arial" panose="020B0604020202020204" pitchFamily="34" charset="0"/>
                <a:cs typeface="Arial" panose="020B0604020202020204" pitchFamily="34" charset="0"/>
              </a:rPr>
              <a:t>Respect</a:t>
            </a:r>
            <a:r>
              <a:rPr lang="en-US" sz="6000" b="1" dirty="0">
                <a:latin typeface="Arial" panose="020B0604020202020204" pitchFamily="34" charset="0"/>
                <a:cs typeface="Arial" panose="020B0604020202020204" pitchFamily="34" charset="0"/>
              </a:rPr>
              <a:t> </a:t>
            </a:r>
            <a:r>
              <a:rPr lang="en-US" sz="6000" b="1" dirty="0">
                <a:effectLst/>
                <a:latin typeface="Arial" panose="020B0604020202020204" pitchFamily="34" charset="0"/>
                <a:cs typeface="Arial" panose="020B0604020202020204" pitchFamily="34" charset="0"/>
              </a:rPr>
              <a:t>for</a:t>
            </a:r>
            <a:r>
              <a:rPr lang="en-US" sz="6000" b="1" dirty="0">
                <a:latin typeface="Arial" panose="020B0604020202020204" pitchFamily="34" charset="0"/>
                <a:cs typeface="Arial" panose="020B0604020202020204" pitchFamily="34" charset="0"/>
              </a:rPr>
              <a:t> </a:t>
            </a:r>
            <a:r>
              <a:rPr lang="en-US" sz="6000" b="1" dirty="0">
                <a:effectLst/>
                <a:latin typeface="Arial" panose="020B0604020202020204" pitchFamily="34" charset="0"/>
                <a:cs typeface="Arial" panose="020B0604020202020204" pitchFamily="34" charset="0"/>
              </a:rPr>
              <a:t>Rightful Authority</a:t>
            </a:r>
            <a:endParaRPr lang="en-US" sz="6000" dirty="0">
              <a:effectLst/>
              <a:latin typeface="Arial" panose="020B0604020202020204" pitchFamily="34" charset="0"/>
              <a:cs typeface="Arial" panose="020B0604020202020204" pitchFamily="34" charset="0"/>
            </a:endParaRPr>
          </a:p>
          <a:p>
            <a:endParaRPr lang="en-US" sz="2400" b="1" baseline="30000" dirty="0">
              <a:solidFill>
                <a:schemeClr val="dk2"/>
              </a:solidFill>
              <a:latin typeface="Arial" panose="020B0604020202020204" pitchFamily="34" charset="0"/>
              <a:ea typeface="Quattrocento Sans"/>
              <a:cs typeface="Arial" panose="020B0604020202020204" pitchFamily="34" charset="0"/>
              <a:sym typeface="Quattrocento Sans"/>
            </a:endParaRPr>
          </a:p>
          <a:p>
            <a:r>
              <a:rPr lang="en-US" sz="2800" b="1" dirty="0">
                <a:solidFill>
                  <a:schemeClr val="dk2"/>
                </a:solidFill>
                <a:latin typeface="Arial" panose="020B0604020202020204" pitchFamily="34" charset="0"/>
                <a:ea typeface="Quattrocento Sans"/>
                <a:cs typeface="Arial" panose="020B0604020202020204" pitchFamily="34" charset="0"/>
                <a:sym typeface="Quattrocento Sans"/>
              </a:rPr>
              <a:t>Focus Scripture: </a:t>
            </a:r>
            <a:r>
              <a:rPr lang="en-US" sz="2800" dirty="0">
                <a:effectLst/>
                <a:latin typeface="Arial" panose="020B0604020202020204" pitchFamily="34" charset="0"/>
                <a:cs typeface="Arial" panose="020B0604020202020204" pitchFamily="34" charset="0"/>
              </a:rPr>
              <a:t>Mark 12:17; Romans 13:1, 6-8; 1 Peter 2:13-17</a:t>
            </a:r>
          </a:p>
          <a:p>
            <a:endParaRPr lang="en-US" sz="2800" dirty="0">
              <a:effectLst/>
              <a:latin typeface="Arial" panose="020B0604020202020204" pitchFamily="34" charset="0"/>
              <a:cs typeface="Arial" panose="020B0604020202020204" pitchFamily="34" charset="0"/>
            </a:endParaRPr>
          </a:p>
          <a:p>
            <a:pPr algn="ctr"/>
            <a:r>
              <a:rPr lang="en-US" sz="2800" b="1" dirty="0">
                <a:effectLst/>
                <a:latin typeface="Arial" panose="020B0604020202020204" pitchFamily="34" charset="0"/>
                <a:cs typeface="Arial" panose="020B0604020202020204" pitchFamily="34" charset="0"/>
              </a:rPr>
              <a:t>Key Verse:</a:t>
            </a:r>
            <a:br>
              <a:rPr lang="en-US" sz="2800" b="1" dirty="0">
                <a:effectLst/>
                <a:latin typeface="Arial" panose="020B0604020202020204" pitchFamily="34" charset="0"/>
                <a:cs typeface="Arial" panose="020B0604020202020204" pitchFamily="34" charset="0"/>
              </a:rPr>
            </a:br>
            <a:r>
              <a:rPr lang="en-US" sz="2800" dirty="0">
                <a:effectLst/>
                <a:latin typeface="Arial" panose="020B0604020202020204" pitchFamily="34" charset="0"/>
                <a:cs typeface="Arial" panose="020B0604020202020204" pitchFamily="34" charset="0"/>
              </a:rPr>
              <a:t>Jesus said to them, “Give to Caesar the things that are Caesar’s and to God the things that are God’s.” And they were utterly amazed at him. Mark 12:17</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16428" y="659031"/>
            <a:ext cx="10559143" cy="3970277"/>
          </a:xfrm>
          <a:prstGeom prst="rect">
            <a:avLst/>
          </a:prstGeom>
          <a:noFill/>
          <a:ln>
            <a:noFill/>
          </a:ln>
        </p:spPr>
        <p:txBody>
          <a:bodyPr spcFirstLastPara="1" wrap="square" lIns="91425" tIns="45700" rIns="91425" bIns="45700" anchor="t" anchorCtr="0">
            <a:spAutoFit/>
          </a:bodyPr>
          <a:lstStyle/>
          <a:p>
            <a:pPr algn="just"/>
            <a:r>
              <a:rPr lang="en-US" sz="2800" b="1" dirty="0">
                <a:effectLst/>
                <a:latin typeface="Arial" panose="020B0604020202020204" pitchFamily="34" charset="0"/>
              </a:rPr>
              <a:t>Closing Song: </a:t>
            </a:r>
            <a:r>
              <a:rPr lang="en-US" sz="2800" dirty="0">
                <a:effectLst/>
                <a:latin typeface="Arial" panose="020B0604020202020204" pitchFamily="34" charset="0"/>
              </a:rPr>
              <a:t>“This Is My Father’s World,” </a:t>
            </a:r>
            <a:r>
              <a:rPr lang="en-US" sz="2800" i="1" dirty="0">
                <a:effectLst/>
                <a:latin typeface="Arial" panose="020B0604020202020204" pitchFamily="34" charset="0"/>
              </a:rPr>
              <a:t>AMEC Hymnal</a:t>
            </a:r>
            <a:r>
              <a:rPr lang="en-US" sz="2800" dirty="0">
                <a:effectLst/>
                <a:latin typeface="Arial" panose="020B0604020202020204" pitchFamily="34" charset="0"/>
              </a:rPr>
              <a:t> #47</a:t>
            </a:r>
          </a:p>
          <a:p>
            <a:pPr algn="just"/>
            <a:endParaRPr lang="en-US" sz="2800" dirty="0">
              <a:effectLst/>
              <a:latin typeface="Arial" panose="020B0604020202020204" pitchFamily="34" charset="0"/>
            </a:endParaRPr>
          </a:p>
          <a:p>
            <a:pPr algn="just"/>
            <a:r>
              <a:rPr lang="en-US" sz="2800" b="1" dirty="0">
                <a:effectLst/>
                <a:latin typeface="Arial" panose="020B0604020202020204" pitchFamily="34" charset="0"/>
              </a:rPr>
              <a:t>Closing Prayer: </a:t>
            </a:r>
            <a:r>
              <a:rPr lang="en-US" sz="2800" dirty="0">
                <a:effectLst/>
                <a:latin typeface="Arial" panose="020B0604020202020204" pitchFamily="34" charset="0"/>
              </a:rPr>
              <a:t>Father God, Jesus warned that we would have trouble in this world. We thank you that he has shown us how to respond in ways that demonstrate faith and commitment to you, so that others may come to know and believe in you. Please forgive our sins and help us to love and be responsible to you and others as Jesus taught. In the name of Jesus, we pray. Amen.</a:t>
            </a: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1445" y="1829257"/>
            <a:ext cx="10220400" cy="4093388"/>
          </a:xfrm>
          <a:prstGeom prst="rect">
            <a:avLst/>
          </a:prstGeom>
          <a:noFill/>
          <a:ln>
            <a:noFill/>
          </a:ln>
        </p:spPr>
        <p:txBody>
          <a:bodyPr spcFirstLastPara="1" wrap="square" lIns="91425" tIns="45700" rIns="91425" bIns="45700" anchor="t" anchorCtr="0">
            <a:spAutoFit/>
          </a:bodyPr>
          <a:lstStyle/>
          <a:p>
            <a:pPr marL="463550" indent="-463550" algn="ctr"/>
            <a:r>
              <a:rPr lang="en-US" sz="2000" b="1" dirty="0">
                <a:solidFill>
                  <a:schemeClr val="bg2"/>
                </a:solidFill>
                <a:effectLst/>
                <a:latin typeface="Arial" panose="020B0604020202020204" pitchFamily="34" charset="0"/>
                <a:cs typeface="Arial" panose="020B0604020202020204" pitchFamily="34" charset="0"/>
              </a:rPr>
              <a:t>Mark 12:17</a:t>
            </a:r>
            <a:endParaRPr lang="en-US" sz="2000" dirty="0">
              <a:solidFill>
                <a:schemeClr val="bg2"/>
              </a:solidFill>
              <a:effectLst/>
              <a:latin typeface="Arial" panose="020B0604020202020204" pitchFamily="34" charset="0"/>
              <a:cs typeface="Arial" panose="020B0604020202020204" pitchFamily="34" charset="0"/>
            </a:endParaRPr>
          </a:p>
          <a:p>
            <a:pPr marL="463550" indent="-463550" algn="just"/>
            <a:r>
              <a:rPr lang="en-US" sz="2000" dirty="0">
                <a:solidFill>
                  <a:schemeClr val="bg2"/>
                </a:solidFill>
                <a:effectLst/>
                <a:latin typeface="Arial" panose="020B0604020202020204" pitchFamily="34" charset="0"/>
                <a:cs typeface="Arial" panose="020B0604020202020204" pitchFamily="34" charset="0"/>
              </a:rPr>
              <a:t>17 	Jesus said to them, “Give to Caesar the things that are Caesar’s and to God the things that are God’s.” And they were utterly amazed at him.</a:t>
            </a:r>
          </a:p>
          <a:p>
            <a:pPr marL="463550" indent="-463550" algn="ctr"/>
            <a:r>
              <a:rPr lang="en-US" sz="2000" b="1" dirty="0">
                <a:solidFill>
                  <a:schemeClr val="bg2"/>
                </a:solidFill>
                <a:effectLst/>
                <a:latin typeface="Arial" panose="020B0604020202020204" pitchFamily="34" charset="0"/>
                <a:cs typeface="Arial" panose="020B0604020202020204" pitchFamily="34" charset="0"/>
              </a:rPr>
              <a:t>Romans 13:1</a:t>
            </a:r>
            <a:endParaRPr lang="en-US" sz="2000" dirty="0">
              <a:solidFill>
                <a:schemeClr val="bg2"/>
              </a:solidFill>
              <a:effectLst/>
              <a:latin typeface="Arial" panose="020B0604020202020204" pitchFamily="34" charset="0"/>
              <a:cs typeface="Arial" panose="020B0604020202020204" pitchFamily="34" charset="0"/>
            </a:endParaRPr>
          </a:p>
          <a:p>
            <a:pPr marL="463550" indent="-463550" algn="just"/>
            <a:r>
              <a:rPr lang="en-US" sz="2000" dirty="0">
                <a:solidFill>
                  <a:schemeClr val="bg2"/>
                </a:solidFill>
                <a:effectLst/>
                <a:latin typeface="Arial" panose="020B0604020202020204" pitchFamily="34" charset="0"/>
                <a:cs typeface="Arial" panose="020B0604020202020204" pitchFamily="34" charset="0"/>
              </a:rPr>
              <a:t>1 	Let every person be subject to the governing authorities, for there is no authority except from God, and those authorities that exist have been instituted by God.</a:t>
            </a:r>
          </a:p>
          <a:p>
            <a:pPr marL="463550" indent="-463550" algn="ctr"/>
            <a:r>
              <a:rPr lang="en-US" sz="2000" b="1" dirty="0">
                <a:solidFill>
                  <a:schemeClr val="bg2"/>
                </a:solidFill>
                <a:effectLst/>
                <a:latin typeface="Arial" panose="020B0604020202020204" pitchFamily="34" charset="0"/>
                <a:cs typeface="Arial" panose="020B0604020202020204" pitchFamily="34" charset="0"/>
              </a:rPr>
              <a:t>6-8</a:t>
            </a:r>
            <a:endParaRPr lang="en-US" sz="2000" dirty="0">
              <a:solidFill>
                <a:schemeClr val="bg2"/>
              </a:solidFill>
              <a:effectLst/>
              <a:latin typeface="Arial" panose="020B0604020202020204" pitchFamily="34" charset="0"/>
              <a:cs typeface="Arial" panose="020B0604020202020204" pitchFamily="34" charset="0"/>
            </a:endParaRPr>
          </a:p>
          <a:p>
            <a:pPr marL="463550" indent="-463550" algn="just"/>
            <a:r>
              <a:rPr lang="en-US" sz="2000" dirty="0">
                <a:solidFill>
                  <a:schemeClr val="bg2"/>
                </a:solidFill>
                <a:effectLst/>
                <a:latin typeface="Arial" panose="020B0604020202020204" pitchFamily="34" charset="0"/>
                <a:cs typeface="Arial" panose="020B0604020202020204" pitchFamily="34" charset="0"/>
              </a:rPr>
              <a:t>6 	For the same reason you also pay taxes, for the authorities are God’s agents, busy with this very thing.</a:t>
            </a:r>
          </a:p>
          <a:p>
            <a:pPr marL="463550" indent="-463550" algn="just"/>
            <a:r>
              <a:rPr lang="en-US" sz="2000" dirty="0">
                <a:solidFill>
                  <a:schemeClr val="bg2"/>
                </a:solidFill>
                <a:effectLst/>
                <a:latin typeface="Arial" panose="020B0604020202020204" pitchFamily="34" charset="0"/>
                <a:cs typeface="Arial" panose="020B0604020202020204" pitchFamily="34" charset="0"/>
              </a:rPr>
              <a:t>7 	Pay to all what is due them: taxes to whom taxes are due, revenue to whom revenue is due, respect to whom respect is due, honor to whom honor is due.</a:t>
            </a:r>
          </a:p>
          <a:p>
            <a:pPr marL="463550" indent="-463550" algn="just"/>
            <a:r>
              <a:rPr lang="en-US" sz="2000" dirty="0">
                <a:solidFill>
                  <a:schemeClr val="bg2"/>
                </a:solidFill>
                <a:effectLst/>
                <a:latin typeface="Arial" panose="020B0604020202020204" pitchFamily="34" charset="0"/>
                <a:cs typeface="Arial" panose="020B0604020202020204" pitchFamily="34" charset="0"/>
              </a:rPr>
              <a:t>8 	Owe no one anything, except to love one another, for the one who loves another has fulfilled the law.</a:t>
            </a:r>
          </a:p>
        </p:txBody>
      </p:sp>
      <p:sp>
        <p:nvSpPr>
          <p:cNvPr id="61" name="Google Shape;61;p3"/>
          <p:cNvSpPr txBox="1"/>
          <p:nvPr/>
        </p:nvSpPr>
        <p:spPr>
          <a:xfrm>
            <a:off x="654906" y="628969"/>
            <a:ext cx="10873479" cy="1200288"/>
          </a:xfrm>
          <a:prstGeom prst="rect">
            <a:avLst/>
          </a:prstGeom>
          <a:noFill/>
          <a:ln>
            <a:noFill/>
          </a:ln>
        </p:spPr>
        <p:txBody>
          <a:bodyPr spcFirstLastPara="1" wrap="square" lIns="91425" tIns="45700" rIns="91425" bIns="45700" anchor="t" anchorCtr="0">
            <a:spAutoFit/>
          </a:bodyPr>
          <a:lstStyle/>
          <a:p>
            <a:pPr algn="ctr"/>
            <a:r>
              <a:rPr lang="en-US" sz="3600" b="1" dirty="0">
                <a:solidFill>
                  <a:schemeClr val="bg2"/>
                </a:solidFill>
                <a:effectLst/>
                <a:latin typeface="Arial" panose="020B0604020202020204" pitchFamily="34" charset="0"/>
                <a:cs typeface="Arial" panose="020B0604020202020204" pitchFamily="34" charset="0"/>
              </a:rPr>
              <a:t>Mark 12:17; Romans 13:1, 6-8; 1 Peter 2:13-17 (NRSV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a:extLst>
              <a:ext uri="{FF2B5EF4-FFF2-40B4-BE49-F238E27FC236}">
                <a16:creationId xmlns:a16="http://schemas.microsoft.com/office/drawing/2014/main" id="{D71DAD08-A5BB-E6CC-B358-B2114C20E540}"/>
              </a:ext>
            </a:extLst>
          </p:cNvPr>
          <p:cNvSpPr txBox="1"/>
          <p:nvPr/>
        </p:nvSpPr>
        <p:spPr>
          <a:xfrm>
            <a:off x="981445" y="774199"/>
            <a:ext cx="10220400" cy="4293443"/>
          </a:xfrm>
          <a:prstGeom prst="rect">
            <a:avLst/>
          </a:prstGeom>
          <a:noFill/>
          <a:ln>
            <a:noFill/>
          </a:ln>
        </p:spPr>
        <p:txBody>
          <a:bodyPr spcFirstLastPara="1" wrap="square" lIns="91425" tIns="45700" rIns="91425" bIns="45700" anchor="t" anchorCtr="0">
            <a:spAutoFit/>
          </a:bodyPr>
          <a:lstStyle/>
          <a:p>
            <a:pPr marL="463550" indent="-463550" algn="ctr"/>
            <a:r>
              <a:rPr lang="en-US" sz="2400" b="1" dirty="0">
                <a:solidFill>
                  <a:schemeClr val="bg2"/>
                </a:solidFill>
                <a:effectLst/>
                <a:latin typeface="Arial" panose="020B0604020202020204" pitchFamily="34" charset="0"/>
                <a:cs typeface="Arial" panose="020B0604020202020204" pitchFamily="34" charset="0"/>
              </a:rPr>
              <a:t>1 Peter</a:t>
            </a:r>
            <a:r>
              <a:rPr lang="en-US" sz="2400" b="1" dirty="0">
                <a:solidFill>
                  <a:schemeClr val="bg2"/>
                </a:solidFill>
                <a:latin typeface="Arial" panose="020B0604020202020204" pitchFamily="34" charset="0"/>
                <a:cs typeface="Arial" panose="020B0604020202020204" pitchFamily="34" charset="0"/>
              </a:rPr>
              <a:t> </a:t>
            </a:r>
            <a:r>
              <a:rPr lang="en-US" sz="2400" b="1" dirty="0">
                <a:solidFill>
                  <a:schemeClr val="bg2"/>
                </a:solidFill>
                <a:effectLst/>
                <a:latin typeface="Arial" panose="020B0604020202020204" pitchFamily="34" charset="0"/>
                <a:cs typeface="Arial" panose="020B0604020202020204" pitchFamily="34" charset="0"/>
              </a:rPr>
              <a:t>2:13-17</a:t>
            </a:r>
            <a:endParaRPr lang="en-US" sz="2400" dirty="0">
              <a:solidFill>
                <a:schemeClr val="bg2"/>
              </a:solidFill>
              <a:effectLst/>
              <a:latin typeface="Arial" panose="020B0604020202020204" pitchFamily="34" charset="0"/>
              <a:cs typeface="Arial" panose="020B0604020202020204" pitchFamily="34" charset="0"/>
            </a:endParaRPr>
          </a:p>
          <a:p>
            <a:pPr marL="463550" indent="-463550" algn="just"/>
            <a:r>
              <a:rPr lang="en-US" sz="2400" dirty="0">
                <a:solidFill>
                  <a:schemeClr val="bg2"/>
                </a:solidFill>
                <a:effectLst/>
                <a:latin typeface="Arial" panose="020B0604020202020204" pitchFamily="34" charset="0"/>
                <a:cs typeface="Arial" panose="020B0604020202020204" pitchFamily="34" charset="0"/>
              </a:rPr>
              <a:t>13 	For the Lord’s sake be subject to every human authority, whether to the emperor as supreme</a:t>
            </a:r>
          </a:p>
          <a:p>
            <a:pPr marL="463550" indent="-463550" algn="just"/>
            <a:r>
              <a:rPr lang="en-US" sz="2400" dirty="0">
                <a:solidFill>
                  <a:schemeClr val="bg2"/>
                </a:solidFill>
                <a:effectLst/>
                <a:latin typeface="Arial" panose="020B0604020202020204" pitchFamily="34" charset="0"/>
                <a:cs typeface="Arial" panose="020B0604020202020204" pitchFamily="34" charset="0"/>
              </a:rPr>
              <a:t>14 	or to governors as sent by him to punish those who do wrong and to praise those who do right.</a:t>
            </a:r>
          </a:p>
          <a:p>
            <a:pPr marL="463550" indent="-463550" algn="just"/>
            <a:r>
              <a:rPr lang="en-US" sz="2400" dirty="0">
                <a:solidFill>
                  <a:schemeClr val="bg2"/>
                </a:solidFill>
                <a:effectLst/>
                <a:latin typeface="Arial" panose="020B0604020202020204" pitchFamily="34" charset="0"/>
                <a:cs typeface="Arial" panose="020B0604020202020204" pitchFamily="34" charset="0"/>
              </a:rPr>
              <a:t>15 	For it is God’s will that by doing right you should silence the ignorance of the foolish.</a:t>
            </a:r>
          </a:p>
          <a:p>
            <a:pPr marL="463550" indent="-463550" algn="just"/>
            <a:r>
              <a:rPr lang="en-US" sz="2400" dirty="0">
                <a:solidFill>
                  <a:schemeClr val="bg2"/>
                </a:solidFill>
                <a:effectLst/>
                <a:latin typeface="Arial" panose="020B0604020202020204" pitchFamily="34" charset="0"/>
                <a:cs typeface="Arial" panose="020B0604020202020204" pitchFamily="34" charset="0"/>
              </a:rPr>
              <a:t>16 	As servants of God, live as free people, yet do not use your freedom as a pretext for evil.</a:t>
            </a:r>
          </a:p>
          <a:p>
            <a:pPr marL="463550" indent="-463550" algn="just"/>
            <a:r>
              <a:rPr lang="en-US" sz="2400" dirty="0">
                <a:solidFill>
                  <a:schemeClr val="bg2"/>
                </a:solidFill>
                <a:effectLst/>
                <a:latin typeface="Arial" panose="020B0604020202020204" pitchFamily="34" charset="0"/>
                <a:cs typeface="Arial" panose="020B0604020202020204" pitchFamily="34" charset="0"/>
              </a:rPr>
              <a:t>17 	Honor everyone. Love the family of believers. Fear God. Honor the emperor.</a:t>
            </a:r>
          </a:p>
        </p:txBody>
      </p:sp>
    </p:spTree>
    <p:extLst>
      <p:ext uri="{BB962C8B-B14F-4D97-AF65-F5344CB8AC3E}">
        <p14:creationId xmlns:p14="http://schemas.microsoft.com/office/powerpoint/2010/main" val="220495602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549393"/>
            <a:ext cx="10613282" cy="5475305"/>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4400" b="1" dirty="0">
                <a:solidFill>
                  <a:schemeClr val="dk2"/>
                </a:solidFill>
                <a:latin typeface="+mn-lt"/>
                <a:ea typeface="Quattrocento Sans"/>
                <a:cs typeface="Quattrocento Sans"/>
                <a:sym typeface="Quattrocento Sans"/>
              </a:rPr>
              <a:t>Key Terms</a:t>
            </a:r>
          </a:p>
          <a:p>
            <a:pPr marL="571500" indent="-571500" algn="just">
              <a:buFont typeface="Arial" panose="020B0604020202020204" pitchFamily="34" charset="0"/>
              <a:buChar char="•"/>
            </a:pPr>
            <a:r>
              <a:rPr lang="en-US" sz="2700" b="1" dirty="0">
                <a:effectLst/>
                <a:latin typeface="Arial" panose="020B0604020202020204" pitchFamily="34" charset="0"/>
              </a:rPr>
              <a:t>Caesar</a:t>
            </a:r>
            <a:r>
              <a:rPr lang="en-US" sz="2700" dirty="0">
                <a:effectLst/>
                <a:latin typeface="Arial" panose="020B0604020202020204" pitchFamily="34" charset="0"/>
              </a:rPr>
              <a:t> – The family name of Julius Caesar, which subsequent emperors also adopted as a title and a synonym for civil authority.</a:t>
            </a:r>
          </a:p>
          <a:p>
            <a:pPr marL="571500" indent="-571500" algn="just">
              <a:buFont typeface="Arial" panose="020B0604020202020204" pitchFamily="34" charset="0"/>
              <a:buChar char="•"/>
            </a:pPr>
            <a:r>
              <a:rPr lang="en-US" sz="2700" b="1" dirty="0">
                <a:effectLst/>
                <a:latin typeface="Arial" panose="020B0604020202020204" pitchFamily="34" charset="0"/>
              </a:rPr>
              <a:t>Emperor Worship</a:t>
            </a:r>
            <a:r>
              <a:rPr lang="en-US" sz="2700" dirty="0">
                <a:effectLst/>
                <a:latin typeface="Arial" panose="020B0604020202020204" pitchFamily="34" charset="0"/>
              </a:rPr>
              <a:t> – A common worship practice in some ancient cultures, including Rome, Japan, and China. Rulers, especially emperors, were worshiped like gods or divine figures. Worship honoring them included prayers, rituals, and offerings to demonstrate loyalty and reinforce the authority of the emperors.</a:t>
            </a:r>
          </a:p>
          <a:p>
            <a:pPr marL="571500" indent="-571500" algn="just">
              <a:buFont typeface="Arial" panose="020B0604020202020204" pitchFamily="34" charset="0"/>
              <a:buChar char="•"/>
            </a:pPr>
            <a:r>
              <a:rPr lang="en-US" sz="2700" b="1" dirty="0">
                <a:effectLst/>
                <a:latin typeface="Arial" panose="020B0604020202020204" pitchFamily="34" charset="0"/>
              </a:rPr>
              <a:t>Revenue </a:t>
            </a:r>
            <a:r>
              <a:rPr lang="en-US" sz="2700" dirty="0">
                <a:effectLst/>
                <a:latin typeface="Arial" panose="020B0604020202020204" pitchFamily="34" charset="0"/>
              </a:rPr>
              <a:t>– A term used by the apostle Paul (Romans 13:7) to refer to money that people are required to pay the government, such as taxes or fees, to support public services or authorities.</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957109"/>
            <a:ext cx="10559100" cy="3970277"/>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When you hear the word </a:t>
            </a:r>
            <a:r>
              <a:rPr lang="en-US" sz="2800" i="1" dirty="0">
                <a:effectLst/>
                <a:latin typeface="Arial" panose="020B0604020202020204" pitchFamily="34" charset="0"/>
              </a:rPr>
              <a:t>authority</a:t>
            </a:r>
            <a:r>
              <a:rPr lang="en-US" sz="2800" dirty="0">
                <a:effectLst/>
                <a:latin typeface="Arial" panose="020B0604020202020204" pitchFamily="34" charset="0"/>
              </a:rPr>
              <a:t>, what comes to mind? In light of recent, fast-paced, and disruptive government policies, the term is likely to carry negative connotations. Many are frustrated and concerned about growing government interference, the damage it may cause, and its impact on future generations. Like the prophet Habakkuk, we turn to God with questions – why are injustices allowed to continue, how long will they go unchecked, and why does he permit them at all? Here’s a more concise version:</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811147" y="773999"/>
            <a:ext cx="10507341" cy="4832052"/>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We will explore three scriptures (see printed text above) in this lesson. A fundamental intertwining principle that will guide our study is the fact that we hold dual citizenship in both an earthly government and heavenly rule. Both belong to God. Although different settings and teachers are involved, all three of our scripture references – Romans 13:1, 6-8; 1 Peter 2:13-17, and Mark 12:17 – teach us that Christians are not exempt from their responsibilities as citizens of the earth, such as obeying laws, paying taxes, respecting authorities, and so forth. Obedience to both is essential unless obedience compromises our convictions or leads to disobedience to God.</a:t>
            </a:r>
          </a:p>
        </p:txBody>
      </p:sp>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88846</TotalTime>
  <Words>1163</Words>
  <Application>Microsoft Macintosh PowerPoint</Application>
  <PresentationFormat>Widescreen</PresentationFormat>
  <Paragraphs>39</Paragraphs>
  <Slides>22</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Quattrocento Sans</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99</cp:revision>
  <dcterms:created xsi:type="dcterms:W3CDTF">2018-05-04T03:01:22Z</dcterms:created>
  <dcterms:modified xsi:type="dcterms:W3CDTF">2026-02-23T16:44:41Z</dcterms:modified>
</cp:coreProperties>
</file>