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85"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76" r:id="rId19"/>
    <p:sldId id="287" r:id="rId20"/>
    <p:sldId id="284" r:id="rId21"/>
    <p:sldId id="278" r:id="rId22"/>
    <p:sldId id="290" r:id="rId23"/>
  </p:sldIdLst>
  <p:sldSz cx="12192000" cy="6858000"/>
  <p:notesSz cx="6858000" cy="9144000"/>
  <p:embeddedFontLst>
    <p:embeddedFont>
      <p:font typeface="Open Sans" panose="020B0606030504020204" pitchFamily="34"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99"/>
    <p:restoredTop sz="93469"/>
  </p:normalViewPr>
  <p:slideViewPr>
    <p:cSldViewPr snapToGrid="0">
      <p:cViewPr varScale="1">
        <p:scale>
          <a:sx n="115" d="100"/>
          <a:sy n="115" d="100"/>
        </p:scale>
        <p:origin x="400" y="19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24" y="-54090"/>
            <a:ext cx="12318834" cy="6966179"/>
          </a:xfrm>
          <a:prstGeom prst="rect">
            <a:avLst/>
          </a:prstGeom>
          <a:noFill/>
          <a:ln>
            <a:noFill/>
          </a:ln>
        </p:spPr>
      </p:pic>
      <p:sp>
        <p:nvSpPr>
          <p:cNvPr id="49" name="Google Shape;49;p1"/>
          <p:cNvSpPr txBox="1"/>
          <p:nvPr/>
        </p:nvSpPr>
        <p:spPr>
          <a:xfrm>
            <a:off x="410045" y="5973158"/>
            <a:ext cx="4217985" cy="37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2:  MARCH 8</a:t>
            </a:r>
            <a:endParaRPr lang="en-US"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92629" y="965505"/>
            <a:ext cx="10406742"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As we examine the interconnected relationships among healthy minds, bodies, and spirits, the path to strengthening our discipleship becomes clearer. Correlations between our faith and historical African American dietary habits are indeterminate. However, the predominance of chronic illnesses and diseases, such as high blood pressure, diabetes, and heart disease should be taken seriously, and vigorous efforts should be made toward ameliorating or eliminating them. </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10134" y="901527"/>
            <a:ext cx="10234809" cy="3539430"/>
          </a:xfrm>
          <a:prstGeom prst="rect">
            <a:avLst/>
          </a:prstGeom>
          <a:noFill/>
        </p:spPr>
        <p:txBody>
          <a:bodyPr wrap="square" rtlCol="0">
            <a:spAutoFit/>
          </a:bodyPr>
          <a:lstStyle/>
          <a:p>
            <a:pPr algn="just"/>
            <a:r>
              <a:rPr lang="en-US" sz="2800" dirty="0">
                <a:effectLst/>
                <a:latin typeface="Arial" panose="020B0604020202020204" pitchFamily="34" charset="0"/>
              </a:rPr>
              <a:t>The scriptures are full of reminders that we are all gifted by God for his purposes. Dr. Helen Octavia Dickens is remembered for faithfully using her gifts to serve others. She was born in 1909 to a former slave who taught himself to read and a mother with little or no formal education. However, both of her parents instilled in her a strong desire for education and perseverance, which empowered her to succeed academically and professionally.</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4144" y="956566"/>
            <a:ext cx="10183712" cy="3539430"/>
          </a:xfrm>
          <a:prstGeom prst="rect">
            <a:avLst/>
          </a:prstGeom>
          <a:noFill/>
        </p:spPr>
        <p:txBody>
          <a:bodyPr wrap="square" rtlCol="0">
            <a:spAutoFit/>
          </a:bodyPr>
          <a:lstStyle/>
          <a:p>
            <a:pPr algn="just"/>
            <a:r>
              <a:rPr lang="en-US" sz="2800" dirty="0">
                <a:effectLst/>
                <a:latin typeface="Arial" panose="020B0604020202020204" pitchFamily="34" charset="0"/>
              </a:rPr>
              <a:t>As pastors, church leaders, and disciples, we must be prepared to face challenges similar to those Timothy faced in Ephesus (1 Timothy 4:7-8). In a world flooded with misinformation – from media, technology, and even within religious groups – we see false teachings that distort key biblical truths, such as salvation through faith in Christ, the prosperity Gospel, and the mixing of Christianity with other religions and cultural practices. </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1384954"/>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1. 1 Peter 3:15 urges disciples to “Always be prepared to give an answer to everyone who asks you to give the reason for the hope that you have.” How prepared are you?</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1045028" y="1280773"/>
            <a:ext cx="10199915" cy="1384954"/>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2. What actions are you taking to avoid being misled by misinformation, gaslighting, and other forms of communication intended to deceive you and others?</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6;p29">
            <a:extLst>
              <a:ext uri="{FF2B5EF4-FFF2-40B4-BE49-F238E27FC236}">
                <a16:creationId xmlns:a16="http://schemas.microsoft.com/office/drawing/2014/main" id="{D06D0096-BDC1-88FF-F828-D522E175B719}"/>
              </a:ext>
            </a:extLst>
          </p:cNvPr>
          <p:cNvSpPr txBox="1"/>
          <p:nvPr/>
        </p:nvSpPr>
        <p:spPr>
          <a:xfrm>
            <a:off x="1045028" y="1280773"/>
            <a:ext cx="10199915" cy="1384954"/>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3. Do you believe Daniel’s negotiation techniques might help resolve disputes or disagreements in your church? Explain why!</a:t>
            </a:r>
          </a:p>
        </p:txBody>
      </p:sp>
    </p:spTree>
    <p:extLst>
      <p:ext uri="{BB962C8B-B14F-4D97-AF65-F5344CB8AC3E}">
        <p14:creationId xmlns:p14="http://schemas.microsoft.com/office/powerpoint/2010/main" val="274891289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2"/>
          <p:cNvSpPr txBox="1"/>
          <p:nvPr/>
        </p:nvSpPr>
        <p:spPr>
          <a:xfrm>
            <a:off x="683409" y="720858"/>
            <a:ext cx="10825200" cy="5714344"/>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Arial" panose="020B0604020202020204" pitchFamily="34" charset="0"/>
                <a:cs typeface="Arial" panose="020B0604020202020204" pitchFamily="34" charset="0"/>
              </a:rPr>
              <a:t>Keeping</a:t>
            </a:r>
            <a:r>
              <a:rPr lang="en-US" sz="6000" b="1" dirty="0">
                <a:latin typeface="Arial" panose="020B0604020202020204" pitchFamily="34" charset="0"/>
                <a:cs typeface="Arial" panose="020B0604020202020204" pitchFamily="34" charset="0"/>
              </a:rPr>
              <a:t> </a:t>
            </a:r>
            <a:r>
              <a:rPr lang="en-US" sz="6000" b="1" dirty="0">
                <a:effectLst/>
                <a:latin typeface="Arial" panose="020B0604020202020204" pitchFamily="34" charset="0"/>
                <a:cs typeface="Arial" panose="020B0604020202020204" pitchFamily="34" charset="0"/>
              </a:rPr>
              <a:t>Fit</a:t>
            </a:r>
            <a:r>
              <a:rPr lang="en-US" sz="6000" b="1" dirty="0">
                <a:latin typeface="Arial" panose="020B0604020202020204" pitchFamily="34" charset="0"/>
                <a:cs typeface="Arial" panose="020B0604020202020204" pitchFamily="34" charset="0"/>
              </a:rPr>
              <a:t> </a:t>
            </a:r>
            <a:r>
              <a:rPr lang="en-US" sz="6000" b="1" dirty="0">
                <a:effectLst/>
                <a:latin typeface="Arial" panose="020B0604020202020204" pitchFamily="34" charset="0"/>
                <a:cs typeface="Arial" panose="020B0604020202020204" pitchFamily="34" charset="0"/>
              </a:rPr>
              <a:t>for</a:t>
            </a:r>
            <a:r>
              <a:rPr lang="en-US" sz="6000" b="1" dirty="0">
                <a:latin typeface="Arial" panose="020B0604020202020204" pitchFamily="34" charset="0"/>
                <a:cs typeface="Arial" panose="020B0604020202020204" pitchFamily="34" charset="0"/>
              </a:rPr>
              <a:t> </a:t>
            </a:r>
            <a:r>
              <a:rPr lang="en-US" sz="6000" b="1" dirty="0">
                <a:effectLst/>
                <a:latin typeface="Arial" panose="020B0604020202020204" pitchFamily="34" charset="0"/>
                <a:cs typeface="Arial" panose="020B0604020202020204" pitchFamily="34" charset="0"/>
              </a:rPr>
              <a:t>the</a:t>
            </a:r>
            <a:r>
              <a:rPr lang="en-US" sz="6000" b="1" dirty="0">
                <a:latin typeface="Arial" panose="020B0604020202020204" pitchFamily="34" charset="0"/>
                <a:cs typeface="Arial" panose="020B0604020202020204" pitchFamily="34" charset="0"/>
              </a:rPr>
              <a:t> </a:t>
            </a:r>
            <a:r>
              <a:rPr lang="en-US" sz="6000" b="1" dirty="0">
                <a:effectLst/>
                <a:latin typeface="Arial" panose="020B0604020202020204" pitchFamily="34" charset="0"/>
                <a:cs typeface="Arial" panose="020B0604020202020204" pitchFamily="34" charset="0"/>
              </a:rPr>
              <a:t>Sake</a:t>
            </a:r>
            <a:r>
              <a:rPr lang="en-US" sz="6000" b="1" dirty="0">
                <a:latin typeface="Arial" panose="020B0604020202020204" pitchFamily="34" charset="0"/>
                <a:cs typeface="Arial" panose="020B0604020202020204" pitchFamily="34" charset="0"/>
              </a:rPr>
              <a:t> </a:t>
            </a:r>
            <a:r>
              <a:rPr lang="en-US" sz="6000" b="1" dirty="0">
                <a:effectLst/>
                <a:latin typeface="Arial" panose="020B0604020202020204" pitchFamily="34" charset="0"/>
                <a:cs typeface="Arial" panose="020B0604020202020204" pitchFamily="34" charset="0"/>
              </a:rPr>
              <a:t>of Others</a:t>
            </a:r>
            <a:endParaRPr lang="en-US" sz="6000" dirty="0">
              <a:effectLst/>
              <a:latin typeface="Arial" panose="020B0604020202020204" pitchFamily="34" charset="0"/>
              <a:cs typeface="Arial" panose="020B0604020202020204" pitchFamily="34" charset="0"/>
            </a:endParaRPr>
          </a:p>
          <a:p>
            <a:endParaRPr lang="en-US" sz="4400" baseline="300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Focus Scripture: </a:t>
            </a:r>
            <a:r>
              <a:rPr lang="en-US" sz="2800" dirty="0">
                <a:effectLst/>
                <a:latin typeface="Arial" panose="020B0604020202020204" pitchFamily="34" charset="0"/>
                <a:cs typeface="Arial" panose="020B0604020202020204" pitchFamily="34" charset="0"/>
              </a:rPr>
              <a:t> Daniel 1:8-17; 1 Timothy 4:7-8</a:t>
            </a:r>
          </a:p>
          <a:p>
            <a:endParaRPr lang="en-US" sz="2800" dirty="0">
              <a:effectLst/>
              <a:latin typeface="Arial" panose="020B0604020202020204" pitchFamily="34" charset="0"/>
              <a:cs typeface="Arial" panose="020B0604020202020204" pitchFamily="34" charset="0"/>
            </a:endParaRPr>
          </a:p>
          <a:p>
            <a:pPr algn="ctr"/>
            <a:r>
              <a:rPr lang="en-US" sz="2800" b="1" dirty="0">
                <a:effectLst/>
                <a:latin typeface="Arial" panose="020B0604020202020204" pitchFamily="34" charset="0"/>
                <a:cs typeface="Arial" panose="020B0604020202020204" pitchFamily="34" charset="0"/>
              </a:rPr>
              <a:t>Key Verses: </a:t>
            </a:r>
            <a:r>
              <a:rPr lang="en-US" sz="2800" dirty="0">
                <a:effectLst/>
                <a:latin typeface="Arial" panose="020B0604020202020204" pitchFamily="34" charset="0"/>
                <a:cs typeface="Arial" panose="020B0604020202020204" pitchFamily="34" charset="0"/>
              </a:rPr>
              <a:t>Train yourself in godliness, for, while physical training is one of value, godliness is valuable in every way, holding promise for both the present and the life to come. 1 Timothy 4:7b-8  </a:t>
            </a:r>
          </a:p>
          <a:p>
            <a:pPr algn="ctr"/>
            <a:endParaRPr lang="fi-FI" sz="4000" dirty="0">
              <a:latin typeface="Arial" panose="020B0604020202020204" pitchFamily="34" charset="0"/>
              <a:cs typeface="Arial" panose="020B0604020202020204" pitchFamily="34" charset="0"/>
            </a:endParaRPr>
          </a:p>
          <a:p>
            <a:pPr algn="ctr"/>
            <a:endParaRPr lang="en-US" sz="5400" i="1" baseline="30000" dirty="0">
              <a:latin typeface="Arial" panose="020B0604020202020204" pitchFamily="34" charset="0"/>
              <a:cs typeface="Arial" panose="020B0604020202020204" pitchFamily="34" charset="0"/>
            </a:endParaRPr>
          </a:p>
        </p:txBody>
      </p:sp>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1023884"/>
            <a:ext cx="10559143" cy="4401164"/>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Closing Song:</a:t>
            </a:r>
            <a:r>
              <a:rPr lang="en-US" sz="2800" dirty="0">
                <a:effectLst/>
                <a:latin typeface="Arial" panose="020B0604020202020204" pitchFamily="34" charset="0"/>
              </a:rPr>
              <a:t> “I Am Thine, O Lord,” </a:t>
            </a:r>
            <a:r>
              <a:rPr lang="en-US" sz="2800" i="1" dirty="0">
                <a:effectLst/>
                <a:latin typeface="Arial" panose="020B0604020202020204" pitchFamily="34" charset="0"/>
              </a:rPr>
              <a:t>AME Hymnal</a:t>
            </a:r>
            <a:r>
              <a:rPr lang="en-US" sz="2800" dirty="0">
                <a:effectLst/>
                <a:latin typeface="Arial" panose="020B0604020202020204" pitchFamily="34" charset="0"/>
              </a:rPr>
              <a:t> #283</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Closing Prayer:</a:t>
            </a:r>
            <a:r>
              <a:rPr lang="en-US" sz="2800" dirty="0">
                <a:effectLst/>
                <a:latin typeface="Arial" panose="020B0604020202020204" pitchFamily="34" charset="0"/>
              </a:rPr>
              <a:t> Father God, we thank you for your grace and mercy, and for teaching us how to be your disciples. Although we face adversity, we will neither live in fear nor dread because Jesus told us that he will never leave us nor forsake us. As we close today’s study, please bless us with stronger commitments and determinations to love as Jesus taught and to serve you with all our hearts, souls, and minds. In the name of Jesus, we pray. Amen.</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63624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5800" y="1188511"/>
            <a:ext cx="10220400" cy="4708941"/>
          </a:xfrm>
          <a:prstGeom prst="rect">
            <a:avLst/>
          </a:prstGeom>
          <a:noFill/>
          <a:ln>
            <a:noFill/>
          </a:ln>
        </p:spPr>
        <p:txBody>
          <a:bodyPr spcFirstLastPara="1" wrap="square" lIns="91425" tIns="45700" rIns="91425" bIns="45700" anchor="t" anchorCtr="0">
            <a:spAutoFit/>
          </a:bodyPr>
          <a:lstStyle/>
          <a:p>
            <a:pPr marL="463550" indent="-463550" algn="just"/>
            <a:r>
              <a:rPr lang="en-US" sz="2000" dirty="0">
                <a:solidFill>
                  <a:schemeClr val="bg2"/>
                </a:solidFill>
                <a:effectLst/>
                <a:latin typeface="Arial" panose="020B0604020202020204" pitchFamily="34" charset="0"/>
                <a:cs typeface="Arial" panose="020B0604020202020204" pitchFamily="34" charset="0"/>
              </a:rPr>
              <a:t>24 	“No one can serve two masters, for a slave will either hate the one and love the other or be devoted to the one and despise the other. You cannot serve God and wealth.</a:t>
            </a:r>
          </a:p>
          <a:p>
            <a:pPr marL="463550" indent="-463550" algn="just"/>
            <a:r>
              <a:rPr lang="en-US" sz="2000" dirty="0">
                <a:solidFill>
                  <a:schemeClr val="bg2"/>
                </a:solidFill>
                <a:effectLst/>
                <a:latin typeface="Arial" panose="020B0604020202020204" pitchFamily="34" charset="0"/>
                <a:cs typeface="Arial" panose="020B0604020202020204" pitchFamily="34" charset="0"/>
              </a:rPr>
              <a:t>25 	Therefore I tell you, do not worry about your life, what you will eat or what you will drink, or about your body, what you will wear. Is not life more than food and the body more than clothing?</a:t>
            </a:r>
          </a:p>
          <a:p>
            <a:pPr marL="463550" indent="-463550" algn="just"/>
            <a:r>
              <a:rPr lang="en-US" sz="2000" dirty="0">
                <a:solidFill>
                  <a:schemeClr val="bg2"/>
                </a:solidFill>
                <a:effectLst/>
                <a:latin typeface="Arial" panose="020B0604020202020204" pitchFamily="34" charset="0"/>
                <a:cs typeface="Arial" panose="020B0604020202020204" pitchFamily="34" charset="0"/>
              </a:rPr>
              <a:t>26 	Look at the birds of the air: they neither sow nor reap nor gather into barns, and yet your heavenly Father feeds them. Are you not of more value than they?</a:t>
            </a:r>
          </a:p>
          <a:p>
            <a:pPr marL="463550" indent="-463550" algn="just"/>
            <a:r>
              <a:rPr lang="en-US" sz="2000" dirty="0">
                <a:solidFill>
                  <a:schemeClr val="bg2"/>
                </a:solidFill>
                <a:effectLst/>
                <a:latin typeface="Arial" panose="020B0604020202020204" pitchFamily="34" charset="0"/>
                <a:cs typeface="Arial" panose="020B0604020202020204" pitchFamily="34" charset="0"/>
              </a:rPr>
              <a:t>27 	And which of you by worrying can add a single hour to your span of life?</a:t>
            </a:r>
          </a:p>
          <a:p>
            <a:pPr marL="463550" indent="-463550" algn="just"/>
            <a:r>
              <a:rPr lang="en-US" sz="2000" dirty="0">
                <a:solidFill>
                  <a:schemeClr val="bg2"/>
                </a:solidFill>
                <a:effectLst/>
                <a:latin typeface="Arial" panose="020B0604020202020204" pitchFamily="34" charset="0"/>
                <a:cs typeface="Arial" panose="020B0604020202020204" pitchFamily="34" charset="0"/>
              </a:rPr>
              <a:t>28 	And why do you worry about clothing? Consider the lilies of the field, how they grow; they neither toil nor spin,</a:t>
            </a:r>
          </a:p>
          <a:p>
            <a:pPr marL="463550" indent="-463550" algn="just"/>
            <a:r>
              <a:rPr lang="en-US" sz="2000" dirty="0">
                <a:solidFill>
                  <a:schemeClr val="bg2"/>
                </a:solidFill>
                <a:effectLst/>
                <a:latin typeface="Arial" panose="020B0604020202020204" pitchFamily="34" charset="0"/>
                <a:cs typeface="Arial" panose="020B0604020202020204" pitchFamily="34" charset="0"/>
              </a:rPr>
              <a:t>29 	yet I tell you, even Solomon in all his glory was not clothed like one of these.</a:t>
            </a:r>
          </a:p>
          <a:p>
            <a:pPr marL="463550" indent="-463550" algn="just"/>
            <a:r>
              <a:rPr lang="en-US" sz="2000" dirty="0">
                <a:solidFill>
                  <a:schemeClr val="bg2"/>
                </a:solidFill>
                <a:effectLst/>
                <a:latin typeface="Arial" panose="020B0604020202020204" pitchFamily="34" charset="0"/>
                <a:cs typeface="Arial" panose="020B0604020202020204" pitchFamily="34" charset="0"/>
              </a:rPr>
              <a:t>30 	But if God so clothes the grass of the field, which is alive today and tomorrow is thrown into the oven, will he not much more clothe you—you of little faith?</a:t>
            </a:r>
          </a:p>
          <a:p>
            <a:pPr marL="463550" indent="-463550" algn="just"/>
            <a:r>
              <a:rPr lang="en-US" sz="2000" dirty="0">
                <a:solidFill>
                  <a:schemeClr val="bg2"/>
                </a:solidFill>
                <a:effectLst/>
                <a:latin typeface="Arial" panose="020B0604020202020204" pitchFamily="34" charset="0"/>
                <a:cs typeface="Arial" panose="020B0604020202020204" pitchFamily="34" charset="0"/>
              </a:rPr>
              <a:t>31 	Therefore do not worry, saying, ‘What will we eat?’ or ‘What will we drink?’ or ‘What will we wear?’</a:t>
            </a:r>
          </a:p>
        </p:txBody>
      </p:sp>
      <p:sp>
        <p:nvSpPr>
          <p:cNvPr id="61" name="Google Shape;61;p3"/>
          <p:cNvSpPr txBox="1"/>
          <p:nvPr/>
        </p:nvSpPr>
        <p:spPr>
          <a:xfrm>
            <a:off x="877331" y="652771"/>
            <a:ext cx="10437338" cy="646290"/>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Arial" panose="020B0604020202020204" pitchFamily="34" charset="0"/>
                <a:cs typeface="Arial" panose="020B0604020202020204" pitchFamily="34" charset="0"/>
              </a:rPr>
              <a:t>Matthew 6:24-34(NRSV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DB9CB05D-497C-9E4F-967F-24C06386005F}"/>
              </a:ext>
            </a:extLst>
          </p:cNvPr>
          <p:cNvSpPr txBox="1"/>
          <p:nvPr/>
        </p:nvSpPr>
        <p:spPr>
          <a:xfrm>
            <a:off x="985800" y="891746"/>
            <a:ext cx="10220400" cy="1938952"/>
          </a:xfrm>
          <a:prstGeom prst="rect">
            <a:avLst/>
          </a:prstGeom>
          <a:noFill/>
          <a:ln>
            <a:noFill/>
          </a:ln>
        </p:spPr>
        <p:txBody>
          <a:bodyPr spcFirstLastPara="1" wrap="square" lIns="91425" tIns="45700" rIns="91425" bIns="45700" anchor="t" anchorCtr="0">
            <a:spAutoFit/>
          </a:bodyPr>
          <a:lstStyle/>
          <a:p>
            <a:pPr marL="463550" indent="-463550" algn="just"/>
            <a:r>
              <a:rPr lang="en-US" sz="2000" dirty="0">
                <a:solidFill>
                  <a:schemeClr val="bg2"/>
                </a:solidFill>
                <a:effectLst/>
                <a:latin typeface="Arial" panose="020B0604020202020204" pitchFamily="34" charset="0"/>
                <a:cs typeface="Arial" panose="020B0604020202020204" pitchFamily="34" charset="0"/>
              </a:rPr>
              <a:t>32 	For it is the gentiles who seek all these things, and indeed your heavenly Father knows that you need all these things.</a:t>
            </a:r>
          </a:p>
          <a:p>
            <a:pPr marL="463550" indent="-463550" algn="just"/>
            <a:r>
              <a:rPr lang="en-US" sz="2000" dirty="0">
                <a:solidFill>
                  <a:schemeClr val="bg2"/>
                </a:solidFill>
                <a:effectLst/>
                <a:latin typeface="Arial" panose="020B0604020202020204" pitchFamily="34" charset="0"/>
                <a:cs typeface="Arial" panose="020B0604020202020204" pitchFamily="34" charset="0"/>
              </a:rPr>
              <a:t>33 	But seek first the kingdom of God and his righteousness, and all these things will be given to you as well.</a:t>
            </a:r>
          </a:p>
          <a:p>
            <a:pPr marL="463550" indent="-463550" algn="just"/>
            <a:r>
              <a:rPr lang="en-US" sz="2000" dirty="0">
                <a:solidFill>
                  <a:schemeClr val="bg2"/>
                </a:solidFill>
                <a:effectLst/>
                <a:latin typeface="Arial" panose="020B0604020202020204" pitchFamily="34" charset="0"/>
                <a:cs typeface="Arial" panose="020B0604020202020204" pitchFamily="34" charset="0"/>
              </a:rPr>
              <a:t>34 	So do not worry about tomorrow, for tomorrow will bring worries of its own. Today’s trouble is enough for today.”</a:t>
            </a:r>
          </a:p>
        </p:txBody>
      </p:sp>
    </p:spTree>
    <p:extLst>
      <p:ext uri="{BB962C8B-B14F-4D97-AF65-F5344CB8AC3E}">
        <p14:creationId xmlns:p14="http://schemas.microsoft.com/office/powerpoint/2010/main" val="99787321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458976"/>
            <a:ext cx="10613282" cy="3354724"/>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pPr>
            <a:r>
              <a:rPr lang="en-US" sz="4400" b="1" dirty="0">
                <a:solidFill>
                  <a:schemeClr val="dk2"/>
                </a:solidFill>
                <a:latin typeface="Arial" panose="020B0604020202020204" pitchFamily="34" charset="0"/>
                <a:ea typeface="Quattrocento Sans"/>
                <a:cs typeface="Arial" panose="020B0604020202020204" pitchFamily="34" charset="0"/>
                <a:sym typeface="Quattrocento Sans"/>
              </a:rPr>
              <a:t>Key Terms</a:t>
            </a:r>
          </a:p>
          <a:p>
            <a:pPr marL="457200" indent="-457200" algn="just">
              <a:buFont typeface="Arial" panose="020B0604020202020204" pitchFamily="34" charset="0"/>
              <a:buChar char="•"/>
            </a:pPr>
            <a:r>
              <a:rPr lang="en-US" sz="2800" b="1" dirty="0">
                <a:effectLst/>
                <a:latin typeface="Arial" panose="020B0604020202020204" pitchFamily="34" charset="0"/>
                <a:cs typeface="Arial" panose="020B0604020202020204" pitchFamily="34" charset="0"/>
              </a:rPr>
              <a:t>Assimilation</a:t>
            </a:r>
            <a:r>
              <a:rPr lang="en-US" sz="2800" dirty="0">
                <a:effectLst/>
                <a:latin typeface="Arial" panose="020B0604020202020204" pitchFamily="34" charset="0"/>
                <a:cs typeface="Arial" panose="020B0604020202020204" pitchFamily="34" charset="0"/>
              </a:rPr>
              <a:t> – A process where individuals or groups from different cultural backgrounds adopt the norms, values, behaviors, and social practices of a dominant or host society, ultimately minimizing or eliminating cultural differences.</a:t>
            </a:r>
          </a:p>
          <a:p>
            <a:pPr marL="457200" indent="-457200" algn="just">
              <a:buFont typeface="Arial" panose="020B0604020202020204" pitchFamily="34" charset="0"/>
              <a:buChar char="•"/>
            </a:pPr>
            <a:r>
              <a:rPr lang="en-US" sz="2800" b="1" dirty="0">
                <a:effectLst/>
                <a:latin typeface="Arial" panose="020B0604020202020204" pitchFamily="34" charset="0"/>
                <a:cs typeface="Arial" panose="020B0604020202020204" pitchFamily="34" charset="0"/>
              </a:rPr>
              <a:t>Kosher</a:t>
            </a:r>
            <a:r>
              <a:rPr lang="en-US" sz="2800" dirty="0">
                <a:effectLst/>
                <a:latin typeface="Arial" panose="020B0604020202020204" pitchFamily="34" charset="0"/>
                <a:cs typeface="Arial" panose="020B0604020202020204" pitchFamily="34" charset="0"/>
              </a:rPr>
              <a:t> – A term from Jewish dietary laws (</a:t>
            </a:r>
            <a:r>
              <a:rPr lang="en-US" sz="2800" i="1" dirty="0">
                <a:effectLst/>
                <a:latin typeface="Arial" panose="020B0604020202020204" pitchFamily="34" charset="0"/>
                <a:cs typeface="Arial" panose="020B0604020202020204" pitchFamily="34" charset="0"/>
              </a:rPr>
              <a:t>kashrut</a:t>
            </a:r>
            <a:r>
              <a:rPr lang="en-US" sz="2800" dirty="0">
                <a:effectLst/>
                <a:latin typeface="Arial" panose="020B0604020202020204" pitchFamily="34" charset="0"/>
                <a:cs typeface="Arial" panose="020B0604020202020204" pitchFamily="34" charset="0"/>
              </a:rPr>
              <a:t>) that means fit, proper, or permissible to eat.</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582087"/>
            <a:ext cx="10559100" cy="5693826"/>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Being physically and spiritually healthy is crucial for fulfilling our responsibilities to others. As cultural and political pressures are increasingly influential in daily life, how confident are you in your ability to withstand these pressures while showing grace and humility? The books of Daniel and 1 Timothy both highlight the importance of living holistically by encouraging disciples to develop healthy bodies, minds, and spirits. Although Paul recognizes the significance of all three, he uses athleticism as a metaphor to emphasize spiritual fitness as the most important to God and the most beneficial to others. Additionally, according to the books of Daniel and 1 Timothy, spiritual discernment is crucial for understanding how God guides us through life’s difficulties, including opposition to our faith.</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925285" y="858762"/>
            <a:ext cx="10330543" cy="3108503"/>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Expanding on this unit’s theme, “Fulfilling Our Obligations to Neighbors,”</a:t>
            </a:r>
            <a:r>
              <a:rPr lang="en-US" sz="2800" i="1" dirty="0">
                <a:effectLst/>
                <a:latin typeface="Arial" panose="020B0604020202020204" pitchFamily="34" charset="0"/>
              </a:rPr>
              <a:t> </a:t>
            </a:r>
            <a:r>
              <a:rPr lang="en-US" sz="2800" dirty="0">
                <a:effectLst/>
                <a:latin typeface="Arial" panose="020B0604020202020204" pitchFamily="34" charset="0"/>
              </a:rPr>
              <a:t>today’s lesson begins with an incident from the early life of the prophet Daniel. Daniel and three of his young friends, along with other Israelites, were forced into captivity in Babylon. King Nebuchadnezzar chose to have Daniel and his friends Hananiah, </a:t>
            </a:r>
            <a:r>
              <a:rPr lang="en-US" sz="2800" dirty="0" err="1">
                <a:effectLst/>
                <a:latin typeface="Arial" panose="020B0604020202020204" pitchFamily="34" charset="0"/>
              </a:rPr>
              <a:t>Mishael</a:t>
            </a:r>
            <a:r>
              <a:rPr lang="en-US" sz="2800" dirty="0">
                <a:effectLst/>
                <a:latin typeface="Arial" panose="020B0604020202020204" pitchFamily="34" charset="0"/>
              </a:rPr>
              <a:t>, and Azariah trained to serve in his palace.</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71435</TotalTime>
  <Words>1116</Words>
  <Application>Microsoft Macintosh PowerPoint</Application>
  <PresentationFormat>Widescreen</PresentationFormat>
  <Paragraphs>35</Paragraphs>
  <Slides>22</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Quattrocento Sans</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77</cp:revision>
  <dcterms:created xsi:type="dcterms:W3CDTF">2018-05-04T03:01:22Z</dcterms:created>
  <dcterms:modified xsi:type="dcterms:W3CDTF">2026-02-23T15:18:29Z</dcterms:modified>
</cp:coreProperties>
</file>