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87" r:id="rId18"/>
    <p:sldId id="288" r:id="rId19"/>
    <p:sldId id="284" r:id="rId20"/>
    <p:sldId id="278" r:id="rId21"/>
    <p:sldId id="280" r:id="rId22"/>
  </p:sldIdLst>
  <p:sldSz cx="12192000" cy="6858000"/>
  <p:notesSz cx="6858000" cy="9144000"/>
  <p:embeddedFontLst>
    <p:embeddedFont>
      <p:font typeface="Open Sans" panose="020B0606030504020204" pitchFamily="34" charset="0"/>
      <p:regular r:id="rId24"/>
      <p:bold r:id="rId25"/>
      <p:italic r:id="rId26"/>
      <p:boldItalic r:id="rId27"/>
    </p:embeddedFont>
    <p:embeddedFont>
      <p:font typeface="Quattrocento Sans" panose="020B05020500000200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06"/>
    <p:restoredTop sz="94694"/>
  </p:normalViewPr>
  <p:slideViewPr>
    <p:cSldViewPr snapToGrid="0">
      <p:cViewPr varScale="1">
        <p:scale>
          <a:sx n="117" d="100"/>
          <a:sy n="117" d="100"/>
        </p:scale>
        <p:origin x="664"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10" y="0"/>
            <a:ext cx="12189180" cy="6892862"/>
          </a:xfrm>
          <a:prstGeom prst="rect">
            <a:avLst/>
          </a:prstGeom>
          <a:noFill/>
          <a:ln>
            <a:noFill/>
          </a:ln>
        </p:spPr>
      </p:pic>
      <p:sp>
        <p:nvSpPr>
          <p:cNvPr id="49" name="Google Shape;49;p1"/>
          <p:cNvSpPr txBox="1"/>
          <p:nvPr/>
        </p:nvSpPr>
        <p:spPr>
          <a:xfrm>
            <a:off x="392545" y="5901344"/>
            <a:ext cx="4432981" cy="37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14</a:t>
            </a:r>
            <a:r>
              <a:rPr lang="en-US" sz="2800" b="1" i="0" u="none" strike="noStrike" cap="none" baseline="30000" dirty="0">
                <a:solidFill>
                  <a:schemeClr val="dk1"/>
                </a:solidFill>
                <a:latin typeface="Arial"/>
                <a:ea typeface="Arial"/>
                <a:cs typeface="Arial"/>
                <a:sym typeface="Arial"/>
              </a:rPr>
              <a:t>: MAY 31</a:t>
            </a:r>
            <a:endParaRPr sz="2800" b="1" baseline="30000"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 life and legacy of the late Congressman John Lewis powerfully embody the messages in Matthew 28:18-20 and Hebrews 10:22-25. His autobiography, </a:t>
            </a:r>
            <a:r>
              <a:rPr lang="en-US" sz="2800" i="1" dirty="0">
                <a:effectLst/>
                <a:latin typeface="Arial" panose="020B0604020202020204" pitchFamily="34" charset="0"/>
              </a:rPr>
              <a:t>Walking with the Wind: A Memoir of the Movement </a:t>
            </a:r>
            <a:r>
              <a:rPr lang="en-US" sz="2800" dirty="0">
                <a:effectLst/>
                <a:latin typeface="Arial" panose="020B0604020202020204" pitchFamily="34" charset="0"/>
              </a:rPr>
              <a:t>(1998), provides a vivid account of his journey from humble beginnings as a sharecropper’s son in rural Alabama to becoming a global leader for justice and equality. His life was characterized by unwavering faith, courage, and a deep commitment to community. Inspired by the teachings of Jesus and the example of Dr. Martin Luther King, Jr., Lewis dedicated himself to nonviolent resistance against injustice.</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3108543"/>
          </a:xfrm>
          <a:prstGeom prst="rect">
            <a:avLst/>
          </a:prstGeom>
          <a:noFill/>
        </p:spPr>
        <p:txBody>
          <a:bodyPr wrap="square" rtlCol="0">
            <a:spAutoFit/>
          </a:bodyPr>
          <a:lstStyle/>
          <a:p>
            <a:pPr algn="just"/>
            <a:r>
              <a:rPr lang="en-US" sz="2800" dirty="0">
                <a:effectLst/>
                <a:latin typeface="Arial" panose="020B0604020202020204" pitchFamily="34" charset="0"/>
              </a:rPr>
              <a:t>Stephen (Steph) Curry is widely recognized as one of the NBA’s top players, especially known for his exceptional shooting with the Golden State Warriors. Beyond his athletic talent, Steph is also admired for openly living his Christian faith both on and off the court. Raised in a Christian home, he was introduced to Jesus Christ at a young age by both of his parents.</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2246769"/>
          </a:xfrm>
          <a:prstGeom prst="rect">
            <a:avLst/>
          </a:prstGeom>
          <a:noFill/>
        </p:spPr>
        <p:txBody>
          <a:bodyPr wrap="square" rtlCol="0">
            <a:spAutoFit/>
          </a:bodyPr>
          <a:lstStyle/>
          <a:p>
            <a:pPr algn="just"/>
            <a:r>
              <a:rPr lang="en-US" sz="2800" dirty="0">
                <a:effectLst/>
                <a:latin typeface="Arial" panose="020B0604020202020204" pitchFamily="34" charset="0"/>
              </a:rPr>
              <a:t>To apply today’s lesson, let’s reflect on key points from both scriptures in today’s lesson. These scriptures emphasize the importance of both outreach and in-reach in a disciple’s life. They also demonstrate the interconnected lifestyles that disciples must adopt to maintain vibrant relationships with God.</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810438"/>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1. How comfortable are you with sharing your faith?</a:t>
            </a:r>
          </a:p>
          <a:p>
            <a:pPr marL="466725" indent="-466725" algn="just"/>
            <a:endParaRPr lang="en-US" sz="2800" baseline="30000"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798286" y="1692237"/>
            <a:ext cx="10559143" cy="954067"/>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2. Can you think of someone who may need encouragement from you?</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0254EEA2-0061-1DAC-D8B9-E8A78C776247}"/>
              </a:ext>
            </a:extLst>
          </p:cNvPr>
          <p:cNvSpPr txBox="1"/>
          <p:nvPr/>
        </p:nvSpPr>
        <p:spPr>
          <a:xfrm>
            <a:off x="798286" y="1235037"/>
            <a:ext cx="10559143" cy="523180"/>
          </a:xfrm>
          <a:prstGeom prst="rect">
            <a:avLst/>
          </a:prstGeom>
          <a:noFill/>
          <a:ln>
            <a:noFill/>
          </a:ln>
        </p:spPr>
        <p:txBody>
          <a:bodyPr spcFirstLastPara="1" wrap="square" lIns="91425" tIns="45700" rIns="91425" bIns="45700" anchor="t" anchorCtr="0">
            <a:spAutoFit/>
          </a:bodyPr>
          <a:lstStyle/>
          <a:p>
            <a:pPr marL="466725" indent="-466725" algn="just"/>
            <a:r>
              <a:rPr lang="en-US" sz="2800" dirty="0">
                <a:effectLst/>
                <a:latin typeface="Arial" panose="020B0604020202020204" pitchFamily="34" charset="0"/>
              </a:rPr>
              <a:t>3. How helpful is it for you to stay in touch with other disciples? </a:t>
            </a:r>
          </a:p>
        </p:txBody>
      </p:sp>
    </p:spTree>
    <p:extLst>
      <p:ext uri="{BB962C8B-B14F-4D97-AF65-F5344CB8AC3E}">
        <p14:creationId xmlns:p14="http://schemas.microsoft.com/office/powerpoint/2010/main" val="328654685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781844"/>
            <a:ext cx="10825200" cy="3810233"/>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Fellowship Through Worship</a:t>
            </a:r>
            <a:endParaRPr lang="en-US" sz="6000" dirty="0">
              <a:effectLst/>
              <a:latin typeface="Arial" panose="020B0604020202020204" pitchFamily="34" charset="0"/>
            </a:endParaRPr>
          </a:p>
          <a:p>
            <a:pPr>
              <a:lnSpc>
                <a:spcPct val="80000"/>
              </a:lnSpc>
            </a:pPr>
            <a:endParaRPr lang="en-US" sz="1200" b="1" spc="-150" dirty="0">
              <a:solidFill>
                <a:schemeClr val="dk2"/>
              </a:solidFill>
              <a:latin typeface="Arial" panose="020B0604020202020204" pitchFamily="34" charset="0"/>
              <a:ea typeface="Quattrocento Sans"/>
              <a:cs typeface="Arial" panose="020B0604020202020204" pitchFamily="34" charset="0"/>
              <a:sym typeface="Quattrocento Sans"/>
            </a:endParaRPr>
          </a:p>
          <a:p>
            <a:r>
              <a:rPr lang="en-US" sz="2800" b="1" spc="-150"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Matthew 28:18-20; Hebrews 10:22-25</a:t>
            </a:r>
          </a:p>
          <a:p>
            <a:br>
              <a:rPr lang="en-US" sz="2800" dirty="0">
                <a:effectLst/>
                <a:latin typeface="Arial" panose="020B0604020202020204" pitchFamily="34" charset="0"/>
              </a:rPr>
            </a:br>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Verses: </a:t>
            </a:r>
            <a:r>
              <a:rPr lang="en-US" sz="2800" dirty="0">
                <a:effectLst/>
                <a:latin typeface="Arial" panose="020B0604020202020204" pitchFamily="34" charset="0"/>
              </a:rPr>
              <a:t>Let us hold fast to the confession of our hope without wavering, for he who has promised is faithful. Hebrews 10:23</a:t>
            </a:r>
          </a:p>
          <a:p>
            <a:pPr algn="ctr">
              <a:lnSpc>
                <a:spcPct val="80000"/>
              </a:lnSpc>
            </a:pPr>
            <a:endParaRPr lang="en-US" sz="4000" dirty="0">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20625" y="597561"/>
            <a:ext cx="10559143" cy="3539390"/>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“What a Fellowship” </a:t>
            </a:r>
            <a:r>
              <a:rPr lang="en-US" sz="2800" i="1" dirty="0">
                <a:effectLst/>
                <a:latin typeface="Arial" panose="020B0604020202020204" pitchFamily="34" charset="0"/>
              </a:rPr>
              <a:t>AME Hymnal</a:t>
            </a:r>
            <a:r>
              <a:rPr lang="en-US" sz="2800" dirty="0">
                <a:effectLst/>
                <a:latin typeface="Arial" panose="020B0604020202020204" pitchFamily="34" charset="0"/>
              </a:rPr>
              <a:t> #525</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 </a:t>
            </a:r>
            <a:r>
              <a:rPr lang="en-US" sz="2800" dirty="0">
                <a:effectLst/>
                <a:latin typeface="Arial" panose="020B0604020202020204" pitchFamily="34" charset="0"/>
              </a:rPr>
              <a:t>Father God, we thank you for entrusting us to carry the good news of the Gospel. But we need your continual support. Please strengthen us, especially when we are weak, and remind us to reach out to other disciples so we can comfort and encourage each other. In the precious name of Jesus Christ, our Savior, we pray. Amen.</a:t>
            </a: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444670"/>
            <a:ext cx="10220400" cy="4708941"/>
          </a:xfrm>
          <a:prstGeom prst="rect">
            <a:avLst/>
          </a:prstGeom>
          <a:noFill/>
          <a:ln>
            <a:noFill/>
          </a:ln>
        </p:spPr>
        <p:txBody>
          <a:bodyPr spcFirstLastPara="1" wrap="square" lIns="91425" tIns="45700" rIns="91425" bIns="45700" anchor="t" anchorCtr="0">
            <a:spAutoFit/>
          </a:bodyPr>
          <a:lstStyle/>
          <a:p>
            <a:pPr marL="466725" indent="-466725" algn="ctr"/>
            <a:r>
              <a:rPr lang="en-US" sz="2000" b="1" dirty="0">
                <a:solidFill>
                  <a:schemeClr val="bg2"/>
                </a:solidFill>
                <a:effectLst/>
                <a:latin typeface="Arial" panose="020B0604020202020204" pitchFamily="34" charset="0"/>
              </a:rPr>
              <a:t>Matthew 28:18-20</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18 	And Jesus came and said to them, “All authority in heaven and on earth has been given to me.</a:t>
            </a:r>
          </a:p>
          <a:p>
            <a:pPr marL="466725" indent="-466725" algn="just"/>
            <a:r>
              <a:rPr lang="en-US" sz="2000" dirty="0">
                <a:solidFill>
                  <a:schemeClr val="bg2"/>
                </a:solidFill>
                <a:effectLst/>
                <a:latin typeface="Arial" panose="020B0604020202020204" pitchFamily="34" charset="0"/>
              </a:rPr>
              <a:t>19 	Go therefore and make disciples of all nations, baptizing them in the name of the Father and of the Son and of the Holy Spirit</a:t>
            </a:r>
          </a:p>
          <a:p>
            <a:pPr marL="466725" indent="-466725" algn="just"/>
            <a:r>
              <a:rPr lang="en-US" sz="2000" dirty="0">
                <a:solidFill>
                  <a:schemeClr val="bg2"/>
                </a:solidFill>
                <a:effectLst/>
                <a:latin typeface="Arial" panose="020B0604020202020204" pitchFamily="34" charset="0"/>
              </a:rPr>
              <a:t>20 	and teaching them to obey everything that I have commanded you. And remember, I am with you always, to the end of the age.”</a:t>
            </a:r>
          </a:p>
          <a:p>
            <a:pPr marL="466725" indent="-466725" algn="ctr"/>
            <a:r>
              <a:rPr lang="en-US" sz="2000" b="1" dirty="0">
                <a:solidFill>
                  <a:schemeClr val="bg2"/>
                </a:solidFill>
                <a:effectLst/>
                <a:latin typeface="Arial" panose="020B0604020202020204" pitchFamily="34" charset="0"/>
              </a:rPr>
              <a:t>Hebrews 10:22-25</a:t>
            </a:r>
            <a:endParaRPr lang="en-US" sz="2000" dirty="0">
              <a:solidFill>
                <a:schemeClr val="bg2"/>
              </a:solidFill>
              <a:effectLst/>
              <a:latin typeface="Arial" panose="020B0604020202020204" pitchFamily="34" charset="0"/>
            </a:endParaRPr>
          </a:p>
          <a:p>
            <a:pPr marL="466725" indent="-466725" algn="just"/>
            <a:r>
              <a:rPr lang="en-US" sz="2000" dirty="0">
                <a:solidFill>
                  <a:schemeClr val="bg2"/>
                </a:solidFill>
                <a:effectLst/>
                <a:latin typeface="Arial" panose="020B0604020202020204" pitchFamily="34" charset="0"/>
              </a:rPr>
              <a:t>22 	…let us approach with a true heart in full assurance of faith, with our hearts sprinkled clean from an evil conscience and our bodies washed with pure water.</a:t>
            </a:r>
          </a:p>
          <a:p>
            <a:pPr marL="466725" indent="-466725" algn="just"/>
            <a:r>
              <a:rPr lang="en-US" sz="2000" dirty="0">
                <a:solidFill>
                  <a:schemeClr val="bg2"/>
                </a:solidFill>
                <a:effectLst/>
                <a:latin typeface="Arial" panose="020B0604020202020204" pitchFamily="34" charset="0"/>
              </a:rPr>
              <a:t>23 	Let us hold fast to the confession of our hope without wavering, for he who has promised is faithful.</a:t>
            </a:r>
          </a:p>
          <a:p>
            <a:pPr marL="466725" indent="-466725" algn="just"/>
            <a:r>
              <a:rPr lang="en-US" sz="2000" dirty="0">
                <a:solidFill>
                  <a:schemeClr val="bg2"/>
                </a:solidFill>
                <a:effectLst/>
                <a:latin typeface="Arial" panose="020B0604020202020204" pitchFamily="34" charset="0"/>
              </a:rPr>
              <a:t>24 	And let us consider how to provoke one another to love and good deeds,</a:t>
            </a:r>
          </a:p>
          <a:p>
            <a:pPr marL="466725" indent="-466725" algn="just"/>
            <a:r>
              <a:rPr lang="en-US" sz="2000" dirty="0">
                <a:solidFill>
                  <a:schemeClr val="bg2"/>
                </a:solidFill>
                <a:effectLst/>
                <a:latin typeface="Arial" panose="020B0604020202020204" pitchFamily="34" charset="0"/>
              </a:rPr>
              <a:t>25 	not neglecting to meet together, as is the habit of some, but encouraging one another, and all the more as you see the Day approaching.</a:t>
            </a:r>
          </a:p>
        </p:txBody>
      </p:sp>
      <p:sp>
        <p:nvSpPr>
          <p:cNvPr id="61" name="Google Shape;61;p3"/>
          <p:cNvSpPr txBox="1"/>
          <p:nvPr/>
        </p:nvSpPr>
        <p:spPr>
          <a:xfrm>
            <a:off x="654906" y="582669"/>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Matthew 28:18-20; Hebrews 10:22-25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789359" y="1259400"/>
            <a:ext cx="10613282" cy="954067"/>
          </a:xfrm>
          <a:prstGeom prst="rect">
            <a:avLst/>
          </a:prstGeom>
          <a:noFill/>
          <a:ln>
            <a:noFill/>
          </a:ln>
        </p:spPr>
        <p:txBody>
          <a:bodyPr spcFirstLastPara="1" wrap="square" lIns="91425" tIns="45700" rIns="91425" bIns="45700" anchor="t" anchorCtr="0">
            <a:spAutoFit/>
          </a:bodyPr>
          <a:lstStyle/>
          <a:p>
            <a:pPr marL="571500" indent="-571500" algn="just">
              <a:buFont typeface="Arial" panose="020B0604020202020204" pitchFamily="34" charset="0"/>
              <a:buChar char="•"/>
            </a:pPr>
            <a:r>
              <a:rPr lang="en-US" sz="2800" b="1" dirty="0">
                <a:effectLst/>
                <a:latin typeface="Arial" panose="020B0604020202020204" pitchFamily="34" charset="0"/>
              </a:rPr>
              <a:t>Commission</a:t>
            </a:r>
            <a:r>
              <a:rPr lang="en-US" sz="2800" dirty="0">
                <a:effectLst/>
                <a:latin typeface="Arial" panose="020B0604020202020204" pitchFamily="34" charset="0"/>
              </a:rPr>
              <a:t> – A charge or command.</a:t>
            </a:r>
          </a:p>
          <a:p>
            <a:pPr marL="571500" indent="-571500" algn="just">
              <a:buFont typeface="Arial" panose="020B0604020202020204" pitchFamily="34" charset="0"/>
              <a:buChar char="•"/>
            </a:pPr>
            <a:r>
              <a:rPr lang="en-US" sz="2800" b="1" dirty="0">
                <a:effectLst/>
                <a:latin typeface="Arial" panose="020B0604020202020204" pitchFamily="34" charset="0"/>
              </a:rPr>
              <a:t>Disciple</a:t>
            </a:r>
            <a:r>
              <a:rPr lang="en-US" sz="2800" dirty="0">
                <a:effectLst/>
                <a:latin typeface="Arial" panose="020B0604020202020204" pitchFamily="34" charset="0"/>
              </a:rPr>
              <a:t> – A student, follower, or learner.</a:t>
            </a:r>
          </a:p>
        </p:txBody>
      </p:sp>
      <p:sp>
        <p:nvSpPr>
          <p:cNvPr id="2" name="Google Shape;61;p3">
            <a:extLst>
              <a:ext uri="{FF2B5EF4-FFF2-40B4-BE49-F238E27FC236}">
                <a16:creationId xmlns:a16="http://schemas.microsoft.com/office/drawing/2014/main" id="{7AD4B6F8-7306-50D0-E03A-6103336E8BF7}"/>
              </a:ext>
            </a:extLst>
          </p:cNvPr>
          <p:cNvSpPr txBox="1"/>
          <p:nvPr/>
        </p:nvSpPr>
        <p:spPr>
          <a:xfrm>
            <a:off x="654906" y="772969"/>
            <a:ext cx="10873479"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mn-lt"/>
                <a:ea typeface="Quattrocento Sans"/>
                <a:cs typeface="Quattrocento Sans"/>
                <a:sym typeface="Quattrocento Sans"/>
              </a:rPr>
              <a:t>Key Terms</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0" y="0"/>
            <a:ext cx="12194072" cy="6895629"/>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Last week, our lesson highlighted the importance of rest and its part in living balanced lives, as Jesus taught. As you may remember, Jesus redefined the meaning of the Sabbath by saying that the Sabbath was made for man, not man for the Sabbath (Mark 2:27), showing that the Sabbath is a blessing for disciples rather than a burden. </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When you think of evangelism, what comes to mind? For many, evangelism means going outside the church, into the streets, even into foreign lands to reach people who need to hear the Gospel. While this view is valid, it only represents one part of the church’s calling. There is a second part that involves ministering to and nurturing relationships among those already in the church. The first is typically called outreach, and the second is known as in-reach. Jesus calls us to do both.</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75697</TotalTime>
  <Words>793</Words>
  <Application>Microsoft Macintosh PowerPoint</Application>
  <PresentationFormat>Widescreen</PresentationFormat>
  <Paragraphs>33</Paragraphs>
  <Slides>21</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100</cp:revision>
  <dcterms:created xsi:type="dcterms:W3CDTF">2018-05-04T03:01:22Z</dcterms:created>
  <dcterms:modified xsi:type="dcterms:W3CDTF">2026-02-23T19:13:39Z</dcterms:modified>
</cp:coreProperties>
</file>