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90" r:id="rId5"/>
    <p:sldId id="261" r:id="rId6"/>
    <p:sldId id="262" r:id="rId7"/>
    <p:sldId id="263" r:id="rId8"/>
    <p:sldId id="265" r:id="rId9"/>
    <p:sldId id="266" r:id="rId10"/>
    <p:sldId id="269" r:id="rId11"/>
    <p:sldId id="270" r:id="rId12"/>
    <p:sldId id="271" r:id="rId13"/>
    <p:sldId id="272" r:id="rId14"/>
    <p:sldId id="273" r:id="rId15"/>
    <p:sldId id="281" r:id="rId16"/>
    <p:sldId id="274" r:id="rId17"/>
    <p:sldId id="275" r:id="rId18"/>
    <p:sldId id="287" r:id="rId19"/>
    <p:sldId id="291" r:id="rId20"/>
    <p:sldId id="284" r:id="rId21"/>
    <p:sldId id="278" r:id="rId22"/>
    <p:sldId id="280" r:id="rId23"/>
  </p:sldIdLst>
  <p:sldSz cx="12192000" cy="6858000"/>
  <p:notesSz cx="6858000" cy="9144000"/>
  <p:embeddedFontLst>
    <p:embeddedFont>
      <p:font typeface="Open Sans" panose="020B0606030504020204" pitchFamily="34" charset="0"/>
      <p:regular r:id="rId25"/>
      <p:bold r:id="rId26"/>
      <p:italic r:id="rId27"/>
      <p:boldItalic r:id="rId28"/>
    </p:embeddedFont>
    <p:embeddedFont>
      <p:font typeface="Quattrocento Sans" panose="020B0502050000020003"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56"/>
    <p:restoredTop sz="94694"/>
  </p:normalViewPr>
  <p:slideViewPr>
    <p:cSldViewPr snapToGrid="0">
      <p:cViewPr varScale="1">
        <p:scale>
          <a:sx n="117" d="100"/>
          <a:sy n="117" d="100"/>
        </p:scale>
        <p:origin x="920" y="16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srcRect/>
          <a:stretch/>
        </p:blipFill>
        <p:spPr>
          <a:xfrm>
            <a:off x="1410" y="37463"/>
            <a:ext cx="12189180" cy="6892862"/>
          </a:xfrm>
          <a:prstGeom prst="rect">
            <a:avLst/>
          </a:prstGeom>
          <a:noFill/>
          <a:ln>
            <a:noFill/>
          </a:ln>
        </p:spPr>
      </p:pic>
      <p:sp>
        <p:nvSpPr>
          <p:cNvPr id="49" name="Google Shape;49;p1"/>
          <p:cNvSpPr txBox="1"/>
          <p:nvPr/>
        </p:nvSpPr>
        <p:spPr>
          <a:xfrm>
            <a:off x="392545" y="5901344"/>
            <a:ext cx="4432981" cy="3795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latin typeface="Arial"/>
                <a:ea typeface="Arial"/>
                <a:cs typeface="Arial"/>
                <a:sym typeface="Arial"/>
              </a:rPr>
              <a:t>LESSON </a:t>
            </a:r>
            <a:r>
              <a:rPr lang="en-US" sz="2800" b="1" baseline="30000" dirty="0">
                <a:solidFill>
                  <a:schemeClr val="dk1"/>
                </a:solidFill>
              </a:rPr>
              <a:t>13</a:t>
            </a:r>
            <a:r>
              <a:rPr lang="en-US" sz="2800" b="1" i="0" u="none" strike="noStrike" cap="none" baseline="30000" dirty="0">
                <a:solidFill>
                  <a:schemeClr val="dk1"/>
                </a:solidFill>
                <a:latin typeface="Arial"/>
                <a:ea typeface="Arial"/>
                <a:cs typeface="Arial"/>
                <a:sym typeface="Arial"/>
              </a:rPr>
              <a:t>: MAY 24</a:t>
            </a:r>
            <a:endParaRPr sz="2800" b="1" baseline="30000" dirty="0">
              <a:solidFill>
                <a:schemeClr val="dk1"/>
              </a:solidFill>
              <a:latin typeface="Arial"/>
              <a:ea typeface="Arial"/>
              <a:cs typeface="Arial"/>
              <a:sym typeface="Arial"/>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965505"/>
            <a:ext cx="10595400" cy="4163613"/>
          </a:xfrm>
          <a:prstGeom prst="rect">
            <a:avLst/>
          </a:prstGeom>
          <a:noFill/>
          <a:ln>
            <a:noFill/>
          </a:ln>
        </p:spPr>
        <p:txBody>
          <a:bodyPr spcFirstLastPara="1" wrap="square" lIns="91425" tIns="45700" rIns="91425" bIns="45700" anchor="t" anchorCtr="0">
            <a:noAutofit/>
          </a:bodyPr>
          <a:lstStyle/>
          <a:p>
            <a:pPr algn="just"/>
            <a:r>
              <a:rPr lang="en-US" sz="2800" dirty="0">
                <a:effectLst/>
                <a:latin typeface="Arial" panose="020B0604020202020204" pitchFamily="34" charset="0"/>
              </a:rPr>
              <a:t>The idea of “paradigm shifts” (see </a:t>
            </a:r>
            <a:r>
              <a:rPr lang="en-US" sz="2800" b="1" dirty="0">
                <a:effectLst/>
                <a:latin typeface="Arial" panose="020B0604020202020204" pitchFamily="34" charset="0"/>
              </a:rPr>
              <a:t>Key Words</a:t>
            </a:r>
            <a:r>
              <a:rPr lang="en-US" sz="2800" dirty="0">
                <a:effectLst/>
                <a:latin typeface="Arial" panose="020B0604020202020204" pitchFamily="34" charset="0"/>
              </a:rPr>
              <a:t>) helps connect Jesus’ challenges to religious traditions with the evolution of African American history celebrations in the United States. This shift began in 1915 with historian Dr. Carter G. Woodson, who believed racism and inequality were rooted in the neglect of black history. He founded what is now the Association for the Study of African American Life and History, and he is known as the “Father of Black History.”</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10134" y="810515"/>
            <a:ext cx="10171731" cy="3970318"/>
          </a:xfrm>
          <a:prstGeom prst="rect">
            <a:avLst/>
          </a:prstGeom>
          <a:noFill/>
        </p:spPr>
        <p:txBody>
          <a:bodyPr wrap="square" rtlCol="0">
            <a:spAutoFit/>
          </a:bodyPr>
          <a:lstStyle/>
          <a:p>
            <a:pPr algn="just"/>
            <a:r>
              <a:rPr lang="en-US" sz="2800" dirty="0">
                <a:effectLst/>
                <a:latin typeface="Arial" panose="020B0604020202020204" pitchFamily="34" charset="0"/>
              </a:rPr>
              <a:t>Tamika D. Mallory is a contemporary activist who embodies the legacy of many pioneers recognized for driving paradigm shifts toward equal justice, fairness, and dignity for marginalized and vulnerable populations. Like many leaders throughout history, she finds ways to challenge established systems of injustice, promoting acceptance, inclusiveness, and compassion for everyone. Ms. Mallory was born on September 4, 1980. From a young age, she has been engaged in community service aimed at improving the lives of the poor and vulnerable. </a:t>
            </a: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838947"/>
            <a:ext cx="10183712" cy="4401205"/>
          </a:xfrm>
          <a:prstGeom prst="rect">
            <a:avLst/>
          </a:prstGeom>
          <a:noFill/>
        </p:spPr>
        <p:txBody>
          <a:bodyPr wrap="square" rtlCol="0">
            <a:spAutoFit/>
          </a:bodyPr>
          <a:lstStyle/>
          <a:p>
            <a:pPr algn="just"/>
            <a:r>
              <a:rPr lang="en-US" sz="2800" dirty="0">
                <a:effectLst/>
                <a:latin typeface="Arial" panose="020B0604020202020204" pitchFamily="34" charset="0"/>
              </a:rPr>
              <a:t>Since childhood, many of us have absorbed messages that overemphasize work, often at the expense of rest. But Jesus invites us into a new way of life, one that embraces the natural rhythm of life God created: cycles of work, rest, and renewal for a healthy body, mind, and spirit. Scripture reveals that work is an integral part of God’s design. Jesus said, “My Father is still working, and I am working also” (John 5:17), and we are called to work as if “for the Lord” (Colossians 3:23). Yet God Godself rested after six days of creation, blessing and making the seventh day holy (Exodus 20:11).</a:t>
            </a:r>
          </a:p>
        </p:txBody>
      </p:sp>
    </p:spTree>
    <p:extLst>
      <p:ext uri="{BB962C8B-B14F-4D97-AF65-F5344CB8AC3E}">
        <p14:creationId xmlns:p14="http://schemas.microsoft.com/office/powerpoint/2010/main" val="2509352106"/>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333009"/>
            <a:ext cx="10559143" cy="1384954"/>
          </a:xfrm>
          <a:prstGeom prst="rect">
            <a:avLst/>
          </a:prstGeom>
          <a:noFill/>
          <a:ln>
            <a:noFill/>
          </a:ln>
        </p:spPr>
        <p:txBody>
          <a:bodyPr spcFirstLastPara="1" wrap="square" lIns="91425" tIns="45700" rIns="91425" bIns="45700" anchor="t" anchorCtr="0">
            <a:spAutoFit/>
          </a:bodyPr>
          <a:lstStyle/>
          <a:p>
            <a:pPr marL="466725" indent="-466725" algn="just"/>
            <a:r>
              <a:rPr lang="en-US" sz="2800" dirty="0">
                <a:effectLst/>
                <a:latin typeface="Arial" panose="020B0604020202020204" pitchFamily="34" charset="0"/>
              </a:rPr>
              <a:t>1. On a scale of one to ten, with ten being the highest and one the lowest, how would you rate your tendency to rest, relax, and renew yourself spiritually? </a:t>
            </a: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C8F49E4F-CA7F-104B-BF21-1695F5E037D5}"/>
              </a:ext>
            </a:extLst>
          </p:cNvPr>
          <p:cNvSpPr txBox="1"/>
          <p:nvPr/>
        </p:nvSpPr>
        <p:spPr>
          <a:xfrm>
            <a:off x="874485" y="1278580"/>
            <a:ext cx="10443029" cy="1384954"/>
          </a:xfrm>
          <a:prstGeom prst="rect">
            <a:avLst/>
          </a:prstGeom>
          <a:noFill/>
          <a:ln>
            <a:noFill/>
          </a:ln>
        </p:spPr>
        <p:txBody>
          <a:bodyPr spcFirstLastPara="1" wrap="square" lIns="91425" tIns="45700" rIns="91425" bIns="45700" anchor="t" anchorCtr="0">
            <a:spAutoFit/>
          </a:bodyPr>
          <a:lstStyle/>
          <a:p>
            <a:pPr marL="466725" indent="-466725" algn="just"/>
            <a:r>
              <a:rPr lang="en-US" sz="2800" dirty="0">
                <a:effectLst/>
                <a:latin typeface="Arial" panose="020B0604020202020204" pitchFamily="34" charset="0"/>
              </a:rPr>
              <a:t>2. How can you apply this lesson to help yourself and others see God’s purpose for resting and working?</a:t>
            </a:r>
          </a:p>
          <a:p>
            <a:pPr marL="466725" indent="-466725" algn="just"/>
            <a:endParaRPr lang="en-US" sz="2800" dirty="0">
              <a:effectLst/>
              <a:latin typeface="Arial" panose="020B0604020202020204" pitchFamily="34" charset="0"/>
            </a:endParaRPr>
          </a:p>
        </p:txBody>
      </p:sp>
    </p:spTree>
    <p:extLst>
      <p:ext uri="{BB962C8B-B14F-4D97-AF65-F5344CB8AC3E}">
        <p14:creationId xmlns:p14="http://schemas.microsoft.com/office/powerpoint/2010/main" val="846965347"/>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203853C2-28D6-674B-DC5C-DBBA35235AE5}"/>
              </a:ext>
            </a:extLst>
          </p:cNvPr>
          <p:cNvSpPr txBox="1"/>
          <p:nvPr/>
        </p:nvSpPr>
        <p:spPr>
          <a:xfrm>
            <a:off x="874485" y="1093522"/>
            <a:ext cx="10443029" cy="1384954"/>
          </a:xfrm>
          <a:prstGeom prst="rect">
            <a:avLst/>
          </a:prstGeom>
          <a:noFill/>
          <a:ln>
            <a:noFill/>
          </a:ln>
        </p:spPr>
        <p:txBody>
          <a:bodyPr spcFirstLastPara="1" wrap="square" lIns="91425" tIns="45700" rIns="91425" bIns="45700" anchor="t" anchorCtr="0">
            <a:spAutoFit/>
          </a:bodyPr>
          <a:lstStyle/>
          <a:p>
            <a:pPr marL="466725" indent="-466725" algn="just"/>
            <a:r>
              <a:rPr lang="en-US" sz="2800" dirty="0">
                <a:effectLst/>
                <a:latin typeface="Arial" panose="020B0604020202020204" pitchFamily="34" charset="0"/>
              </a:rPr>
              <a:t>3. How do you think Sabbath rest among your church members might help foster peaceful and harmonious relationships? </a:t>
            </a:r>
          </a:p>
          <a:p>
            <a:pPr marL="466725" indent="-466725" algn="just"/>
            <a:endParaRPr lang="en-US" sz="2800" dirty="0">
              <a:effectLst/>
              <a:latin typeface="Arial" panose="020B0604020202020204" pitchFamily="34" charset="0"/>
            </a:endParaRPr>
          </a:p>
        </p:txBody>
      </p:sp>
    </p:spTree>
    <p:extLst>
      <p:ext uri="{BB962C8B-B14F-4D97-AF65-F5344CB8AC3E}">
        <p14:creationId xmlns:p14="http://schemas.microsoft.com/office/powerpoint/2010/main" val="2375720176"/>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683409" y="781844"/>
            <a:ext cx="10825200" cy="4241121"/>
          </a:xfrm>
          <a:prstGeom prst="rect">
            <a:avLst/>
          </a:prstGeom>
          <a:noFill/>
          <a:ln>
            <a:noFill/>
          </a:ln>
        </p:spPr>
        <p:txBody>
          <a:bodyPr spcFirstLastPara="1" wrap="square" lIns="91425" tIns="45700" rIns="91425" bIns="45700" anchor="t" anchorCtr="0">
            <a:spAutoFit/>
          </a:bodyPr>
          <a:lstStyle/>
          <a:p>
            <a:pPr algn="ctr"/>
            <a:r>
              <a:rPr lang="en-US" sz="6000" b="1" dirty="0">
                <a:effectLst/>
                <a:latin typeface="Arial" panose="020B0604020202020204" pitchFamily="34" charset="0"/>
                <a:cs typeface="Arial" panose="020B0604020202020204" pitchFamily="34" charset="0"/>
              </a:rPr>
              <a:t>The Christian View of Recreation</a:t>
            </a:r>
            <a:endParaRPr lang="en-US" sz="6000" dirty="0">
              <a:effectLst/>
              <a:latin typeface="Arial" panose="020B0604020202020204" pitchFamily="34" charset="0"/>
              <a:cs typeface="Arial" panose="020B0604020202020204" pitchFamily="34" charset="0"/>
            </a:endParaRPr>
          </a:p>
          <a:p>
            <a:pPr>
              <a:lnSpc>
                <a:spcPct val="80000"/>
              </a:lnSpc>
            </a:pPr>
            <a:endParaRPr lang="en-US" sz="1200" b="1" spc="-150" dirty="0">
              <a:solidFill>
                <a:schemeClr val="dk2"/>
              </a:solidFill>
              <a:latin typeface="Arial" panose="020B0604020202020204" pitchFamily="34" charset="0"/>
              <a:ea typeface="Quattrocento Sans"/>
              <a:cs typeface="Arial" panose="020B0604020202020204" pitchFamily="34" charset="0"/>
              <a:sym typeface="Quattrocento Sans"/>
            </a:endParaRPr>
          </a:p>
          <a:p>
            <a:r>
              <a:rPr lang="en-US" sz="2800" b="1" spc="-150" dirty="0">
                <a:solidFill>
                  <a:schemeClr val="dk2"/>
                </a:solidFill>
                <a:latin typeface="Arial" panose="020B0604020202020204" pitchFamily="34" charset="0"/>
                <a:ea typeface="Quattrocento Sans"/>
                <a:cs typeface="Arial" panose="020B0604020202020204" pitchFamily="34" charset="0"/>
                <a:sym typeface="Quattrocento Sans"/>
              </a:rPr>
              <a:t>Focus Scripture: </a:t>
            </a:r>
            <a:r>
              <a:rPr lang="en-US" sz="2800" dirty="0">
                <a:effectLst/>
                <a:latin typeface="Arial" panose="020B0604020202020204" pitchFamily="34" charset="0"/>
                <a:cs typeface="Arial" panose="020B0604020202020204" pitchFamily="34" charset="0"/>
              </a:rPr>
              <a:t>Mark 2:18-28</a:t>
            </a:r>
          </a:p>
          <a:p>
            <a:endParaRPr lang="en-US" sz="2800" dirty="0">
              <a:effectLst/>
              <a:latin typeface="Arial" panose="020B0604020202020204" pitchFamily="34" charset="0"/>
              <a:cs typeface="Arial" panose="020B0604020202020204" pitchFamily="34" charset="0"/>
            </a:endParaRPr>
          </a:p>
          <a:p>
            <a:pPr algn="ctr"/>
            <a:r>
              <a:rPr lang="en-US" sz="2800" b="1" dirty="0">
                <a:effectLst/>
                <a:latin typeface="Arial" panose="020B0604020202020204" pitchFamily="34" charset="0"/>
                <a:cs typeface="Arial" panose="020B0604020202020204" pitchFamily="34" charset="0"/>
              </a:rPr>
              <a:t>Key Verses: </a:t>
            </a:r>
            <a:r>
              <a:rPr lang="en-US" sz="2800" dirty="0">
                <a:effectLst/>
                <a:latin typeface="Arial" panose="020B0604020202020204" pitchFamily="34" charset="0"/>
                <a:cs typeface="Arial" panose="020B0604020202020204" pitchFamily="34" charset="0"/>
              </a:rPr>
              <a:t>(Jesus) said to (the Pharisees), “The Sabbath was made for humankind and not humankind for the Sabbath, so the Son of Man is lord even of the Sabbath.” Mark 2:27-28</a:t>
            </a: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923187" y="851459"/>
            <a:ext cx="10345625" cy="4832052"/>
          </a:xfrm>
          <a:prstGeom prst="rect">
            <a:avLst/>
          </a:prstGeom>
          <a:noFill/>
          <a:ln>
            <a:noFill/>
          </a:ln>
        </p:spPr>
        <p:txBody>
          <a:bodyPr spcFirstLastPara="1" wrap="square" lIns="91425" tIns="45700" rIns="91425" bIns="45700" anchor="t" anchorCtr="0">
            <a:spAutoFit/>
          </a:bodyPr>
          <a:lstStyle/>
          <a:p>
            <a:pPr algn="just"/>
            <a:r>
              <a:rPr lang="en-US" sz="2800" b="1" dirty="0">
                <a:effectLst/>
                <a:latin typeface="Arial" panose="020B0604020202020204" pitchFamily="34" charset="0"/>
              </a:rPr>
              <a:t>Closing Song: </a:t>
            </a:r>
            <a:r>
              <a:rPr lang="en-US" sz="2800" dirty="0">
                <a:effectLst/>
                <a:latin typeface="Arial" panose="020B0604020202020204" pitchFamily="34" charset="0"/>
              </a:rPr>
              <a:t>“Learning to Lean,” </a:t>
            </a:r>
            <a:r>
              <a:rPr lang="en-US" sz="2800" i="1" dirty="0">
                <a:effectLst/>
                <a:latin typeface="Arial" panose="020B0604020202020204" pitchFamily="34" charset="0"/>
              </a:rPr>
              <a:t>AME Hymnal</a:t>
            </a:r>
            <a:r>
              <a:rPr lang="en-US" sz="2800" dirty="0">
                <a:effectLst/>
                <a:latin typeface="Arial" panose="020B0604020202020204" pitchFamily="34" charset="0"/>
              </a:rPr>
              <a:t> #362</a:t>
            </a:r>
          </a:p>
          <a:p>
            <a:pPr algn="just"/>
            <a:endParaRPr lang="en-US" sz="2800" dirty="0">
              <a:effectLst/>
              <a:latin typeface="Arial" panose="020B0604020202020204" pitchFamily="34" charset="0"/>
            </a:endParaRPr>
          </a:p>
          <a:p>
            <a:pPr algn="just"/>
            <a:r>
              <a:rPr lang="en-US" sz="2800" b="1" dirty="0">
                <a:effectLst/>
                <a:latin typeface="Arial" panose="020B0604020202020204" pitchFamily="34" charset="0"/>
              </a:rPr>
              <a:t>Closing Prayer: </a:t>
            </a:r>
            <a:r>
              <a:rPr lang="en-US" sz="2800" dirty="0">
                <a:effectLst/>
                <a:latin typeface="Arial" panose="020B0604020202020204" pitchFamily="34" charset="0"/>
              </a:rPr>
              <a:t>Dear Lord</a:t>
            </a:r>
            <a:r>
              <a:rPr lang="en-US" sz="2800" b="1" dirty="0">
                <a:effectLst/>
                <a:latin typeface="Arial" panose="020B0604020202020204" pitchFamily="34" charset="0"/>
              </a:rPr>
              <a:t>, </a:t>
            </a:r>
            <a:r>
              <a:rPr lang="en-US" sz="2800" dirty="0">
                <a:effectLst/>
                <a:latin typeface="Arial" panose="020B0604020202020204" pitchFamily="34" charset="0"/>
              </a:rPr>
              <a:t>your Word promises that if we acknowledge you in all our ways, you will direct our paths. We present ourselves this morning, ready and willing to obey. Your Word also tells us that our bodies are not our own; we have been bought with a price, and we are to glorify you in our bodies. Please help us to appreciate that you want us to rest as well as to work. Please be patient with us as we learn to live holistic lives, guided by you. In the precious name of Jesus, our Savior, Christ, we pray. Amen.</a:t>
            </a: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981445" y="1228959"/>
            <a:ext cx="10220400" cy="5324494"/>
          </a:xfrm>
          <a:prstGeom prst="rect">
            <a:avLst/>
          </a:prstGeom>
          <a:noFill/>
          <a:ln>
            <a:noFill/>
          </a:ln>
        </p:spPr>
        <p:txBody>
          <a:bodyPr spcFirstLastPara="1" wrap="square" lIns="91425" tIns="45700" rIns="91425" bIns="45700" anchor="t" anchorCtr="0">
            <a:spAutoFit/>
          </a:bodyPr>
          <a:lstStyle/>
          <a:p>
            <a:pPr marL="466725" indent="-466725" algn="just"/>
            <a:r>
              <a:rPr lang="en-US" sz="2000" dirty="0">
                <a:solidFill>
                  <a:schemeClr val="bg2"/>
                </a:solidFill>
                <a:effectLst/>
                <a:latin typeface="Arial" panose="020B0604020202020204" pitchFamily="34" charset="0"/>
              </a:rPr>
              <a:t>18 Now John’s disciples and the Pharisees were fasting, and people came and said to him, “Why do John’s disciples and the disciples of the Pharisees fast, but your disciples do not fast?”</a:t>
            </a:r>
          </a:p>
          <a:p>
            <a:pPr marL="466725" indent="-466725" algn="just"/>
            <a:r>
              <a:rPr lang="en-US" sz="2000" dirty="0">
                <a:solidFill>
                  <a:schemeClr val="bg2"/>
                </a:solidFill>
                <a:effectLst/>
                <a:latin typeface="Arial" panose="020B0604020202020204" pitchFamily="34" charset="0"/>
              </a:rPr>
              <a:t>19 Jesus said to them, “The wedding attendants cannot fast while the bridegroom is with them, can they? As long as they have the bridegroom with them, they cannot fast.</a:t>
            </a:r>
          </a:p>
          <a:p>
            <a:pPr marL="466725" indent="-466725" algn="just"/>
            <a:r>
              <a:rPr lang="en-US" sz="2000" dirty="0">
                <a:solidFill>
                  <a:schemeClr val="bg2"/>
                </a:solidFill>
                <a:effectLst/>
                <a:latin typeface="Arial" panose="020B0604020202020204" pitchFamily="34" charset="0"/>
              </a:rPr>
              <a:t>20 The days will come when the bridegroom is taken away from them, and then they will fast on that day.</a:t>
            </a:r>
          </a:p>
          <a:p>
            <a:pPr marL="466725" indent="-466725" algn="just"/>
            <a:r>
              <a:rPr lang="en-US" sz="2000" dirty="0">
                <a:solidFill>
                  <a:schemeClr val="bg2"/>
                </a:solidFill>
                <a:effectLst/>
                <a:latin typeface="Arial" panose="020B0604020202020204" pitchFamily="34" charset="0"/>
              </a:rPr>
              <a:t>21 No one sews a piece of unshrunk cloth on an old cloak; otherwise, the patch pulls away from it, the new from the old, and a worse tear is made.</a:t>
            </a:r>
          </a:p>
          <a:p>
            <a:pPr marL="466725" indent="-466725" algn="just"/>
            <a:r>
              <a:rPr lang="en-US" sz="2000" dirty="0">
                <a:solidFill>
                  <a:schemeClr val="bg2"/>
                </a:solidFill>
                <a:effectLst/>
                <a:latin typeface="Arial" panose="020B0604020202020204" pitchFamily="34" charset="0"/>
              </a:rPr>
              <a:t>22 Similarly, no one puts new wine into old wineskins; otherwise, the wine will burst the skins, and the wine is lost, and so are the skins, but one puts new wine into fresh wineskins.”</a:t>
            </a:r>
          </a:p>
          <a:p>
            <a:pPr marL="466725" indent="-466725" algn="just"/>
            <a:r>
              <a:rPr lang="en-US" sz="2000" dirty="0">
                <a:solidFill>
                  <a:schemeClr val="bg2"/>
                </a:solidFill>
                <a:effectLst/>
                <a:latin typeface="Arial" panose="020B0604020202020204" pitchFamily="34" charset="0"/>
              </a:rPr>
              <a:t>23 One Sabbath he was going through the grain fields, and as they made their way his disciples began to pluck heads of grain.</a:t>
            </a:r>
          </a:p>
          <a:p>
            <a:pPr marL="466725" indent="-466725" algn="just"/>
            <a:r>
              <a:rPr lang="en-US" sz="2000" dirty="0">
                <a:solidFill>
                  <a:schemeClr val="bg2"/>
                </a:solidFill>
                <a:effectLst/>
                <a:latin typeface="Arial" panose="020B0604020202020204" pitchFamily="34" charset="0"/>
              </a:rPr>
              <a:t>24 The Pharisees said to him, “Look, why are they doing what is not lawful on the Sabbath?”</a:t>
            </a:r>
          </a:p>
          <a:p>
            <a:pPr marL="466725" indent="-466725" algn="just"/>
            <a:endParaRPr lang="en-US" sz="2000" dirty="0">
              <a:solidFill>
                <a:schemeClr val="bg2"/>
              </a:solidFill>
              <a:effectLst/>
              <a:latin typeface="Arial" panose="020B0604020202020204" pitchFamily="34" charset="0"/>
            </a:endParaRPr>
          </a:p>
        </p:txBody>
      </p:sp>
      <p:sp>
        <p:nvSpPr>
          <p:cNvPr id="61" name="Google Shape;61;p3"/>
          <p:cNvSpPr txBox="1"/>
          <p:nvPr/>
        </p:nvSpPr>
        <p:spPr>
          <a:xfrm>
            <a:off x="654906" y="582669"/>
            <a:ext cx="10873479" cy="646290"/>
          </a:xfrm>
          <a:prstGeom prst="rect">
            <a:avLst/>
          </a:prstGeom>
          <a:noFill/>
          <a:ln>
            <a:noFill/>
          </a:ln>
        </p:spPr>
        <p:txBody>
          <a:bodyPr spcFirstLastPara="1" wrap="square" lIns="91425" tIns="45700" rIns="91425" bIns="45700" anchor="t" anchorCtr="0">
            <a:spAutoFit/>
          </a:bodyPr>
          <a:lstStyle/>
          <a:p>
            <a:pPr algn="ctr"/>
            <a:r>
              <a:rPr lang="en-US" sz="3600" b="1" dirty="0">
                <a:solidFill>
                  <a:schemeClr val="bg2"/>
                </a:solidFill>
                <a:effectLst/>
                <a:latin typeface="Arial" panose="020B0604020202020204" pitchFamily="34" charset="0"/>
              </a:rPr>
              <a:t>Mark 2:18-28 (NRSV UE)</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p3"/>
          <p:cNvSpPr txBox="1"/>
          <p:nvPr/>
        </p:nvSpPr>
        <p:spPr>
          <a:xfrm>
            <a:off x="981445" y="809599"/>
            <a:ext cx="10220400" cy="2554505"/>
          </a:xfrm>
          <a:prstGeom prst="rect">
            <a:avLst/>
          </a:prstGeom>
          <a:noFill/>
          <a:ln>
            <a:noFill/>
          </a:ln>
        </p:spPr>
        <p:txBody>
          <a:bodyPr spcFirstLastPara="1" wrap="square" lIns="91425" tIns="45700" rIns="91425" bIns="45700" anchor="t" anchorCtr="0">
            <a:spAutoFit/>
          </a:bodyPr>
          <a:lstStyle/>
          <a:p>
            <a:pPr marL="466725" indent="-466725" algn="just"/>
            <a:r>
              <a:rPr lang="en-US" sz="2000" dirty="0">
                <a:solidFill>
                  <a:schemeClr val="bg2"/>
                </a:solidFill>
                <a:effectLst/>
                <a:latin typeface="Arial" panose="020B0604020202020204" pitchFamily="34" charset="0"/>
              </a:rPr>
              <a:t>25 And he said to them, “Have you never read what David did when he and his companions were hungry and in need of food,</a:t>
            </a:r>
          </a:p>
          <a:p>
            <a:pPr marL="466725" indent="-466725" algn="just"/>
            <a:r>
              <a:rPr lang="en-US" sz="2000" dirty="0">
                <a:solidFill>
                  <a:schemeClr val="bg2"/>
                </a:solidFill>
                <a:effectLst/>
                <a:latin typeface="Arial" panose="020B0604020202020204" pitchFamily="34" charset="0"/>
              </a:rPr>
              <a:t>26 how he entered the house of God when </a:t>
            </a:r>
            <a:r>
              <a:rPr lang="en-US" sz="2000" dirty="0" err="1">
                <a:solidFill>
                  <a:schemeClr val="bg2"/>
                </a:solidFill>
                <a:effectLst/>
                <a:latin typeface="Arial" panose="020B0604020202020204" pitchFamily="34" charset="0"/>
              </a:rPr>
              <a:t>Abiathar</a:t>
            </a:r>
            <a:r>
              <a:rPr lang="en-US" sz="2000" dirty="0">
                <a:solidFill>
                  <a:schemeClr val="bg2"/>
                </a:solidFill>
                <a:effectLst/>
                <a:latin typeface="Arial" panose="020B0604020202020204" pitchFamily="34" charset="0"/>
              </a:rPr>
              <a:t> was high priest and ate the bread of the Presence, which it is not lawful for any but the priests to eat, and he gave some to his companions?”</a:t>
            </a:r>
          </a:p>
          <a:p>
            <a:pPr marL="466725" indent="-466725" algn="just"/>
            <a:r>
              <a:rPr lang="en-US" sz="2000" dirty="0">
                <a:solidFill>
                  <a:schemeClr val="bg2"/>
                </a:solidFill>
                <a:effectLst/>
                <a:latin typeface="Arial" panose="020B0604020202020204" pitchFamily="34" charset="0"/>
              </a:rPr>
              <a:t>27 Then he said to them, “The Sabbath was made for humankind and not humankind for the Sabbath,</a:t>
            </a:r>
          </a:p>
          <a:p>
            <a:pPr marL="466725" indent="-466725" algn="just"/>
            <a:r>
              <a:rPr lang="en-US" sz="2000" dirty="0">
                <a:solidFill>
                  <a:schemeClr val="bg2"/>
                </a:solidFill>
                <a:effectLst/>
                <a:latin typeface="Arial" panose="020B0604020202020204" pitchFamily="34" charset="0"/>
              </a:rPr>
              <a:t>28 so the Son of Man is lord even of the Sabbath.”</a:t>
            </a:r>
            <a:endParaRPr lang="en-US" sz="2000" baseline="30000" dirty="0">
              <a:solidFill>
                <a:schemeClr val="bg2"/>
              </a:solidFill>
              <a:effectLst/>
              <a:latin typeface="Helvetica Neue" panose="02000503000000020004" pitchFamily="2" charset="0"/>
            </a:endParaRPr>
          </a:p>
        </p:txBody>
      </p:sp>
    </p:spTree>
    <p:extLst>
      <p:ext uri="{BB962C8B-B14F-4D97-AF65-F5344CB8AC3E}">
        <p14:creationId xmlns:p14="http://schemas.microsoft.com/office/powerpoint/2010/main" val="1934451544"/>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789359" y="1259400"/>
            <a:ext cx="10613282" cy="3108503"/>
          </a:xfrm>
          <a:prstGeom prst="rect">
            <a:avLst/>
          </a:prstGeom>
          <a:noFill/>
          <a:ln>
            <a:noFill/>
          </a:ln>
        </p:spPr>
        <p:txBody>
          <a:bodyPr spcFirstLastPara="1" wrap="square" lIns="91425" tIns="45700" rIns="91425" bIns="45700" anchor="t" anchorCtr="0">
            <a:spAutoFit/>
          </a:bodyPr>
          <a:lstStyle/>
          <a:p>
            <a:pPr marL="571500" indent="-571500" algn="just">
              <a:buFont typeface="Arial" panose="020B0604020202020204" pitchFamily="34" charset="0"/>
              <a:buChar char="•"/>
            </a:pPr>
            <a:r>
              <a:rPr lang="en-US" sz="2800" b="1" dirty="0">
                <a:effectLst/>
                <a:latin typeface="Arial" panose="020B0604020202020204" pitchFamily="34" charset="0"/>
              </a:rPr>
              <a:t>Paradigm Shift – </a:t>
            </a:r>
            <a:r>
              <a:rPr lang="en-US" sz="2800" dirty="0">
                <a:effectLst/>
                <a:latin typeface="Arial" panose="020B0604020202020204" pitchFamily="34" charset="0"/>
              </a:rPr>
              <a:t>A profound change that occurs when traditional methods of thinking or doing things are replaced by new, markedly different ways of understanding and acting.</a:t>
            </a:r>
          </a:p>
          <a:p>
            <a:pPr marL="571500" indent="-571500" algn="just">
              <a:buFont typeface="Arial" panose="020B0604020202020204" pitchFamily="34" charset="0"/>
              <a:buChar char="•"/>
            </a:pPr>
            <a:r>
              <a:rPr lang="en-US" sz="2800" b="1" dirty="0">
                <a:effectLst/>
                <a:latin typeface="Arial" panose="020B0604020202020204" pitchFamily="34" charset="0"/>
              </a:rPr>
              <a:t>Pentecost </a:t>
            </a:r>
            <a:r>
              <a:rPr lang="en-US" sz="2800" dirty="0">
                <a:effectLst/>
                <a:latin typeface="Arial" panose="020B0604020202020204" pitchFamily="34" charset="0"/>
              </a:rPr>
              <a:t>–</a:t>
            </a:r>
            <a:r>
              <a:rPr lang="en-US" sz="2800" b="1" dirty="0">
                <a:effectLst/>
                <a:latin typeface="Arial" panose="020B0604020202020204" pitchFamily="34" charset="0"/>
              </a:rPr>
              <a:t> </a:t>
            </a:r>
            <a:r>
              <a:rPr lang="en-US" sz="2800" dirty="0">
                <a:effectLst/>
                <a:latin typeface="Arial" panose="020B0604020202020204" pitchFamily="34" charset="0"/>
              </a:rPr>
              <a:t>A Christian holy day that celebrates the descent of the Holy Spirit upon Jesus’ disciples after his resurrection and ascension into heaven. Pentecost, which means “fiftieth” in Greek, is observed on the 50th day after Easter</a:t>
            </a:r>
            <a:r>
              <a:rPr lang="en-US" sz="2800" b="1" dirty="0">
                <a:effectLst/>
                <a:latin typeface="Arial" panose="020B0604020202020204" pitchFamily="34" charset="0"/>
              </a:rPr>
              <a:t>.</a:t>
            </a:r>
            <a:endParaRPr lang="en-US" sz="2800" dirty="0">
              <a:effectLst/>
              <a:latin typeface="Arial" panose="020B0604020202020204" pitchFamily="34" charset="0"/>
            </a:endParaRPr>
          </a:p>
        </p:txBody>
      </p:sp>
      <p:sp>
        <p:nvSpPr>
          <p:cNvPr id="2" name="Google Shape;61;p3">
            <a:extLst>
              <a:ext uri="{FF2B5EF4-FFF2-40B4-BE49-F238E27FC236}">
                <a16:creationId xmlns:a16="http://schemas.microsoft.com/office/drawing/2014/main" id="{7AD4B6F8-7306-50D0-E03A-6103336E8BF7}"/>
              </a:ext>
            </a:extLst>
          </p:cNvPr>
          <p:cNvSpPr txBox="1"/>
          <p:nvPr/>
        </p:nvSpPr>
        <p:spPr>
          <a:xfrm>
            <a:off x="654906" y="772969"/>
            <a:ext cx="10873479"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baseline="30000" dirty="0">
                <a:solidFill>
                  <a:schemeClr val="dk2"/>
                </a:solidFill>
                <a:latin typeface="+mn-lt"/>
                <a:ea typeface="Quattrocento Sans"/>
                <a:cs typeface="Quattrocento Sans"/>
                <a:sym typeface="Quattrocento Sans"/>
              </a:rPr>
              <a:t>Key Terms</a:t>
            </a: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0" y="0"/>
            <a:ext cx="12194072" cy="6895629"/>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1153052"/>
            <a:ext cx="10559100" cy="2677616"/>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Change can be challenging, especially when it involves letting go of long-held beliefs. This was true for the Scribes and Pharisees in Jesus’ time. As respected experts in the Torah and Mosaic law, they struggled with Jesus’ message, which challenged their views on righteousness, relationships, and eternal life. As a result, they often tried to discredit him.</a:t>
            </a: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805543" y="728133"/>
            <a:ext cx="10559143" cy="4832052"/>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The Pharisees and Scribes either misunderstood or outright rejected Jesus’ mission. Early in Mark’s Gospel, they openly criticized him as he ministered to the poor and marginalized. Before today’s passage, they accused him of blasphemy for healing a paralyzed man and forgiving his sins. Jesus responded by affirming his authority as the Son of Man, both to heal and to forgive (Mark 2:3-11). Later, when Jesus ate at the home of Levi, a tax collector in Capernaum, some questioned why he dined with tax collectors and sinners. Jesus clearly explained that, as a doctor cares for the sick, he came not for the righteous but for sinners (vs. 15-17).</a:t>
            </a:r>
          </a:p>
        </p:txBody>
      </p:sp>
    </p:spTree>
  </p:cSld>
  <p:clrMapOvr>
    <a:masterClrMapping/>
  </p:clrMapOvr>
  <p:transitio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75671</TotalTime>
  <Words>1197</Words>
  <Application>Microsoft Macintosh PowerPoint</Application>
  <PresentationFormat>Widescreen</PresentationFormat>
  <Paragraphs>35</Paragraphs>
  <Slides>22</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Quattrocento Sans</vt:lpstr>
      <vt:lpstr>Arial</vt:lpstr>
      <vt:lpstr>Helvetica Neue</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A Wright</cp:lastModifiedBy>
  <cp:revision>100</cp:revision>
  <dcterms:created xsi:type="dcterms:W3CDTF">2018-05-04T03:01:22Z</dcterms:created>
  <dcterms:modified xsi:type="dcterms:W3CDTF">2026-02-23T19:08:10Z</dcterms:modified>
</cp:coreProperties>
</file>