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5"/>
  </p:notesMasterIdLst>
  <p:sldIdLst>
    <p:sldId id="256" r:id="rId2"/>
    <p:sldId id="257" r:id="rId3"/>
    <p:sldId id="258" r:id="rId4"/>
    <p:sldId id="290" r:id="rId5"/>
    <p:sldId id="293" r:id="rId6"/>
    <p:sldId id="261" r:id="rId7"/>
    <p:sldId id="262" r:id="rId8"/>
    <p:sldId id="263" r:id="rId9"/>
    <p:sldId id="265" r:id="rId10"/>
    <p:sldId id="266" r:id="rId11"/>
    <p:sldId id="269" r:id="rId12"/>
    <p:sldId id="270" r:id="rId13"/>
    <p:sldId id="271" r:id="rId14"/>
    <p:sldId id="272" r:id="rId15"/>
    <p:sldId id="273" r:id="rId16"/>
    <p:sldId id="281" r:id="rId17"/>
    <p:sldId id="274" r:id="rId18"/>
    <p:sldId id="275" r:id="rId19"/>
    <p:sldId id="287" r:id="rId20"/>
    <p:sldId id="291" r:id="rId21"/>
    <p:sldId id="284" r:id="rId22"/>
    <p:sldId id="278" r:id="rId23"/>
    <p:sldId id="280" r:id="rId24"/>
  </p:sldIdLst>
  <p:sldSz cx="12192000" cy="6858000"/>
  <p:notesSz cx="6858000" cy="9144000"/>
  <p:embeddedFontLst>
    <p:embeddedFont>
      <p:font typeface="AajaxSurrealFreak" pitchFamily="2" charset="0"/>
      <p:regular r:id="rId26"/>
    </p:embeddedFont>
    <p:embeddedFont>
      <p:font typeface="Open Sans" panose="020B0606030504020204" pitchFamily="34" charset="0"/>
      <p:regular r:id="rId27"/>
      <p:bold r:id="rId28"/>
      <p:italic r:id="rId29"/>
      <p:boldItalic r:id="rId30"/>
    </p:embeddedFont>
    <p:embeddedFont>
      <p:font typeface="Quattrocento Sans" panose="020B0502050000020003"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0" roundtripDataSignature="AMtx7mhDgLAbPcmCwyEEni42OW4utQFES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95"/>
    <p:restoredTop sz="94150"/>
  </p:normalViewPr>
  <p:slideViewPr>
    <p:cSldViewPr snapToGrid="0">
      <p:cViewPr varScale="1">
        <p:scale>
          <a:sx n="116" d="100"/>
          <a:sy n="116" d="100"/>
        </p:scale>
        <p:origin x="680" y="184"/>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40"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302808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802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3400" dirty="0"/>
          </a:p>
        </p:txBody>
      </p:sp>
      <p:sp>
        <p:nvSpPr>
          <p:cNvPr id="52" name="Google Shape;5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 name="Google Shape;7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sp>
        <p:nvSpPr>
          <p:cNvPr id="12" name="Google Shape;12;p33"/>
          <p:cNvSpPr>
            <a:spLocks noGrp="1"/>
          </p:cNvSpPr>
          <p:nvPr>
            <p:ph type="pic" idx="2"/>
          </p:nvPr>
        </p:nvSpPr>
        <p:spPr>
          <a:xfrm>
            <a:off x="0" y="0"/>
            <a:ext cx="12192000" cy="6858000"/>
          </a:xfrm>
          <a:prstGeom prst="rect">
            <a:avLst/>
          </a:prstGeom>
          <a:noFill/>
          <a:ln>
            <a:noFill/>
          </a:ln>
        </p:spPr>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8"/>
        <p:cNvGrpSpPr/>
        <p:nvPr/>
      </p:nvGrpSpPr>
      <p:grpSpPr>
        <a:xfrm>
          <a:off x="0" y="0"/>
          <a:ext cx="0" cy="0"/>
          <a:chOff x="0" y="0"/>
          <a:chExt cx="0" cy="0"/>
        </a:xfrm>
      </p:grpSpPr>
      <p:sp>
        <p:nvSpPr>
          <p:cNvPr id="29" name="Google Shape;29;p42"/>
          <p:cNvSpPr>
            <a:spLocks noGrp="1"/>
          </p:cNvSpPr>
          <p:nvPr>
            <p:ph type="pic" idx="2"/>
          </p:nvPr>
        </p:nvSpPr>
        <p:spPr>
          <a:xfrm>
            <a:off x="0" y="0"/>
            <a:ext cx="6096000" cy="6318250"/>
          </a:xfrm>
          <a:prstGeom prst="rect">
            <a:avLst/>
          </a:prstGeom>
          <a:noFill/>
          <a:ln>
            <a:noFill/>
          </a:ln>
        </p:spPr>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30"/>
        <p:cNvGrpSpPr/>
        <p:nvPr/>
      </p:nvGrpSpPr>
      <p:grpSpPr>
        <a:xfrm>
          <a:off x="0" y="0"/>
          <a:ext cx="0" cy="0"/>
          <a:chOff x="0" y="0"/>
          <a:chExt cx="0" cy="0"/>
        </a:xfrm>
      </p:grpSpPr>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31"/>
        <p:cNvGrpSpPr/>
        <p:nvPr/>
      </p:nvGrpSpPr>
      <p:grpSpPr>
        <a:xfrm>
          <a:off x="0" y="0"/>
          <a:ext cx="0" cy="0"/>
          <a:chOff x="0" y="0"/>
          <a:chExt cx="0" cy="0"/>
        </a:xfrm>
      </p:grpSpPr>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2"/>
        <p:cNvGrpSpPr/>
        <p:nvPr/>
      </p:nvGrpSpPr>
      <p:grpSpPr>
        <a:xfrm>
          <a:off x="0" y="0"/>
          <a:ext cx="0" cy="0"/>
          <a:chOff x="0" y="0"/>
          <a:chExt cx="0" cy="0"/>
        </a:xfrm>
      </p:grpSpPr>
      <p:sp>
        <p:nvSpPr>
          <p:cNvPr id="33" name="Google Shape;33;p45"/>
          <p:cNvSpPr>
            <a:spLocks noGrp="1"/>
          </p:cNvSpPr>
          <p:nvPr>
            <p:ph type="pic" idx="2"/>
          </p:nvPr>
        </p:nvSpPr>
        <p:spPr>
          <a:xfrm>
            <a:off x="0" y="0"/>
            <a:ext cx="12192000" cy="6858000"/>
          </a:xfrm>
          <a:prstGeom prst="rect">
            <a:avLst/>
          </a:prstGeom>
          <a:noFill/>
          <a:ln>
            <a:noFill/>
          </a:ln>
        </p:spPr>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34"/>
        <p:cNvGrpSpPr/>
        <p:nvPr/>
      </p:nvGrpSpPr>
      <p:grpSpPr>
        <a:xfrm>
          <a:off x="0" y="0"/>
          <a:ext cx="0" cy="0"/>
          <a:chOff x="0" y="0"/>
          <a:chExt cx="0" cy="0"/>
        </a:xfrm>
      </p:grpSpPr>
      <p:sp>
        <p:nvSpPr>
          <p:cNvPr id="35" name="Google Shape;35;p46"/>
          <p:cNvSpPr>
            <a:spLocks noGrp="1"/>
          </p:cNvSpPr>
          <p:nvPr>
            <p:ph type="pic" idx="2"/>
          </p:nvPr>
        </p:nvSpPr>
        <p:spPr>
          <a:xfrm>
            <a:off x="5371761" y="914401"/>
            <a:ext cx="5849257" cy="5029198"/>
          </a:xfrm>
          <a:prstGeom prst="rect">
            <a:avLst/>
          </a:prstGeom>
          <a:noFill/>
          <a:ln>
            <a:noFill/>
          </a:ln>
        </p:spPr>
      </p:sp>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6"/>
        <p:cNvGrpSpPr/>
        <p:nvPr/>
      </p:nvGrpSpPr>
      <p:grpSpPr>
        <a:xfrm>
          <a:off x="0" y="0"/>
          <a:ext cx="0" cy="0"/>
          <a:chOff x="0" y="0"/>
          <a:chExt cx="0" cy="0"/>
        </a:xfrm>
      </p:grpSpPr>
      <p:sp>
        <p:nvSpPr>
          <p:cNvPr id="37" name="Google Shape;37;p47"/>
          <p:cNvSpPr>
            <a:spLocks noGrp="1"/>
          </p:cNvSpPr>
          <p:nvPr>
            <p:ph type="pic" idx="2"/>
          </p:nvPr>
        </p:nvSpPr>
        <p:spPr>
          <a:xfrm>
            <a:off x="4734232" y="-1"/>
            <a:ext cx="4100052" cy="6857999"/>
          </a:xfrm>
          <a:prstGeom prst="rect">
            <a:avLst/>
          </a:prstGeom>
          <a:noFill/>
          <a:ln>
            <a:noFill/>
          </a:ln>
        </p:spPr>
      </p:sp>
      <p:sp>
        <p:nvSpPr>
          <p:cNvPr id="38" name="Google Shape;38;p47"/>
          <p:cNvSpPr/>
          <p:nvPr/>
        </p:nvSpPr>
        <p:spPr>
          <a:xfrm>
            <a:off x="8834284" y="0"/>
            <a:ext cx="3357716" cy="6858000"/>
          </a:xfrm>
          <a:prstGeom prst="rect">
            <a:avLst/>
          </a:prstGeom>
          <a:solidFill>
            <a:srgbClr val="FEFE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3"/>
        <p:cNvGrpSpPr/>
        <p:nvPr/>
      </p:nvGrpSpPr>
      <p:grpSpPr>
        <a:xfrm>
          <a:off x="0" y="0"/>
          <a:ext cx="0" cy="0"/>
          <a:chOff x="0" y="0"/>
          <a:chExt cx="0" cy="0"/>
        </a:xfrm>
      </p:grpSpPr>
      <p:sp>
        <p:nvSpPr>
          <p:cNvPr id="14" name="Google Shape;14;p34"/>
          <p:cNvSpPr>
            <a:spLocks noGrp="1"/>
          </p:cNvSpPr>
          <p:nvPr>
            <p:ph type="pic" idx="2"/>
          </p:nvPr>
        </p:nvSpPr>
        <p:spPr>
          <a:xfrm>
            <a:off x="4064000" y="0"/>
            <a:ext cx="4064000" cy="6318250"/>
          </a:xfrm>
          <a:prstGeom prst="rect">
            <a:avLst/>
          </a:prstGeom>
          <a:noFill/>
          <a:ln>
            <a:noFill/>
          </a:ln>
        </p:spPr>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5"/>
        <p:cNvGrpSpPr/>
        <p:nvPr/>
      </p:nvGrpSpPr>
      <p:grpSpPr>
        <a:xfrm>
          <a:off x="0" y="0"/>
          <a:ext cx="0" cy="0"/>
          <a:chOff x="0" y="0"/>
          <a:chExt cx="0" cy="0"/>
        </a:xfrm>
      </p:grpSpPr>
      <p:sp>
        <p:nvSpPr>
          <p:cNvPr id="16" name="Google Shape;16;p35"/>
          <p:cNvSpPr>
            <a:spLocks noGrp="1"/>
          </p:cNvSpPr>
          <p:nvPr>
            <p:ph type="pic" idx="2"/>
          </p:nvPr>
        </p:nvSpPr>
        <p:spPr>
          <a:xfrm>
            <a:off x="0" y="1"/>
            <a:ext cx="12192000" cy="3497263"/>
          </a:xfrm>
          <a:prstGeom prst="rect">
            <a:avLst/>
          </a:prstGeom>
          <a:noFill/>
          <a:ln>
            <a:noFill/>
          </a:ln>
        </p:spPr>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17"/>
        <p:cNvGrpSpPr/>
        <p:nvPr/>
      </p:nvGrpSpPr>
      <p:grpSpPr>
        <a:xfrm>
          <a:off x="0" y="0"/>
          <a:ext cx="0" cy="0"/>
          <a:chOff x="0" y="0"/>
          <a:chExt cx="0" cy="0"/>
        </a:xfrm>
      </p:grpSpPr>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8"/>
        <p:cNvGrpSpPr/>
        <p:nvPr/>
      </p:nvGrpSpPr>
      <p:grpSpPr>
        <a:xfrm>
          <a:off x="0" y="0"/>
          <a:ext cx="0" cy="0"/>
          <a:chOff x="0" y="0"/>
          <a:chExt cx="0" cy="0"/>
        </a:xfrm>
      </p:grpSpPr>
      <p:sp>
        <p:nvSpPr>
          <p:cNvPr id="19" name="Google Shape;19;p37"/>
          <p:cNvSpPr>
            <a:spLocks noGrp="1"/>
          </p:cNvSpPr>
          <p:nvPr>
            <p:ph type="pic" idx="2"/>
          </p:nvPr>
        </p:nvSpPr>
        <p:spPr>
          <a:xfrm>
            <a:off x="685800" y="1123950"/>
            <a:ext cx="10820400" cy="4191000"/>
          </a:xfrm>
          <a:prstGeom prst="rect">
            <a:avLst/>
          </a:prstGeom>
          <a:noFill/>
          <a:ln>
            <a:noFill/>
          </a:ln>
        </p:spPr>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0"/>
        <p:cNvGrpSpPr/>
        <p:nvPr/>
      </p:nvGrpSpPr>
      <p:grpSpPr>
        <a:xfrm>
          <a:off x="0" y="0"/>
          <a:ext cx="0" cy="0"/>
          <a:chOff x="0" y="0"/>
          <a:chExt cx="0" cy="0"/>
        </a:xfrm>
      </p:grpSpPr>
      <p:sp>
        <p:nvSpPr>
          <p:cNvPr id="21" name="Google Shape;21;p38"/>
          <p:cNvSpPr>
            <a:spLocks noGrp="1"/>
          </p:cNvSpPr>
          <p:nvPr>
            <p:ph type="pic" idx="2"/>
          </p:nvPr>
        </p:nvSpPr>
        <p:spPr>
          <a:xfrm>
            <a:off x="0" y="2728913"/>
            <a:ext cx="3048000" cy="3598862"/>
          </a:xfrm>
          <a:prstGeom prst="rect">
            <a:avLst/>
          </a:prstGeom>
          <a:noFill/>
          <a:ln>
            <a:noFill/>
          </a:ln>
        </p:spPr>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22"/>
        <p:cNvGrpSpPr/>
        <p:nvPr/>
      </p:nvGrpSpPr>
      <p:grpSpPr>
        <a:xfrm>
          <a:off x="0" y="0"/>
          <a:ext cx="0" cy="0"/>
          <a:chOff x="0" y="0"/>
          <a:chExt cx="0" cy="0"/>
        </a:xfrm>
      </p:grpSpPr>
      <p:sp>
        <p:nvSpPr>
          <p:cNvPr id="23" name="Google Shape;23;p39"/>
          <p:cNvSpPr>
            <a:spLocks noGrp="1"/>
          </p:cNvSpPr>
          <p:nvPr>
            <p:ph type="pic" idx="2"/>
          </p:nvPr>
        </p:nvSpPr>
        <p:spPr>
          <a:xfrm>
            <a:off x="0" y="3034427"/>
            <a:ext cx="6096000" cy="3283824"/>
          </a:xfrm>
          <a:prstGeom prst="rect">
            <a:avLst/>
          </a:prstGeom>
          <a:noFill/>
          <a:ln>
            <a:noFill/>
          </a:ln>
        </p:spPr>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6_Title Slide">
  <p:cSld name="6_Title Slide">
    <p:spTree>
      <p:nvGrpSpPr>
        <p:cNvPr id="1" name="Shape 24"/>
        <p:cNvGrpSpPr/>
        <p:nvPr/>
      </p:nvGrpSpPr>
      <p:grpSpPr>
        <a:xfrm>
          <a:off x="0" y="0"/>
          <a:ext cx="0" cy="0"/>
          <a:chOff x="0" y="0"/>
          <a:chExt cx="0" cy="0"/>
        </a:xfrm>
      </p:grpSpPr>
      <p:sp>
        <p:nvSpPr>
          <p:cNvPr id="25" name="Google Shape;25;p40"/>
          <p:cNvSpPr>
            <a:spLocks noGrp="1"/>
          </p:cNvSpPr>
          <p:nvPr>
            <p:ph type="pic" idx="2"/>
          </p:nvPr>
        </p:nvSpPr>
        <p:spPr>
          <a:xfrm>
            <a:off x="0" y="0"/>
            <a:ext cx="12192000" cy="3448050"/>
          </a:xfrm>
          <a:prstGeom prst="rect">
            <a:avLst/>
          </a:prstGeom>
          <a:noFill/>
          <a:ln>
            <a:noFill/>
          </a:ln>
        </p:spPr>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26"/>
        <p:cNvGrpSpPr/>
        <p:nvPr/>
      </p:nvGrpSpPr>
      <p:grpSpPr>
        <a:xfrm>
          <a:off x="0" y="0"/>
          <a:ext cx="0" cy="0"/>
          <a:chOff x="0" y="0"/>
          <a:chExt cx="0" cy="0"/>
        </a:xfrm>
      </p:grpSpPr>
      <p:sp>
        <p:nvSpPr>
          <p:cNvPr id="27" name="Google Shape;27;p41"/>
          <p:cNvSpPr>
            <a:spLocks noGrp="1"/>
          </p:cNvSpPr>
          <p:nvPr>
            <p:ph type="pic" idx="2"/>
          </p:nvPr>
        </p:nvSpPr>
        <p:spPr>
          <a:xfrm>
            <a:off x="7403653" y="0"/>
            <a:ext cx="4788347" cy="6318250"/>
          </a:xfrm>
          <a:prstGeom prst="rect">
            <a:avLst/>
          </a:prstGeom>
          <a:noFill/>
          <a:ln>
            <a:noFill/>
          </a:ln>
        </p:spPr>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32"/>
          <p:cNvPicPr preferRelativeResize="0"/>
          <p:nvPr/>
        </p:nvPicPr>
        <p:blipFill rotWithShape="1">
          <a:blip r:embed="rId17">
            <a:alphaModFix/>
          </a:blip>
          <a:srcRect/>
          <a:stretch/>
        </p:blipFill>
        <p:spPr>
          <a:xfrm>
            <a:off x="422238" y="331836"/>
            <a:ext cx="921725" cy="347711"/>
          </a:xfrm>
          <a:prstGeom prst="rect">
            <a:avLst/>
          </a:prstGeom>
          <a:noFill/>
          <a:ln>
            <a:noFill/>
          </a:ln>
        </p:spPr>
      </p:pic>
      <p:sp>
        <p:nvSpPr>
          <p:cNvPr id="7" name="Google Shape;7;p32"/>
          <p:cNvSpPr/>
          <p:nvPr/>
        </p:nvSpPr>
        <p:spPr>
          <a:xfrm>
            <a:off x="0" y="6318250"/>
            <a:ext cx="6096000" cy="539750"/>
          </a:xfrm>
          <a:prstGeom prst="rect">
            <a:avLst/>
          </a:prstGeom>
          <a:solidFill>
            <a:srgbClr val="F8F8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7F7F7F"/>
              </a:solidFill>
              <a:latin typeface="Quattrocento Sans"/>
              <a:ea typeface="Quattrocento Sans"/>
              <a:cs typeface="Quattrocento Sans"/>
              <a:sym typeface="Quattrocento Sans"/>
            </a:endParaRPr>
          </a:p>
        </p:txBody>
      </p:sp>
      <p:sp>
        <p:nvSpPr>
          <p:cNvPr id="8" name="Google Shape;8;p32"/>
          <p:cNvSpPr txBox="1"/>
          <p:nvPr/>
        </p:nvSpPr>
        <p:spPr>
          <a:xfrm>
            <a:off x="172499" y="6434237"/>
            <a:ext cx="463550" cy="30777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fld id="{00000000-1234-1234-1234-123412341234}" type="slidenum">
              <a:rPr lang="en-US" sz="1400" b="0" i="0" u="none" strike="noStrike" cap="none">
                <a:solidFill>
                  <a:srgbClr val="A5A5A5"/>
                </a:solidFill>
                <a:latin typeface="Quattrocento Sans"/>
                <a:ea typeface="Quattrocento Sans"/>
                <a:cs typeface="Quattrocento Sans"/>
                <a:sym typeface="Quattrocento Sans"/>
              </a:rPr>
              <a:t>‹#›</a:t>
            </a:fld>
            <a:endParaRPr sz="4400" b="0" i="0" u="none" strike="noStrike" cap="none">
              <a:solidFill>
                <a:srgbClr val="A5A5A5"/>
              </a:solidFill>
              <a:latin typeface="Quattrocento Sans"/>
              <a:ea typeface="Quattrocento Sans"/>
              <a:cs typeface="Quattrocento Sans"/>
              <a:sym typeface="Quattrocento Sans"/>
            </a:endParaRPr>
          </a:p>
        </p:txBody>
      </p:sp>
      <p:cxnSp>
        <p:nvCxnSpPr>
          <p:cNvPr id="9" name="Google Shape;9;p32"/>
          <p:cNvCxnSpPr/>
          <p:nvPr/>
        </p:nvCxnSpPr>
        <p:spPr>
          <a:xfrm>
            <a:off x="775119" y="6442982"/>
            <a:ext cx="0" cy="290286"/>
          </a:xfrm>
          <a:prstGeom prst="straightConnector1">
            <a:avLst/>
          </a:prstGeom>
          <a:noFill/>
          <a:ln w="9525" cap="flat" cmpd="sng">
            <a:solidFill>
              <a:srgbClr val="D8D8D8">
                <a:alpha val="69803"/>
              </a:srgbClr>
            </a:solidFill>
            <a:prstDash val="solid"/>
            <a:miter lim="800000"/>
            <a:headEnd type="none" w="sm" len="sm"/>
            <a:tailEnd type="none" w="sm" len="sm"/>
          </a:ln>
        </p:spPr>
      </p:cxnSp>
      <p:pic>
        <p:nvPicPr>
          <p:cNvPr id="10" name="Google Shape;10;p32"/>
          <p:cNvPicPr preferRelativeResize="0"/>
          <p:nvPr/>
        </p:nvPicPr>
        <p:blipFill rotWithShape="1">
          <a:blip r:embed="rId18">
            <a:alphaModFix/>
          </a:blip>
          <a:srcRect/>
          <a:stretch/>
        </p:blipFill>
        <p:spPr>
          <a:xfrm>
            <a:off x="-1" y="-1"/>
            <a:ext cx="12192000" cy="689445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grpSp>
        <p:nvGrpSpPr>
          <p:cNvPr id="43" name="Google Shape;43;p1"/>
          <p:cNvGrpSpPr/>
          <p:nvPr/>
        </p:nvGrpSpPr>
        <p:grpSpPr>
          <a:xfrm>
            <a:off x="236027" y="243425"/>
            <a:ext cx="11719946" cy="6371150"/>
            <a:chOff x="236027" y="243425"/>
            <a:chExt cx="11719946" cy="6371150"/>
          </a:xfrm>
        </p:grpSpPr>
        <p:sp>
          <p:nvSpPr>
            <p:cNvPr id="44" name="Google Shape;44;p1"/>
            <p:cNvSpPr/>
            <p:nvPr/>
          </p:nvSpPr>
          <p:spPr>
            <a:xfrm>
              <a:off x="236027"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5" name="Google Shape;45;p1"/>
            <p:cNvSpPr/>
            <p:nvPr/>
          </p:nvSpPr>
          <p:spPr>
            <a:xfrm rot="10800000">
              <a:off x="11052693"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6" name="Google Shape;46;p1"/>
            <p:cNvSpPr/>
            <p:nvPr/>
          </p:nvSpPr>
          <p:spPr>
            <a:xfrm flipH="1">
              <a:off x="11052693"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7" name="Google Shape;47;p1"/>
            <p:cNvSpPr/>
            <p:nvPr/>
          </p:nvSpPr>
          <p:spPr>
            <a:xfrm rot="10800000" flipH="1">
              <a:off x="236027"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grpSp>
      <p:pic>
        <p:nvPicPr>
          <p:cNvPr id="48" name="Google Shape;48;p1"/>
          <p:cNvPicPr preferRelativeResize="0"/>
          <p:nvPr/>
        </p:nvPicPr>
        <p:blipFill>
          <a:blip r:embed="rId3"/>
          <a:srcRect/>
          <a:stretch/>
        </p:blipFill>
        <p:spPr>
          <a:xfrm>
            <a:off x="1425" y="15396"/>
            <a:ext cx="12318832" cy="6966178"/>
          </a:xfrm>
          <a:prstGeom prst="rect">
            <a:avLst/>
          </a:prstGeom>
          <a:noFill/>
          <a:ln>
            <a:noFill/>
          </a:ln>
        </p:spPr>
      </p:pic>
      <p:sp>
        <p:nvSpPr>
          <p:cNvPr id="49" name="Google Shape;49;p1"/>
          <p:cNvSpPr txBox="1"/>
          <p:nvPr/>
        </p:nvSpPr>
        <p:spPr>
          <a:xfrm>
            <a:off x="387354" y="6049338"/>
            <a:ext cx="4217985" cy="3795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0" u="none" strike="noStrike" cap="none" baseline="30000" dirty="0">
                <a:solidFill>
                  <a:schemeClr val="dk1"/>
                </a:solidFill>
                <a:latin typeface="Arial"/>
                <a:ea typeface="Arial"/>
                <a:cs typeface="Arial"/>
                <a:sym typeface="Arial"/>
              </a:rPr>
              <a:t>LESSON </a:t>
            </a:r>
            <a:r>
              <a:rPr lang="en-US" sz="2800" b="1" baseline="30000" dirty="0">
                <a:solidFill>
                  <a:schemeClr val="dk1"/>
                </a:solidFill>
              </a:rPr>
              <a:t>12</a:t>
            </a:r>
            <a:r>
              <a:rPr lang="en-US" sz="2800" b="1" i="0" u="none" strike="noStrike" cap="none" baseline="30000" dirty="0">
                <a:solidFill>
                  <a:schemeClr val="dk1"/>
                </a:solidFill>
                <a:latin typeface="Arial"/>
                <a:ea typeface="Arial"/>
                <a:cs typeface="Arial"/>
                <a:sym typeface="Arial"/>
              </a:rPr>
              <a:t>:  MAY 1</a:t>
            </a:r>
            <a:r>
              <a:rPr lang="en-US" sz="2800" b="1" baseline="30000" dirty="0">
                <a:solidFill>
                  <a:schemeClr val="dk1"/>
                </a:solidFill>
              </a:rPr>
              <a:t>7</a:t>
            </a:r>
            <a:endParaRPr sz="2800" b="1" baseline="30000" dirty="0">
              <a:solidFill>
                <a:schemeClr val="dk1"/>
              </a:solidFill>
              <a:latin typeface="Arial"/>
              <a:ea typeface="Arial"/>
              <a:cs typeface="Arial"/>
              <a:sym typeface="Arial"/>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1"/>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03" name="Google Shape;103;p11"/>
          <p:cNvSpPr txBox="1"/>
          <p:nvPr/>
        </p:nvSpPr>
        <p:spPr>
          <a:xfrm>
            <a:off x="677333" y="858762"/>
            <a:ext cx="10825200" cy="4832052"/>
          </a:xfrm>
          <a:prstGeom prst="rect">
            <a:avLst/>
          </a:prstGeom>
          <a:noFill/>
          <a:ln>
            <a:noFill/>
          </a:ln>
        </p:spPr>
        <p:txBody>
          <a:bodyPr spcFirstLastPara="1" wrap="square" lIns="91425" tIns="45700" rIns="91425" bIns="45700" anchor="t" anchorCtr="0">
            <a:spAutoFit/>
          </a:bodyPr>
          <a:lstStyle/>
          <a:p>
            <a:pPr algn="just"/>
            <a:r>
              <a:rPr lang="en-US" sz="2800" dirty="0">
                <a:effectLst/>
                <a:latin typeface="Arial" panose="020B0604020202020204" pitchFamily="34" charset="0"/>
              </a:rPr>
              <a:t>Today’s lesson draws from both the Old and New Testaments. A Christian spirit in industry means our work should be guided by qualities such as honesty, respect, and generosity. We are called to honor God in all our interactions, regardless of our status or position. We’ll revisit Deuteronomy 24:14-21, where Moses speaks to the Israelites before they enter the promised land. From the New Testament, we’ll examine Ephesians 6:5-9 and 1 Timothy 6:17-19, where Paul offers advice on demonstrating faith through work. Regardless of your current job situation, this lesson aims to encourage you to consider how your work can honor God and serve others.</a:t>
            </a:r>
          </a:p>
        </p:txBody>
      </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14"/>
          <p:cNvPicPr preferRelativeResize="0"/>
          <p:nvPr/>
        </p:nvPicPr>
        <p:blipFill rotWithShape="1">
          <a:blip r:embed="rId3">
            <a:alphaModFix/>
          </a:blip>
          <a:srcRect/>
          <a:stretch/>
        </p:blipFill>
        <p:spPr>
          <a:xfrm>
            <a:off x="-2383" y="-20859"/>
            <a:ext cx="12228583" cy="6915143"/>
          </a:xfrm>
          <a:prstGeom prst="rect">
            <a:avLst/>
          </a:prstGeom>
          <a:noFill/>
          <a:ln>
            <a:noFill/>
          </a:ln>
        </p:spPr>
      </p:pic>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5"/>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24" name="Google Shape;124;p15"/>
          <p:cNvSpPr txBox="1"/>
          <p:nvPr/>
        </p:nvSpPr>
        <p:spPr>
          <a:xfrm>
            <a:off x="826572" y="712117"/>
            <a:ext cx="10595400" cy="5126823"/>
          </a:xfrm>
          <a:prstGeom prst="rect">
            <a:avLst/>
          </a:prstGeom>
          <a:noFill/>
          <a:ln>
            <a:noFill/>
          </a:ln>
        </p:spPr>
        <p:txBody>
          <a:bodyPr spcFirstLastPara="1" wrap="square" lIns="91425" tIns="45700" rIns="91425" bIns="45700" anchor="t" anchorCtr="0">
            <a:noAutofit/>
          </a:bodyPr>
          <a:lstStyle/>
          <a:p>
            <a:pPr algn="just"/>
            <a:r>
              <a:rPr lang="en-US" sz="2800" dirty="0">
                <a:effectLst/>
                <a:latin typeface="Arial" panose="020B0604020202020204" pitchFamily="34" charset="0"/>
              </a:rPr>
              <a:t>Throughout African American history, many leaders have embraced the same principles as Moses and Paul regarding work as an expression of Christian character. Booker T. Washington, founder of Tuskegee Institute (now Tuskegee University) in Tuskegee, Alabama, is one example. Although he was born into slavery in 1856, Washington is remembered for becoming one of the most influential African American leaders of his time. His goal with the Institute was to provide newly freed African Americans with quality education, rooted deeply in industrial training, moral character development, and self-reliance.</a:t>
            </a:r>
          </a:p>
        </p:txBody>
      </p: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18" descr="LFS PP Slide Case Study.jpg"/>
          <p:cNvPicPr preferRelativeResize="0"/>
          <p:nvPr/>
        </p:nvPicPr>
        <p:blipFill rotWithShape="1">
          <a:blip r:embed="rId3">
            <a:alphaModFix/>
          </a:blip>
          <a:srcRect/>
          <a:stretch/>
        </p:blipFill>
        <p:spPr>
          <a:xfrm>
            <a:off x="-35864" y="0"/>
            <a:ext cx="12227864" cy="6914737"/>
          </a:xfrm>
          <a:prstGeom prst="rect">
            <a:avLst/>
          </a:prstGeom>
          <a:noFill/>
          <a:ln>
            <a:noFill/>
          </a:ln>
        </p:spPr>
      </p:pic>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p22"/>
          <p:cNvSpPr txBox="1"/>
          <p:nvPr/>
        </p:nvSpPr>
        <p:spPr>
          <a:xfrm>
            <a:off x="701524" y="3531810"/>
            <a:ext cx="24915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400">
              <a:solidFill>
                <a:schemeClr val="dk1"/>
              </a:solidFill>
              <a:latin typeface="Quattrocento Sans"/>
              <a:ea typeface="Quattrocento Sans"/>
              <a:cs typeface="Quattrocento Sans"/>
              <a:sym typeface="Quattrocento Sans"/>
            </a:endParaRPr>
          </a:p>
        </p:txBody>
      </p:sp>
      <p:sp>
        <p:nvSpPr>
          <p:cNvPr id="2" name="TextBox 1"/>
          <p:cNvSpPr txBox="1"/>
          <p:nvPr/>
        </p:nvSpPr>
        <p:spPr>
          <a:xfrm>
            <a:off x="1042333" y="1006458"/>
            <a:ext cx="10171731" cy="3539430"/>
          </a:xfrm>
          <a:prstGeom prst="rect">
            <a:avLst/>
          </a:prstGeom>
          <a:noFill/>
        </p:spPr>
        <p:txBody>
          <a:bodyPr wrap="square" rtlCol="0">
            <a:spAutoFit/>
          </a:bodyPr>
          <a:lstStyle/>
          <a:p>
            <a:pPr algn="just"/>
            <a:r>
              <a:rPr lang="en-US" sz="2800" dirty="0">
                <a:effectLst/>
                <a:latin typeface="Arial" panose="020B0604020202020204" pitchFamily="34" charset="0"/>
              </a:rPr>
              <a:t>Judge Edith Sampson (1898–1979) exemplified the Christian spirit in industry. Born into poverty as one of eight children in Pittsburgh, she left school at the age of 14 to work as a fish cleaner at a local market. Later, she resumed her studies and achieved academic success. She graduated from John Marshall Law School and, in 1927, became the first woman to earn a Master of Laws from Loyola University. That same year, she passed the Illinois bar.</a:t>
            </a:r>
          </a:p>
        </p:txBody>
      </p:sp>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3" name="Google Shape;141;p24" descr="LFS PP Slide Life Application.jpg">
            <a:extLst>
              <a:ext uri="{FF2B5EF4-FFF2-40B4-BE49-F238E27FC236}">
                <a16:creationId xmlns:a16="http://schemas.microsoft.com/office/drawing/2014/main" id="{375B2FE4-AB01-CB47-8ED5-030DFF1A369B}"/>
              </a:ext>
            </a:extLst>
          </p:cNvPr>
          <p:cNvPicPr preferRelativeResize="0"/>
          <p:nvPr/>
        </p:nvPicPr>
        <p:blipFill rotWithShape="1">
          <a:blip r:embed="rId3">
            <a:alphaModFix/>
          </a:blip>
          <a:srcRect/>
          <a:stretch/>
        </p:blipFill>
        <p:spPr>
          <a:xfrm>
            <a:off x="-1" y="-12267"/>
            <a:ext cx="12192001" cy="6894457"/>
          </a:xfrm>
          <a:prstGeom prst="rect">
            <a:avLst/>
          </a:prstGeom>
          <a:noFill/>
          <a:ln>
            <a:noFill/>
          </a:ln>
        </p:spPr>
      </p:pic>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2237" y="1198176"/>
            <a:ext cx="10183712" cy="3539430"/>
          </a:xfrm>
          <a:prstGeom prst="rect">
            <a:avLst/>
          </a:prstGeom>
          <a:noFill/>
        </p:spPr>
        <p:txBody>
          <a:bodyPr wrap="square" rtlCol="0">
            <a:spAutoFit/>
          </a:bodyPr>
          <a:lstStyle/>
          <a:p>
            <a:pPr algn="just"/>
            <a:r>
              <a:rPr lang="en-US" sz="2800" dirty="0">
                <a:effectLst/>
                <a:latin typeface="Arial" panose="020B0604020202020204" pitchFamily="34" charset="0"/>
              </a:rPr>
              <a:t>God is everywhere! In Psalm 139:7, the psalmist asks two rhetorical questions: 1) Where can I go from your spirit? and 2) Where can I flee from your presence? The questions are rhetorical because they emphasize God’s omnipresence; God is everywhere, including the workplace. We are to acknowledge and represent this truth wherever we are, including the workplace. God expects us to operate from a foundation of Christian principles rooted in scripture. </a:t>
            </a:r>
          </a:p>
        </p:txBody>
      </p:sp>
    </p:spTree>
    <p:extLst>
      <p:ext uri="{BB962C8B-B14F-4D97-AF65-F5344CB8AC3E}">
        <p14:creationId xmlns:p14="http://schemas.microsoft.com/office/powerpoint/2010/main" val="2509352106"/>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7" descr="LFS PP Slide Questions.jpg"/>
          <p:cNvPicPr preferRelativeResize="0"/>
          <p:nvPr/>
        </p:nvPicPr>
        <p:blipFill rotWithShape="1">
          <a:blip r:embed="rId3">
            <a:alphaModFix/>
          </a:blip>
          <a:srcRect/>
          <a:stretch/>
        </p:blipFill>
        <p:spPr>
          <a:xfrm>
            <a:off x="3087" y="3726"/>
            <a:ext cx="12176818" cy="6885871"/>
          </a:xfrm>
          <a:prstGeom prst="rect">
            <a:avLst/>
          </a:prstGeom>
          <a:noFill/>
          <a:ln>
            <a:noFill/>
          </a:ln>
        </p:spPr>
      </p:pic>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8"/>
          <p:cNvSpPr txBox="1"/>
          <p:nvPr/>
        </p:nvSpPr>
        <p:spPr>
          <a:xfrm>
            <a:off x="798286" y="1024725"/>
            <a:ext cx="10559143" cy="954067"/>
          </a:xfrm>
          <a:prstGeom prst="rect">
            <a:avLst/>
          </a:prstGeom>
          <a:noFill/>
          <a:ln>
            <a:noFill/>
          </a:ln>
        </p:spPr>
        <p:txBody>
          <a:bodyPr spcFirstLastPara="1" wrap="square" lIns="91425" tIns="45700" rIns="91425" bIns="45700" anchor="t" anchorCtr="0">
            <a:spAutoFit/>
          </a:bodyPr>
          <a:lstStyle/>
          <a:p>
            <a:pPr marL="458788" indent="-458788" algn="just"/>
            <a:r>
              <a:rPr lang="en-US" sz="2800" dirty="0">
                <a:effectLst/>
                <a:latin typeface="Arial" panose="020B0604020202020204" pitchFamily="34" charset="0"/>
              </a:rPr>
              <a:t>1. What kind of situations or interactions with others create the most difficulty for you to adhere to Christian principles?</a:t>
            </a:r>
          </a:p>
        </p:txBody>
      </p:sp>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28">
            <a:extLst>
              <a:ext uri="{FF2B5EF4-FFF2-40B4-BE49-F238E27FC236}">
                <a16:creationId xmlns:a16="http://schemas.microsoft.com/office/drawing/2014/main" id="{C8F49E4F-CA7F-104B-BF21-1695F5E037D5}"/>
              </a:ext>
            </a:extLst>
          </p:cNvPr>
          <p:cNvSpPr txBox="1"/>
          <p:nvPr/>
        </p:nvSpPr>
        <p:spPr>
          <a:xfrm>
            <a:off x="798286" y="1061301"/>
            <a:ext cx="10559143" cy="954067"/>
          </a:xfrm>
          <a:prstGeom prst="rect">
            <a:avLst/>
          </a:prstGeom>
          <a:noFill/>
          <a:ln>
            <a:noFill/>
          </a:ln>
        </p:spPr>
        <p:txBody>
          <a:bodyPr spcFirstLastPara="1" wrap="square" lIns="91425" tIns="45700" rIns="91425" bIns="45700" anchor="t" anchorCtr="0">
            <a:spAutoFit/>
          </a:bodyPr>
          <a:lstStyle/>
          <a:p>
            <a:pPr marL="458788" indent="-458788" algn="just"/>
            <a:r>
              <a:rPr lang="en-US" sz="2800" dirty="0">
                <a:effectLst/>
                <a:latin typeface="Arial" panose="020B0604020202020204" pitchFamily="34" charset="0"/>
              </a:rPr>
              <a:t>2. How do you think this lesson could be applied to resolve workplace (or church) conflicts?</a:t>
            </a:r>
          </a:p>
        </p:txBody>
      </p:sp>
    </p:spTree>
    <p:extLst>
      <p:ext uri="{BB962C8B-B14F-4D97-AF65-F5344CB8AC3E}">
        <p14:creationId xmlns:p14="http://schemas.microsoft.com/office/powerpoint/2010/main" val="846965347"/>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2"/>
          <p:cNvSpPr txBox="1"/>
          <p:nvPr/>
        </p:nvSpPr>
        <p:spPr>
          <a:xfrm>
            <a:off x="1016000" y="556381"/>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55" name="Google Shape;55;p2"/>
          <p:cNvSpPr txBox="1"/>
          <p:nvPr/>
        </p:nvSpPr>
        <p:spPr>
          <a:xfrm>
            <a:off x="683409" y="741047"/>
            <a:ext cx="10825200" cy="5139828"/>
          </a:xfrm>
          <a:prstGeom prst="rect">
            <a:avLst/>
          </a:prstGeom>
          <a:noFill/>
          <a:ln>
            <a:noFill/>
          </a:ln>
        </p:spPr>
        <p:txBody>
          <a:bodyPr spcFirstLastPara="1" wrap="square" lIns="91425" tIns="45700" rIns="91425" bIns="45700" anchor="t" anchorCtr="0">
            <a:spAutoFit/>
          </a:bodyPr>
          <a:lstStyle/>
          <a:p>
            <a:pPr algn="ctr"/>
            <a:r>
              <a:rPr lang="en-US" sz="6000" b="1" dirty="0">
                <a:effectLst/>
                <a:latin typeface="Arial" panose="020B0604020202020204" pitchFamily="34" charset="0"/>
              </a:rPr>
              <a:t>The Christian Spirit in Industry</a:t>
            </a:r>
            <a:endParaRPr lang="en-US" sz="6000" dirty="0">
              <a:effectLst/>
              <a:latin typeface="Arial" panose="020B0604020202020204" pitchFamily="34" charset="0"/>
            </a:endParaRPr>
          </a:p>
          <a:p>
            <a:endParaRPr lang="en-US" sz="1200" b="1" spc="-150" dirty="0">
              <a:solidFill>
                <a:schemeClr val="dk2"/>
              </a:solidFill>
              <a:latin typeface="AajaxSurrealFreak" pitchFamily="2" charset="0"/>
              <a:ea typeface="Quattrocento Sans"/>
              <a:cs typeface="Quattrocento Sans"/>
              <a:sym typeface="Quattrocento Sans"/>
            </a:endParaRPr>
          </a:p>
          <a:p>
            <a:r>
              <a:rPr lang="en-US" sz="2800" b="1" spc="-150" dirty="0">
                <a:solidFill>
                  <a:schemeClr val="dk2"/>
                </a:solidFill>
                <a:latin typeface="+mn-lt"/>
                <a:ea typeface="Quattrocento Sans"/>
                <a:cs typeface="Quattrocento Sans"/>
                <a:sym typeface="Quattrocento Sans"/>
              </a:rPr>
              <a:t>Focus Scripture: </a:t>
            </a:r>
            <a:r>
              <a:rPr lang="en-US" sz="2800" dirty="0">
                <a:effectLst/>
                <a:latin typeface="Arial" panose="020B0604020202020204" pitchFamily="34" charset="0"/>
              </a:rPr>
              <a:t>Deuteronomy 24:14-21; Ephesians 6:5-9; 1 Timothy 6:17-19</a:t>
            </a:r>
          </a:p>
          <a:p>
            <a:endParaRPr lang="en-US" sz="2800" dirty="0">
              <a:effectLst/>
              <a:latin typeface="Arial" panose="020B0604020202020204" pitchFamily="34" charset="0"/>
            </a:endParaRPr>
          </a:p>
          <a:p>
            <a:pPr algn="ctr"/>
            <a:r>
              <a:rPr lang="en-US" sz="2800" b="1" dirty="0">
                <a:effectLst/>
                <a:latin typeface="Arial" panose="020B0604020202020204" pitchFamily="34" charset="0"/>
              </a:rPr>
              <a:t>Key Verse: </a:t>
            </a:r>
            <a:r>
              <a:rPr lang="en-US" sz="2800" dirty="0">
                <a:effectLst/>
                <a:latin typeface="Arial" panose="020B0604020202020204" pitchFamily="34" charset="0"/>
              </a:rPr>
              <a:t>When you reap your harvest in your field and forget a sheaf in the field, you shall not go back to get it; it shall be left for the alien, the orphan, and the widow, so that the Lord your God may bless you in all your undertakings. Deuteronomy 24:19</a:t>
            </a: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303901-B7DB-2634-315F-0D721C53781B}"/>
              </a:ext>
            </a:extLst>
          </p:cNvPr>
          <p:cNvSpPr txBox="1"/>
          <p:nvPr/>
        </p:nvSpPr>
        <p:spPr>
          <a:xfrm>
            <a:off x="892629" y="881743"/>
            <a:ext cx="10363200" cy="1384995"/>
          </a:xfrm>
          <a:prstGeom prst="rect">
            <a:avLst/>
          </a:prstGeom>
          <a:noFill/>
        </p:spPr>
        <p:txBody>
          <a:bodyPr wrap="square">
            <a:spAutoFit/>
          </a:bodyPr>
          <a:lstStyle/>
          <a:p>
            <a:pPr marL="458788" indent="-458788" algn="just"/>
            <a:r>
              <a:rPr lang="en-US" sz="2800" dirty="0">
                <a:effectLst/>
                <a:latin typeface="Arial" panose="020B0604020202020204" pitchFamily="34" charset="0"/>
              </a:rPr>
              <a:t>3. How does reflecting on God’s favor in your life inform your treatment of others, including those who might be challenging to work with?</a:t>
            </a:r>
          </a:p>
        </p:txBody>
      </p:sp>
    </p:spTree>
    <p:extLst>
      <p:ext uri="{BB962C8B-B14F-4D97-AF65-F5344CB8AC3E}">
        <p14:creationId xmlns:p14="http://schemas.microsoft.com/office/powerpoint/2010/main" val="3438845808"/>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30"/>
          <p:cNvPicPr preferRelativeResize="0"/>
          <p:nvPr/>
        </p:nvPicPr>
        <p:blipFill rotWithShape="1">
          <a:blip r:embed="rId3">
            <a:alphaModFix/>
          </a:blip>
          <a:srcRect/>
          <a:stretch/>
        </p:blipFill>
        <p:spPr>
          <a:xfrm>
            <a:off x="0" y="-22616"/>
            <a:ext cx="12231690" cy="6916901"/>
          </a:xfrm>
          <a:prstGeom prst="rect">
            <a:avLst/>
          </a:prstGeom>
          <a:noFill/>
          <a:ln>
            <a:noFill/>
          </a:ln>
        </p:spPr>
      </p:pic>
    </p:spTree>
    <p:extLst>
      <p:ext uri="{BB962C8B-B14F-4D97-AF65-F5344CB8AC3E}">
        <p14:creationId xmlns:p14="http://schemas.microsoft.com/office/powerpoint/2010/main" val="4037986901"/>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1"/>
          <p:cNvSpPr/>
          <p:nvPr/>
        </p:nvSpPr>
        <p:spPr>
          <a:xfrm>
            <a:off x="5952000" y="1708725"/>
            <a:ext cx="288000" cy="62627"/>
          </a:xfrm>
          <a:prstGeom prst="roundRect">
            <a:avLst>
              <a:gd name="adj" fmla="val 938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Open Sans"/>
              <a:ea typeface="Open Sans"/>
              <a:cs typeface="Open Sans"/>
              <a:sym typeface="Open Sans"/>
            </a:endParaRPr>
          </a:p>
        </p:txBody>
      </p:sp>
      <p:sp>
        <p:nvSpPr>
          <p:cNvPr id="167" name="Google Shape;167;p31"/>
          <p:cNvSpPr txBox="1"/>
          <p:nvPr/>
        </p:nvSpPr>
        <p:spPr>
          <a:xfrm>
            <a:off x="820625" y="618940"/>
            <a:ext cx="10559143" cy="3970277"/>
          </a:xfrm>
          <a:prstGeom prst="rect">
            <a:avLst/>
          </a:prstGeom>
          <a:noFill/>
          <a:ln>
            <a:noFill/>
          </a:ln>
        </p:spPr>
        <p:txBody>
          <a:bodyPr spcFirstLastPara="1" wrap="square" lIns="91425" tIns="45700" rIns="91425" bIns="45700" anchor="t" anchorCtr="0">
            <a:spAutoFit/>
          </a:bodyPr>
          <a:lstStyle/>
          <a:p>
            <a:r>
              <a:rPr lang="en-US" sz="2800" b="1" dirty="0">
                <a:effectLst/>
                <a:latin typeface="Arial" panose="020B0604020202020204" pitchFamily="34" charset="0"/>
              </a:rPr>
              <a:t>Closing Song:</a:t>
            </a:r>
            <a:r>
              <a:rPr lang="en-US" sz="2800" dirty="0">
                <a:effectLst/>
                <a:latin typeface="Arial" panose="020B0604020202020204" pitchFamily="34" charset="0"/>
              </a:rPr>
              <a:t> “I Surrender All,” </a:t>
            </a:r>
            <a:r>
              <a:rPr lang="en-US" sz="2800" i="1" dirty="0">
                <a:effectLst/>
                <a:latin typeface="Arial" panose="020B0604020202020204" pitchFamily="34" charset="0"/>
              </a:rPr>
              <a:t>AME Hymnal</a:t>
            </a:r>
            <a:r>
              <a:rPr lang="en-US" sz="2800" dirty="0">
                <a:effectLst/>
                <a:latin typeface="Arial" panose="020B0604020202020204" pitchFamily="34" charset="0"/>
              </a:rPr>
              <a:t> </a:t>
            </a:r>
            <a:r>
              <a:rPr lang="en-US" sz="2800">
                <a:effectLst/>
                <a:latin typeface="Arial" panose="020B0604020202020204" pitchFamily="34" charset="0"/>
              </a:rPr>
              <a:t>#251</a:t>
            </a:r>
          </a:p>
          <a:p>
            <a:endParaRPr lang="en-US" sz="2800" dirty="0">
              <a:effectLst/>
              <a:latin typeface="Arial" panose="020B0604020202020204" pitchFamily="34" charset="0"/>
            </a:endParaRPr>
          </a:p>
          <a:p>
            <a:pPr algn="just"/>
            <a:r>
              <a:rPr lang="en-US" sz="2800" b="1" dirty="0">
                <a:effectLst/>
                <a:latin typeface="Arial" panose="020B0604020202020204" pitchFamily="34" charset="0"/>
              </a:rPr>
              <a:t>Closing Prayer: </a:t>
            </a:r>
            <a:r>
              <a:rPr lang="en-US" sz="2800" dirty="0">
                <a:effectLst/>
                <a:latin typeface="Arial" panose="020B0604020202020204" pitchFamily="34" charset="0"/>
              </a:rPr>
              <a:t>Father God, we come before you with open hearts today, asking for your forgiveness and guidance on how to please you more in our work. Thank you for increasing our awareness of your omnipresence and for the knowledge that you will hear and answer our prayers as we strive to grow more and more like Jesus, intentionally seeking to serve and please you in everything we do. In the name of Jesus, we pray. Amen. </a:t>
            </a:r>
          </a:p>
        </p:txBody>
      </p:sp>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3"/>
          <p:cNvSpPr txBox="1"/>
          <p:nvPr/>
        </p:nvSpPr>
        <p:spPr>
          <a:xfrm>
            <a:off x="981445" y="1664004"/>
            <a:ext cx="10220400" cy="4708941"/>
          </a:xfrm>
          <a:prstGeom prst="rect">
            <a:avLst/>
          </a:prstGeom>
          <a:noFill/>
          <a:ln>
            <a:noFill/>
          </a:ln>
        </p:spPr>
        <p:txBody>
          <a:bodyPr spcFirstLastPara="1" wrap="square" lIns="91425" tIns="45700" rIns="91425" bIns="45700" anchor="t" anchorCtr="0">
            <a:spAutoFit/>
          </a:bodyPr>
          <a:lstStyle/>
          <a:p>
            <a:pPr marL="458788" indent="-458788" algn="ctr"/>
            <a:r>
              <a:rPr lang="en-US" sz="2000" b="1" dirty="0">
                <a:solidFill>
                  <a:schemeClr val="bg2"/>
                </a:solidFill>
                <a:effectLst/>
                <a:latin typeface="Arial" panose="020B0604020202020204" pitchFamily="34" charset="0"/>
              </a:rPr>
              <a:t>Deuteronomy 24:14-21</a:t>
            </a:r>
            <a:endParaRPr lang="en-US" sz="2000" dirty="0">
              <a:solidFill>
                <a:schemeClr val="bg2"/>
              </a:solidFill>
              <a:effectLst/>
              <a:latin typeface="Arial" panose="020B0604020202020204" pitchFamily="34" charset="0"/>
            </a:endParaRPr>
          </a:p>
          <a:p>
            <a:pPr marL="458788" indent="-458788" algn="just"/>
            <a:r>
              <a:rPr lang="en-US" sz="2000" dirty="0">
                <a:solidFill>
                  <a:schemeClr val="bg2"/>
                </a:solidFill>
                <a:effectLst/>
                <a:latin typeface="Arial" panose="020B0604020202020204" pitchFamily="34" charset="0"/>
              </a:rPr>
              <a:t>14 “You shall not withhold the wages of poor and needy laborers, whether other Israelites or aliens who reside in your land in one of your towns.</a:t>
            </a:r>
          </a:p>
          <a:p>
            <a:pPr marL="458788" indent="-458788" algn="just"/>
            <a:r>
              <a:rPr lang="en-US" sz="2000" dirty="0">
                <a:solidFill>
                  <a:schemeClr val="bg2"/>
                </a:solidFill>
                <a:effectLst/>
                <a:latin typeface="Arial" panose="020B0604020202020204" pitchFamily="34" charset="0"/>
              </a:rPr>
              <a:t>15 You shall pay them their wages daily before sunset, because they are poor and their livelihood depends on them; otherwise they might cry to the Lord against you, and you would incur guilt.</a:t>
            </a:r>
          </a:p>
          <a:p>
            <a:pPr marL="458788" indent="-458788" algn="just"/>
            <a:r>
              <a:rPr lang="en-US" sz="2000" dirty="0">
                <a:solidFill>
                  <a:schemeClr val="bg2"/>
                </a:solidFill>
                <a:effectLst/>
                <a:latin typeface="Arial" panose="020B0604020202020204" pitchFamily="34" charset="0"/>
              </a:rPr>
              <a:t>16 Parents shall not be put to death for their children, nor shall children be put to death for their parents; only for their own crimes may persons be put to death.</a:t>
            </a:r>
          </a:p>
          <a:p>
            <a:pPr marL="458788" indent="-458788" algn="just"/>
            <a:r>
              <a:rPr lang="en-US" sz="2000" dirty="0">
                <a:solidFill>
                  <a:schemeClr val="bg2"/>
                </a:solidFill>
                <a:effectLst/>
                <a:latin typeface="Arial" panose="020B0604020202020204" pitchFamily="34" charset="0"/>
              </a:rPr>
              <a:t>17 You shall not deprive a resident alien or an orphan of justice; you shall not take a widow’s garment in pledge.</a:t>
            </a:r>
          </a:p>
          <a:p>
            <a:pPr marL="458788" indent="-458788" algn="just"/>
            <a:r>
              <a:rPr lang="en-US" sz="2000" dirty="0">
                <a:solidFill>
                  <a:schemeClr val="bg2"/>
                </a:solidFill>
                <a:effectLst/>
                <a:latin typeface="Arial" panose="020B0604020202020204" pitchFamily="34" charset="0"/>
              </a:rPr>
              <a:t>18 Remember that you were a slave in Egypt and the Lord your God redeemed you from there; therefore I command you to do this.</a:t>
            </a:r>
          </a:p>
          <a:p>
            <a:pPr marL="458788" indent="-458788" algn="just"/>
            <a:r>
              <a:rPr lang="en-US" sz="2000" dirty="0">
                <a:solidFill>
                  <a:schemeClr val="bg2"/>
                </a:solidFill>
                <a:effectLst/>
                <a:latin typeface="Arial" panose="020B0604020202020204" pitchFamily="34" charset="0"/>
              </a:rPr>
              <a:t>19 When you reap your harvest in your field and forget a sheaf in the field, you shall not go back to get it; it shall be left for the alien, the orphan, and the widow, so that the Lord your God may bless you in all your undertakings.</a:t>
            </a:r>
          </a:p>
        </p:txBody>
      </p:sp>
      <p:sp>
        <p:nvSpPr>
          <p:cNvPr id="61" name="Google Shape;61;p3"/>
          <p:cNvSpPr txBox="1"/>
          <p:nvPr/>
        </p:nvSpPr>
        <p:spPr>
          <a:xfrm>
            <a:off x="654906" y="628969"/>
            <a:ext cx="10873479" cy="1200288"/>
          </a:xfrm>
          <a:prstGeom prst="rect">
            <a:avLst/>
          </a:prstGeom>
          <a:noFill/>
          <a:ln>
            <a:noFill/>
          </a:ln>
        </p:spPr>
        <p:txBody>
          <a:bodyPr spcFirstLastPara="1" wrap="square" lIns="91425" tIns="45700" rIns="91425" bIns="45700" anchor="t" anchorCtr="0">
            <a:spAutoFit/>
          </a:bodyPr>
          <a:lstStyle/>
          <a:p>
            <a:pPr algn="ctr"/>
            <a:r>
              <a:rPr lang="en-US" sz="3600" b="1" dirty="0">
                <a:solidFill>
                  <a:schemeClr val="bg2"/>
                </a:solidFill>
                <a:effectLst/>
                <a:latin typeface="Arial" panose="020B0604020202020204" pitchFamily="34" charset="0"/>
              </a:rPr>
              <a:t>Deuteronomy 24:14-21; Ephesians 6:5-9; 1 Timothy 6:17-19 (KJV UE)</a:t>
            </a: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60;p3"/>
          <p:cNvSpPr txBox="1"/>
          <p:nvPr/>
        </p:nvSpPr>
        <p:spPr>
          <a:xfrm>
            <a:off x="981445" y="688582"/>
            <a:ext cx="10220400" cy="5632271"/>
          </a:xfrm>
          <a:prstGeom prst="rect">
            <a:avLst/>
          </a:prstGeom>
          <a:noFill/>
          <a:ln>
            <a:noFill/>
          </a:ln>
        </p:spPr>
        <p:txBody>
          <a:bodyPr spcFirstLastPara="1" wrap="square" lIns="91425" tIns="45700" rIns="91425" bIns="45700" anchor="t" anchorCtr="0">
            <a:spAutoFit/>
          </a:bodyPr>
          <a:lstStyle/>
          <a:p>
            <a:pPr marL="458788" indent="-458788" algn="just"/>
            <a:r>
              <a:rPr lang="en-US" sz="2000" dirty="0">
                <a:solidFill>
                  <a:schemeClr val="bg2"/>
                </a:solidFill>
                <a:effectLst/>
                <a:latin typeface="Arial" panose="020B0604020202020204" pitchFamily="34" charset="0"/>
              </a:rPr>
              <a:t>20 	When you beat your olive trees, do not strip what is left; it shall be for the alien, the orphan, and the widow.</a:t>
            </a:r>
          </a:p>
          <a:p>
            <a:pPr marL="458788" indent="-458788" algn="just"/>
            <a:r>
              <a:rPr lang="en-US" sz="2000" dirty="0">
                <a:solidFill>
                  <a:schemeClr val="bg2"/>
                </a:solidFill>
                <a:effectLst/>
                <a:latin typeface="Arial" panose="020B0604020202020204" pitchFamily="34" charset="0"/>
              </a:rPr>
              <a:t>21 	When you gather the grapes of your vineyard, do not glean what is left; it shall be for the alien, the orphan, and the widow.” </a:t>
            </a:r>
          </a:p>
          <a:p>
            <a:pPr marL="458788" indent="-458788" algn="ctr"/>
            <a:r>
              <a:rPr lang="en-US" sz="2000" b="1" dirty="0">
                <a:solidFill>
                  <a:schemeClr val="bg2"/>
                </a:solidFill>
                <a:effectLst/>
                <a:latin typeface="Arial" panose="020B0604020202020204" pitchFamily="34" charset="0"/>
              </a:rPr>
              <a:t>Ephesians 6:5-9</a:t>
            </a:r>
            <a:endParaRPr lang="en-US" sz="2000" dirty="0">
              <a:solidFill>
                <a:schemeClr val="bg2"/>
              </a:solidFill>
              <a:effectLst/>
              <a:latin typeface="Arial" panose="020B0604020202020204" pitchFamily="34" charset="0"/>
            </a:endParaRPr>
          </a:p>
          <a:p>
            <a:pPr marL="458788" indent="-458788" algn="just"/>
            <a:r>
              <a:rPr lang="en-US" sz="2000" dirty="0">
                <a:solidFill>
                  <a:schemeClr val="bg2"/>
                </a:solidFill>
                <a:effectLst/>
                <a:latin typeface="Arial" panose="020B0604020202020204" pitchFamily="34" charset="0"/>
              </a:rPr>
              <a:t>5 	Slaves, obey your earthly masters with respect and trembling, in singleness of heart, as you obey Christ,</a:t>
            </a:r>
          </a:p>
          <a:p>
            <a:pPr marL="458788" indent="-458788" algn="just"/>
            <a:r>
              <a:rPr lang="en-US" sz="2000" dirty="0">
                <a:solidFill>
                  <a:schemeClr val="bg2"/>
                </a:solidFill>
                <a:effectLst/>
                <a:latin typeface="Arial" panose="020B0604020202020204" pitchFamily="34" charset="0"/>
              </a:rPr>
              <a:t>6 	not with a slavery performed merely for looks, to please people, but as slaves of Christ, doing the will of God from the soul.</a:t>
            </a:r>
          </a:p>
          <a:p>
            <a:pPr marL="458788" indent="-458788" algn="just"/>
            <a:r>
              <a:rPr lang="en-US" sz="2000" dirty="0">
                <a:solidFill>
                  <a:schemeClr val="bg2"/>
                </a:solidFill>
                <a:effectLst/>
                <a:latin typeface="Arial" panose="020B0604020202020204" pitchFamily="34" charset="0"/>
              </a:rPr>
              <a:t>7 	Render service with enthusiasm, as for the Lord and not for humans,</a:t>
            </a:r>
          </a:p>
          <a:p>
            <a:pPr marL="458788" indent="-458788" algn="just"/>
            <a:r>
              <a:rPr lang="en-US" sz="2000" dirty="0">
                <a:solidFill>
                  <a:schemeClr val="bg2"/>
                </a:solidFill>
                <a:effectLst/>
                <a:latin typeface="Arial" panose="020B0604020202020204" pitchFamily="34" charset="0"/>
              </a:rPr>
              <a:t>8 	knowing that whatever good we do, we will receive the same again from the Lord, whether we are enslaved or free.</a:t>
            </a:r>
          </a:p>
          <a:p>
            <a:pPr marL="458788" indent="-458788" algn="just"/>
            <a:r>
              <a:rPr lang="en-US" sz="2000" dirty="0">
                <a:solidFill>
                  <a:schemeClr val="bg2"/>
                </a:solidFill>
                <a:effectLst/>
                <a:latin typeface="Arial" panose="020B0604020202020204" pitchFamily="34" charset="0"/>
              </a:rPr>
              <a:t>9 	And, masters, do the same to them. Stop threatening them, for you know that both of you have the same Lord in heaven, and with him there is no partiality.</a:t>
            </a:r>
          </a:p>
          <a:p>
            <a:pPr marL="458788" indent="-458788" algn="ctr"/>
            <a:r>
              <a:rPr lang="en-US" sz="2000" b="1" dirty="0">
                <a:solidFill>
                  <a:schemeClr val="bg2"/>
                </a:solidFill>
                <a:effectLst/>
                <a:latin typeface="Arial" panose="020B0604020202020204" pitchFamily="34" charset="0"/>
              </a:rPr>
              <a:t>1 Timothy 6:17-19</a:t>
            </a:r>
            <a:endParaRPr lang="en-US" sz="2000" dirty="0">
              <a:solidFill>
                <a:schemeClr val="bg2"/>
              </a:solidFill>
              <a:effectLst/>
              <a:latin typeface="Arial" panose="020B0604020202020204" pitchFamily="34" charset="0"/>
            </a:endParaRPr>
          </a:p>
          <a:p>
            <a:pPr marL="458788" indent="-458788" algn="just"/>
            <a:r>
              <a:rPr lang="en-US" sz="2000" dirty="0">
                <a:solidFill>
                  <a:schemeClr val="bg2"/>
                </a:solidFill>
                <a:effectLst/>
                <a:latin typeface="Arial" panose="020B0604020202020204" pitchFamily="34" charset="0"/>
              </a:rPr>
              <a:t>17 	As for those who in the present age are rich, command them not to be haughty or to set their hopes on the uncertainty of riches but rather on God, who richly provides us with everything for our enjoyment.</a:t>
            </a:r>
          </a:p>
        </p:txBody>
      </p:sp>
    </p:spTree>
    <p:extLst>
      <p:ext uri="{BB962C8B-B14F-4D97-AF65-F5344CB8AC3E}">
        <p14:creationId xmlns:p14="http://schemas.microsoft.com/office/powerpoint/2010/main" val="722783417"/>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60;p3">
            <a:extLst>
              <a:ext uri="{FF2B5EF4-FFF2-40B4-BE49-F238E27FC236}">
                <a16:creationId xmlns:a16="http://schemas.microsoft.com/office/drawing/2014/main" id="{2D71120B-ED05-B108-0883-58CC31704DD0}"/>
              </a:ext>
            </a:extLst>
          </p:cNvPr>
          <p:cNvSpPr txBox="1"/>
          <p:nvPr/>
        </p:nvSpPr>
        <p:spPr>
          <a:xfrm>
            <a:off x="981445" y="688582"/>
            <a:ext cx="10220400" cy="1015622"/>
          </a:xfrm>
          <a:prstGeom prst="rect">
            <a:avLst/>
          </a:prstGeom>
          <a:noFill/>
          <a:ln>
            <a:noFill/>
          </a:ln>
        </p:spPr>
        <p:txBody>
          <a:bodyPr spcFirstLastPara="1" wrap="square" lIns="91425" tIns="45700" rIns="91425" bIns="45700" anchor="t" anchorCtr="0">
            <a:spAutoFit/>
          </a:bodyPr>
          <a:lstStyle/>
          <a:p>
            <a:pPr marL="458788" indent="-458788" algn="just"/>
            <a:r>
              <a:rPr lang="en-US" sz="2000" dirty="0">
                <a:solidFill>
                  <a:schemeClr val="bg2"/>
                </a:solidFill>
                <a:effectLst/>
                <a:latin typeface="Arial" panose="020B0604020202020204" pitchFamily="34" charset="0"/>
              </a:rPr>
              <a:t>18 	They are to do good, to be rich in good works, generous, and ready to share,</a:t>
            </a:r>
          </a:p>
          <a:p>
            <a:pPr marL="458788" indent="-458788" algn="just"/>
            <a:r>
              <a:rPr lang="en-US" sz="2000" dirty="0">
                <a:solidFill>
                  <a:schemeClr val="bg2"/>
                </a:solidFill>
                <a:effectLst/>
                <a:latin typeface="Arial" panose="020B0604020202020204" pitchFamily="34" charset="0"/>
              </a:rPr>
              <a:t>19 	thus storing up for themselves the treasure of a good foundation for the future, so that they may take hold of the life that really is life.</a:t>
            </a:r>
          </a:p>
        </p:txBody>
      </p:sp>
    </p:spTree>
    <p:extLst>
      <p:ext uri="{BB962C8B-B14F-4D97-AF65-F5344CB8AC3E}">
        <p14:creationId xmlns:p14="http://schemas.microsoft.com/office/powerpoint/2010/main" val="1244883504"/>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6"/>
          <p:cNvSpPr txBox="1"/>
          <p:nvPr/>
        </p:nvSpPr>
        <p:spPr>
          <a:xfrm>
            <a:off x="4140975" y="3587128"/>
            <a:ext cx="1380162"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lt1"/>
                </a:solidFill>
                <a:latin typeface="Quattrocento Sans"/>
                <a:ea typeface="Quattrocento Sans"/>
                <a:cs typeface="Quattrocento Sans"/>
                <a:sym typeface="Quattrocento Sans"/>
              </a:rPr>
              <a:t>Your title here</a:t>
            </a:r>
            <a:endParaRPr/>
          </a:p>
        </p:txBody>
      </p:sp>
      <p:sp>
        <p:nvSpPr>
          <p:cNvPr id="77" name="Google Shape;77;p6"/>
          <p:cNvSpPr txBox="1"/>
          <p:nvPr/>
        </p:nvSpPr>
        <p:spPr>
          <a:xfrm>
            <a:off x="816437" y="780429"/>
            <a:ext cx="10613282" cy="378561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dirty="0">
                <a:solidFill>
                  <a:schemeClr val="dk2"/>
                </a:solidFill>
                <a:latin typeface="+mj-lt"/>
                <a:ea typeface="Quattrocento Sans"/>
                <a:cs typeface="Quattrocento Sans"/>
                <a:sym typeface="Quattrocento Sans"/>
              </a:rPr>
              <a:t>Key Terms</a:t>
            </a:r>
          </a:p>
          <a:p>
            <a:pPr marL="571500" indent="-571500" algn="just">
              <a:buFont typeface="Arial" panose="020B0604020202020204" pitchFamily="34" charset="0"/>
              <a:buChar char="•"/>
            </a:pPr>
            <a:r>
              <a:rPr lang="en-US" sz="2800" b="1" dirty="0">
                <a:effectLst/>
                <a:latin typeface="Arial" panose="020B0604020202020204" pitchFamily="34" charset="0"/>
              </a:rPr>
              <a:t>Gleaning</a:t>
            </a:r>
            <a:r>
              <a:rPr lang="en-US" sz="2800" dirty="0">
                <a:effectLst/>
                <a:latin typeface="Arial" panose="020B0604020202020204" pitchFamily="34" charset="0"/>
              </a:rPr>
              <a:t> – A process for gathering grain or produce left in fields by reapers, or on trees or vines by pickers. Mosaic law required the Israelites to leave these portions for the needy.</a:t>
            </a:r>
          </a:p>
          <a:p>
            <a:pPr marL="571500" indent="-571500" algn="just">
              <a:buFont typeface="Arial" panose="020B0604020202020204" pitchFamily="34" charset="0"/>
              <a:buChar char="•"/>
            </a:pPr>
            <a:r>
              <a:rPr lang="en-US" sz="2800" b="1" dirty="0">
                <a:effectLst/>
                <a:latin typeface="Arial" panose="020B0604020202020204" pitchFamily="34" charset="0"/>
              </a:rPr>
              <a:t>Household Codes</a:t>
            </a:r>
            <a:r>
              <a:rPr lang="en-US" sz="2800" dirty="0">
                <a:effectLst/>
                <a:latin typeface="Arial" panose="020B0604020202020204" pitchFamily="34" charset="0"/>
              </a:rPr>
              <a:t> – Also known as “rules for Christian households,” prescribed appropriate roles and interactions among members of Christian households. </a:t>
            </a:r>
          </a:p>
          <a:p>
            <a:pPr algn="just"/>
            <a:endParaRPr lang="en-US" sz="2800" dirty="0">
              <a:effectLst/>
              <a:latin typeface="Arial" panose="020B0604020202020204" pitchFamily="34" charset="0"/>
            </a:endParaRPr>
          </a:p>
        </p:txBody>
      </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7" descr="LFS PP Slide Introduction.jpg"/>
          <p:cNvPicPr preferRelativeResize="0"/>
          <p:nvPr/>
        </p:nvPicPr>
        <p:blipFill rotWithShape="1">
          <a:blip r:embed="rId3">
            <a:alphaModFix/>
          </a:blip>
          <a:srcRect/>
          <a:stretch/>
        </p:blipFill>
        <p:spPr>
          <a:xfrm>
            <a:off x="5267" y="10750"/>
            <a:ext cx="12194072" cy="6895629"/>
          </a:xfrm>
          <a:prstGeom prst="rect">
            <a:avLst/>
          </a:prstGeom>
          <a:noFill/>
          <a:ln>
            <a:noFill/>
          </a:ln>
        </p:spPr>
      </p:pic>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8"/>
          <p:cNvSpPr txBox="1"/>
          <p:nvPr/>
        </p:nvSpPr>
        <p:spPr>
          <a:xfrm>
            <a:off x="858762" y="1153052"/>
            <a:ext cx="10559100" cy="2677616"/>
          </a:xfrm>
          <a:prstGeom prst="rect">
            <a:avLst/>
          </a:prstGeom>
          <a:noFill/>
          <a:ln>
            <a:noFill/>
          </a:ln>
        </p:spPr>
        <p:txBody>
          <a:bodyPr spcFirstLastPara="1" wrap="square" lIns="91425" tIns="45700" rIns="91425" bIns="45700" anchor="t" anchorCtr="0">
            <a:spAutoFit/>
          </a:bodyPr>
          <a:lstStyle/>
          <a:p>
            <a:pPr algn="just"/>
            <a:r>
              <a:rPr lang="en-US" sz="2800" dirty="0">
                <a:effectLst/>
                <a:latin typeface="Arial" panose="020B0604020202020204" pitchFamily="34" charset="0"/>
              </a:rPr>
              <a:t>Last week, we examined work from God’s perspective, seeing God’s presence in every aspect of life, including our work. We explored how work can honor God and serve others. But God isn’t just interested in us working! He cares about </a:t>
            </a:r>
            <a:r>
              <a:rPr lang="en-US" sz="2800" i="1" dirty="0">
                <a:effectLst/>
                <a:latin typeface="Arial" panose="020B0604020202020204" pitchFamily="34" charset="0"/>
              </a:rPr>
              <a:t>how</a:t>
            </a:r>
            <a:r>
              <a:rPr lang="en-US" sz="2800" dirty="0">
                <a:effectLst/>
                <a:latin typeface="Arial" panose="020B0604020202020204" pitchFamily="34" charset="0"/>
              </a:rPr>
              <a:t> we work, and primarily, how we treat others. Our actions at work should reflect biblical principles and bring him glory. </a:t>
            </a:r>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0" descr="LFS PP Slide Telling The Story.jpg"/>
          <p:cNvPicPr preferRelativeResize="0"/>
          <p:nvPr/>
        </p:nvPicPr>
        <p:blipFill rotWithShape="1">
          <a:blip r:embed="rId3">
            <a:alphaModFix/>
          </a:blip>
          <a:srcRect/>
          <a:stretch/>
        </p:blipFill>
        <p:spPr>
          <a:xfrm>
            <a:off x="-13454" y="-5331"/>
            <a:ext cx="12205454" cy="6902065"/>
          </a:xfrm>
          <a:prstGeom prst="rect">
            <a:avLst/>
          </a:prstGeom>
          <a:noFill/>
          <a:ln>
            <a:noFill/>
          </a:ln>
        </p:spPr>
      </p:pic>
    </p:spTree>
  </p:cSld>
  <p:clrMapOvr>
    <a:masterClrMapping/>
  </p:clrMapOvr>
  <p:transition spd="slow">
    <p:fade/>
  </p:transition>
</p:sld>
</file>

<file path=ppt/theme/theme1.xml><?xml version="1.0" encoding="utf-8"?>
<a:theme xmlns:a="http://schemas.openxmlformats.org/drawingml/2006/main" name="Office Theme">
  <a:themeElements>
    <a:clrScheme name="Custom 2">
      <a:dk1>
        <a:srgbClr val="FFFFFF"/>
      </a:dk1>
      <a:lt1>
        <a:srgbClr val="FFFFFF"/>
      </a:lt1>
      <a:dk2>
        <a:srgbClr val="222328"/>
      </a:dk2>
      <a:lt2>
        <a:srgbClr val="D1EAF7"/>
      </a:lt2>
      <a:accent1>
        <a:srgbClr val="E03440"/>
      </a:accent1>
      <a:accent2>
        <a:srgbClr val="00C077"/>
      </a:accent2>
      <a:accent3>
        <a:srgbClr val="08DA76"/>
      </a:accent3>
      <a:accent4>
        <a:srgbClr val="11B797"/>
      </a:accent4>
      <a:accent5>
        <a:srgbClr val="1A7C77"/>
      </a:accent5>
      <a:accent6>
        <a:srgbClr val="09996C"/>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88116</TotalTime>
  <Words>1312</Words>
  <Application>Microsoft Macintosh PowerPoint</Application>
  <PresentationFormat>Widescreen</PresentationFormat>
  <Paragraphs>43</Paragraphs>
  <Slides>23</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Quattrocento Sans</vt:lpstr>
      <vt:lpstr>AajaxSurrealFreak</vt:lpstr>
      <vt:lpstr>Arial</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rrgraph3</dc:creator>
  <cp:lastModifiedBy>A Wright</cp:lastModifiedBy>
  <cp:revision>102</cp:revision>
  <dcterms:created xsi:type="dcterms:W3CDTF">2018-05-04T03:01:22Z</dcterms:created>
  <dcterms:modified xsi:type="dcterms:W3CDTF">2026-02-23T18:58:38Z</dcterms:modified>
</cp:coreProperties>
</file>