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88"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9" r:id="rId20"/>
    <p:sldId id="284" r:id="rId21"/>
    <p:sldId id="278" r:id="rId22"/>
    <p:sldId id="280" r:id="rId23"/>
    <p:sldId id="29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2"/>
    <p:restoredTop sz="94286"/>
  </p:normalViewPr>
  <p:slideViewPr>
    <p:cSldViewPr snapToGrid="0">
      <p:cViewPr varScale="1">
        <p:scale>
          <a:sx n="116" d="100"/>
          <a:sy n="116" d="100"/>
        </p:scale>
        <p:origin x="552"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4" y="-64976"/>
            <a:ext cx="12318832" cy="6966179"/>
          </a:xfrm>
          <a:prstGeom prst="rect">
            <a:avLst/>
          </a:prstGeom>
          <a:noFill/>
          <a:ln>
            <a:noFill/>
          </a:ln>
        </p:spPr>
      </p:pic>
      <p:sp>
        <p:nvSpPr>
          <p:cNvPr id="49" name="Google Shape;49;p1"/>
          <p:cNvSpPr txBox="1"/>
          <p:nvPr/>
        </p:nvSpPr>
        <p:spPr>
          <a:xfrm>
            <a:off x="449043"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a:solidFill>
                  <a:schemeClr val="dk1"/>
                </a:solidFill>
                <a:latin typeface="Arial"/>
                <a:ea typeface="Arial"/>
                <a:cs typeface="Arial"/>
                <a:sym typeface="Arial"/>
              </a:rPr>
              <a:t>LESSON </a:t>
            </a:r>
            <a:r>
              <a:rPr lang="en-US" sz="2800" b="1" baseline="30000">
                <a:solidFill>
                  <a:schemeClr val="dk1"/>
                </a:solidFill>
              </a:rPr>
              <a:t>11: </a:t>
            </a:r>
            <a:r>
              <a:rPr lang="en-US" sz="2800" b="1" i="0" u="none" strike="noStrike" cap="none" baseline="30000">
                <a:solidFill>
                  <a:schemeClr val="dk1"/>
                </a:solidFill>
                <a:latin typeface="Arial"/>
                <a:ea typeface="Arial"/>
                <a:cs typeface="Arial"/>
                <a:sym typeface="Arial"/>
              </a:rPr>
              <a:t>MAY 10</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798300" y="845763"/>
            <a:ext cx="10595400" cy="5114362"/>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We’ve reflected on scriptures that change our view of work, from something simply secular to a sacred calling, as expressed in our theme: “Useful Work as Christian Duty.” A powerful example of this truth is seen in the lives of Bishop Richard Allen and Reverend Absalom Jones during the 1793 Yellow Fever Epidemic in Philadelphia, which was then the U.S. capital.</a:t>
            </a:r>
            <a:r>
              <a:rPr lang="en-US" sz="2800" b="1" dirty="0">
                <a:effectLst/>
                <a:latin typeface="Arial" panose="020B0604020202020204" pitchFamily="34" charset="0"/>
              </a:rPr>
              <a:t> </a:t>
            </a:r>
            <a:r>
              <a:rPr lang="en-US" sz="2800" dirty="0">
                <a:effectLst/>
                <a:latin typeface="Arial" panose="020B0604020202020204" pitchFamily="34" charset="0"/>
              </a:rPr>
              <a:t>As the disease killed nearly 5,000 people and caused many to flee, essential services broke down.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910144"/>
            <a:ext cx="10171731" cy="3970318"/>
          </a:xfrm>
          <a:prstGeom prst="rect">
            <a:avLst/>
          </a:prstGeom>
          <a:noFill/>
        </p:spPr>
        <p:txBody>
          <a:bodyPr wrap="square" rtlCol="0">
            <a:spAutoFit/>
          </a:bodyPr>
          <a:lstStyle/>
          <a:p>
            <a:pPr algn="just"/>
            <a:r>
              <a:rPr lang="en-US" sz="2800" dirty="0">
                <a:effectLst/>
                <a:latin typeface="Arial" panose="020B0604020202020204" pitchFamily="34" charset="0"/>
              </a:rPr>
              <a:t>Her Excellency Ellen Johnson Sirleaf’s life and leadership reflect our theme: “Useful Work as Christian Duty.” Her work, marked by perseverance, service, and empowerment, was not about politics or personal gain, but about faithfully serving her people and honoring God through rebuilding a nation. Born in Monrovia, Liberia, on October 29, 1938, she became Africa’s first female head of state, serving as president of Liberia from 2006 to 2018. Before her presidency, she endured both exile and imprisonment for speaking out against authoritarianism.</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955805"/>
            <a:ext cx="10183712" cy="2677656"/>
          </a:xfrm>
          <a:prstGeom prst="rect">
            <a:avLst/>
          </a:prstGeom>
          <a:noFill/>
        </p:spPr>
        <p:txBody>
          <a:bodyPr wrap="square" rtlCol="0">
            <a:spAutoFit/>
          </a:bodyPr>
          <a:lstStyle/>
          <a:p>
            <a:pPr algn="just"/>
            <a:r>
              <a:rPr lang="en-US" sz="2800" dirty="0">
                <a:effectLst/>
                <a:latin typeface="Arial" panose="020B0604020202020204" pitchFamily="34" charset="0"/>
              </a:rPr>
              <a:t>We’ve examined scriptures and examples that show God’s perspective on work, not as punishment or pointless labor, but as a way to add purpose to our lives and help others. Whether at home, in the workplace, at school, or in our communities, meaningful work becomes a spiritual act when we serve God through it.</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1. How has this study shaped your understanding of work in God’s eyes?</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212061"/>
            <a:ext cx="10559143" cy="954067"/>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2. What concerns do you have about helping the weak through your work? Should there be limits?</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F2CA284-1DF4-DC8D-6387-EE7C2895BEFC}"/>
              </a:ext>
            </a:extLst>
          </p:cNvPr>
          <p:cNvSpPr txBox="1"/>
          <p:nvPr/>
        </p:nvSpPr>
        <p:spPr>
          <a:xfrm>
            <a:off x="798286" y="1212061"/>
            <a:ext cx="10559143" cy="954067"/>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3. How might this lesson impact your church’s view on personal responsibility and acts of benevolence?</a:t>
            </a:r>
          </a:p>
        </p:txBody>
      </p:sp>
    </p:spTree>
    <p:extLst>
      <p:ext uri="{BB962C8B-B14F-4D97-AF65-F5344CB8AC3E}">
        <p14:creationId xmlns:p14="http://schemas.microsoft.com/office/powerpoint/2010/main" val="390308987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925285" y="741047"/>
            <a:ext cx="10341429" cy="5242420"/>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Useful Work as Christian Duty</a:t>
            </a:r>
            <a:endParaRPr lang="en-US" sz="6000" dirty="0">
              <a:effectLst/>
              <a:latin typeface="Arial" panose="020B0604020202020204" pitchFamily="34" charset="0"/>
            </a:endParaRPr>
          </a:p>
          <a:p>
            <a:pPr algn="ctr"/>
            <a:endParaRPr lang="en-US" sz="2800" b="1" spc="-150" baseline="30000" dirty="0">
              <a:solidFill>
                <a:schemeClr val="dk2"/>
              </a:solidFill>
              <a:latin typeface="+mn-lt"/>
              <a:ea typeface="Quattrocento Sans"/>
              <a:cs typeface="Quattrocento Sans"/>
              <a:sym typeface="Quattrocento Sans"/>
            </a:endParaRPr>
          </a:p>
          <a:p>
            <a:r>
              <a:rPr lang="en-US" sz="2800" b="1" spc="-150"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cs typeface="Arial" panose="020B0604020202020204" pitchFamily="34" charset="0"/>
              </a:rPr>
              <a:t>Genesis 2:15; Exodus 20:9; John 5:17; Acts 20:33-35; 2 Thessalonians 3:6-12</a:t>
            </a:r>
          </a:p>
          <a:p>
            <a:endParaRPr lang="en-US" sz="2800" dirty="0">
              <a:effectLst/>
              <a:latin typeface="Arial" panose="020B0604020202020204" pitchFamily="34" charset="0"/>
              <a:cs typeface="Arial" panose="020B0604020202020204" pitchFamily="34" charset="0"/>
            </a:endParaRPr>
          </a:p>
          <a:p>
            <a:pPr algn="ctr"/>
            <a:r>
              <a:rPr lang="en-US" sz="2800" b="1" dirty="0">
                <a:effectLst/>
                <a:latin typeface="Arial" panose="020B0604020202020204" pitchFamily="34" charset="0"/>
                <a:cs typeface="Arial" panose="020B0604020202020204" pitchFamily="34" charset="0"/>
              </a:rPr>
              <a:t>Key Verse:</a:t>
            </a:r>
            <a:r>
              <a:rPr lang="en-US" sz="2800" dirty="0">
                <a:effectLst/>
                <a:latin typeface="Arial" panose="020B0604020202020204" pitchFamily="34" charset="0"/>
                <a:cs typeface="Arial" panose="020B0604020202020204" pitchFamily="34" charset="0"/>
              </a:rPr>
              <a:t> “In all this I have given you an example that by such work we must support the weak, remembering the words of the Lord Jesus, for he himself said, ‘It is more blessed to give than to receive.’” Acts 20:35</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38406" y="831259"/>
            <a:ext cx="10515187" cy="4401164"/>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“When We Walk with the Lord,” </a:t>
            </a:r>
            <a:r>
              <a:rPr lang="en-US" sz="2800" i="1" dirty="0">
                <a:effectLst/>
                <a:latin typeface="Arial" panose="020B0604020202020204" pitchFamily="34" charset="0"/>
              </a:rPr>
              <a:t>AME Hymnal</a:t>
            </a:r>
            <a:r>
              <a:rPr lang="en-US" sz="2800" dirty="0">
                <a:effectLst/>
                <a:latin typeface="Arial" panose="020B0604020202020204" pitchFamily="34" charset="0"/>
              </a:rPr>
              <a:t> #377</a:t>
            </a:r>
          </a:p>
          <a:p>
            <a:pPr algn="just"/>
            <a:br>
              <a:rPr lang="en-US" sz="2800" b="1" dirty="0">
                <a:effectLst/>
                <a:latin typeface="Arial" panose="020B0604020202020204" pitchFamily="34" charset="0"/>
              </a:rPr>
            </a:br>
            <a:r>
              <a:rPr lang="en-US" sz="2800" b="1" dirty="0">
                <a:effectLst/>
                <a:latin typeface="Arial" panose="020B0604020202020204" pitchFamily="34" charset="0"/>
              </a:rPr>
              <a:t>Closing Prayer: </a:t>
            </a:r>
            <a:r>
              <a:rPr lang="en-US" sz="2800" dirty="0">
                <a:effectLst/>
                <a:latin typeface="Arial" panose="020B0604020202020204" pitchFamily="34" charset="0"/>
              </a:rPr>
              <a:t>Unto thee, O Lord, we bow. We ask for your care and guidance. Please forgive our sins and help us to live according to your holy Word. Thank you for being so patient as we grow in understanding your plans for our lives. In Jesus’ name, we thank you and praise your holy name. Amen.</a:t>
            </a:r>
            <a:r>
              <a:rPr lang="en-US" sz="2800" b="1" dirty="0">
                <a:effectLst/>
                <a:latin typeface="Arial" panose="020B0604020202020204" pitchFamily="34" charset="0"/>
              </a:rPr>
              <a:t> </a:t>
            </a:r>
            <a:endParaRPr lang="en-US" sz="2800" dirty="0">
              <a:effectLst/>
              <a:latin typeface="Arial" panose="020B0604020202020204" pitchFamily="34" charset="0"/>
            </a:endParaRPr>
          </a:p>
          <a:p>
            <a:pPr algn="just"/>
            <a:br>
              <a:rPr lang="en-US" sz="2800" dirty="0">
                <a:effectLst/>
                <a:latin typeface="Arial" panose="020B0604020202020204" pitchFamily="34" charset="0"/>
              </a:rPr>
            </a:br>
            <a:endParaRPr lang="en-US" sz="2800" dirty="0">
              <a:effectLst/>
              <a:latin typeface="Arial" panose="020B0604020202020204"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Google Shape;167;p31">
            <a:extLst>
              <a:ext uri="{FF2B5EF4-FFF2-40B4-BE49-F238E27FC236}">
                <a16:creationId xmlns:a16="http://schemas.microsoft.com/office/drawing/2014/main" id="{C14A9AD5-808B-BC78-4321-7DFA6257F7D2}"/>
              </a:ext>
            </a:extLst>
          </p:cNvPr>
          <p:cNvSpPr txBox="1"/>
          <p:nvPr/>
        </p:nvSpPr>
        <p:spPr>
          <a:xfrm>
            <a:off x="816428" y="733287"/>
            <a:ext cx="10515187" cy="3539390"/>
          </a:xfrm>
          <a:prstGeom prst="rect">
            <a:avLst/>
          </a:prstGeom>
          <a:noFill/>
          <a:ln>
            <a:noFill/>
          </a:ln>
        </p:spPr>
        <p:txBody>
          <a:bodyPr spcFirstLastPara="1" wrap="square" lIns="91425" tIns="45700" rIns="91425" bIns="45700" anchor="t" anchorCtr="0">
            <a:spAutoFit/>
          </a:bodyPr>
          <a:lstStyle/>
          <a:p>
            <a:pPr algn="ctr"/>
            <a:r>
              <a:rPr lang="en-US" sz="2800" dirty="0">
                <a:effectLst/>
                <a:latin typeface="Arial" panose="020B0604020202020204" pitchFamily="34" charset="0"/>
              </a:rPr>
              <a:t>Oh, bless me now, my Savior,</a:t>
            </a:r>
            <a:br>
              <a:rPr lang="en-US" sz="2800" dirty="0">
                <a:effectLst/>
                <a:latin typeface="Arial" panose="020B0604020202020204" pitchFamily="34" charset="0"/>
              </a:rPr>
            </a:br>
            <a:r>
              <a:rPr lang="en-US" sz="2800" dirty="0">
                <a:effectLst/>
                <a:latin typeface="Arial" panose="020B0604020202020204" pitchFamily="34" charset="0"/>
              </a:rPr>
              <a:t>I come to Thee.</a:t>
            </a:r>
          </a:p>
          <a:p>
            <a:pPr algn="ctr"/>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Dear Lord, help us to hear your voice and heed warnings. Let us not assume that our religious buildings or items will save us from your wrath. Allow us to understand that we are your examples on earth and that our words and behaviors tell others that you are the Lord. In Jesus’ name we pray.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42558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96932" y="1910002"/>
            <a:ext cx="10220400" cy="4708941"/>
          </a:xfrm>
          <a:prstGeom prst="rect">
            <a:avLst/>
          </a:prstGeom>
          <a:noFill/>
          <a:ln>
            <a:noFill/>
          </a:ln>
        </p:spPr>
        <p:txBody>
          <a:bodyPr spcFirstLastPara="1" wrap="square" lIns="91425" tIns="45700" rIns="91425" bIns="45700" anchor="t" anchorCtr="0">
            <a:spAutoFit/>
          </a:bodyPr>
          <a:lstStyle/>
          <a:p>
            <a:pPr marL="458788" indent="-458788" algn="ctr"/>
            <a:r>
              <a:rPr lang="en-US" sz="2000" b="1" dirty="0">
                <a:solidFill>
                  <a:schemeClr val="bg2"/>
                </a:solidFill>
                <a:effectLst/>
                <a:latin typeface="Arial" panose="020B0604020202020204" pitchFamily="34" charset="0"/>
              </a:rPr>
              <a:t>Genesis 2:15</a:t>
            </a:r>
            <a:endParaRPr lang="en-US" sz="2000" dirty="0">
              <a:solidFill>
                <a:schemeClr val="bg2"/>
              </a:solidFill>
              <a:effectLst/>
              <a:latin typeface="Arial" panose="020B0604020202020204" pitchFamily="34" charset="0"/>
            </a:endParaRPr>
          </a:p>
          <a:p>
            <a:pPr marL="458788" indent="-458788" algn="just"/>
            <a:r>
              <a:rPr lang="en-US" sz="2000" dirty="0">
                <a:solidFill>
                  <a:schemeClr val="bg2"/>
                </a:solidFill>
                <a:effectLst/>
                <a:latin typeface="Arial" panose="020B0604020202020204" pitchFamily="34" charset="0"/>
              </a:rPr>
              <a:t>15 The Lord God took the man and put him in the garden of Eden to till it and keep it.</a:t>
            </a:r>
          </a:p>
          <a:p>
            <a:pPr marL="458788" indent="-458788" algn="ctr"/>
            <a:r>
              <a:rPr lang="en-US" sz="2000" b="1" dirty="0">
                <a:solidFill>
                  <a:schemeClr val="bg2"/>
                </a:solidFill>
                <a:effectLst/>
                <a:latin typeface="Arial" panose="020B0604020202020204" pitchFamily="34" charset="0"/>
              </a:rPr>
              <a:t>Exodus 20:9</a:t>
            </a:r>
            <a:endParaRPr lang="en-US" sz="2000" dirty="0">
              <a:solidFill>
                <a:schemeClr val="bg2"/>
              </a:solidFill>
              <a:effectLst/>
              <a:latin typeface="Arial" panose="020B0604020202020204" pitchFamily="34" charset="0"/>
            </a:endParaRPr>
          </a:p>
          <a:p>
            <a:pPr marL="458788" indent="-458788" algn="just"/>
            <a:r>
              <a:rPr lang="en-US" sz="2000" dirty="0">
                <a:solidFill>
                  <a:schemeClr val="bg2"/>
                </a:solidFill>
                <a:effectLst/>
                <a:latin typeface="Arial" panose="020B0604020202020204" pitchFamily="34" charset="0"/>
              </a:rPr>
              <a:t>9 Six days you shall labor and do all your work.</a:t>
            </a:r>
          </a:p>
          <a:p>
            <a:pPr marL="458788" indent="-458788" algn="ctr"/>
            <a:r>
              <a:rPr lang="en-US" sz="2000" b="1" dirty="0">
                <a:solidFill>
                  <a:schemeClr val="bg2"/>
                </a:solidFill>
                <a:effectLst/>
                <a:latin typeface="Arial" panose="020B0604020202020204" pitchFamily="34" charset="0"/>
              </a:rPr>
              <a:t>John 5:17</a:t>
            </a:r>
            <a:endParaRPr lang="en-US" sz="2000" dirty="0">
              <a:solidFill>
                <a:schemeClr val="bg2"/>
              </a:solidFill>
              <a:effectLst/>
              <a:latin typeface="Arial" panose="020B0604020202020204" pitchFamily="34" charset="0"/>
            </a:endParaRPr>
          </a:p>
          <a:p>
            <a:pPr marL="458788" indent="-458788" algn="just"/>
            <a:r>
              <a:rPr lang="en-US" sz="2000" dirty="0">
                <a:solidFill>
                  <a:schemeClr val="bg2"/>
                </a:solidFill>
                <a:effectLst/>
                <a:latin typeface="Arial" panose="020B0604020202020204" pitchFamily="34" charset="0"/>
              </a:rPr>
              <a:t>17 But Jesus answered them, “My Father is still working, and I also am working.”</a:t>
            </a:r>
          </a:p>
          <a:p>
            <a:pPr marL="458788" indent="-458788" algn="ctr"/>
            <a:r>
              <a:rPr lang="en-US" sz="2000" b="1" dirty="0">
                <a:solidFill>
                  <a:schemeClr val="bg2"/>
                </a:solidFill>
                <a:effectLst/>
                <a:latin typeface="Arial" panose="020B0604020202020204" pitchFamily="34" charset="0"/>
              </a:rPr>
              <a:t>Acts 20:33-35</a:t>
            </a:r>
            <a:endParaRPr lang="en-US" sz="2000" dirty="0">
              <a:solidFill>
                <a:schemeClr val="bg2"/>
              </a:solidFill>
              <a:effectLst/>
              <a:latin typeface="Arial" panose="020B0604020202020204" pitchFamily="34" charset="0"/>
            </a:endParaRPr>
          </a:p>
          <a:p>
            <a:pPr marL="458788" indent="-458788" algn="just"/>
            <a:r>
              <a:rPr lang="en-US" sz="2000" dirty="0">
                <a:solidFill>
                  <a:schemeClr val="bg2"/>
                </a:solidFill>
                <a:effectLst/>
                <a:latin typeface="Arial" panose="020B0604020202020204" pitchFamily="34" charset="0"/>
              </a:rPr>
              <a:t>33 “I coveted no one’s silver or gold or clothing.</a:t>
            </a:r>
          </a:p>
          <a:p>
            <a:pPr marL="458788" indent="-458788" algn="just"/>
            <a:r>
              <a:rPr lang="en-US" sz="2000" dirty="0">
                <a:solidFill>
                  <a:schemeClr val="bg2"/>
                </a:solidFill>
                <a:effectLst/>
                <a:latin typeface="Arial" panose="020B0604020202020204" pitchFamily="34" charset="0"/>
              </a:rPr>
              <a:t>34 You know for yourselves that I worked with my own hands to support myself and my companions.</a:t>
            </a:r>
          </a:p>
          <a:p>
            <a:pPr marL="458788" indent="-458788" algn="just"/>
            <a:r>
              <a:rPr lang="en-US" sz="2000" dirty="0">
                <a:solidFill>
                  <a:schemeClr val="bg2"/>
                </a:solidFill>
                <a:effectLst/>
                <a:latin typeface="Arial" panose="020B0604020202020204" pitchFamily="34" charset="0"/>
              </a:rPr>
              <a:t>35 In all this I have given you an example that by such work we must support the weak, remembering the words of the Lord Jesus, for he himself said, ‘It is more blessed to give than to receive.’”</a:t>
            </a:r>
          </a:p>
          <a:p>
            <a:pPr marL="458788" indent="-458788" algn="just"/>
            <a:br>
              <a:rPr lang="en-US" sz="2000" dirty="0">
                <a:solidFill>
                  <a:schemeClr val="bg2"/>
                </a:solidFill>
                <a:effectLst/>
                <a:latin typeface="Arial" panose="020B0604020202020204" pitchFamily="34" charset="0"/>
              </a:rPr>
            </a:br>
            <a:endParaRPr lang="en-US" sz="2000" dirty="0">
              <a:solidFill>
                <a:schemeClr val="bg2"/>
              </a:solidFill>
              <a:effectLst/>
              <a:latin typeface="Arial" panose="020B0604020202020204" pitchFamily="34" charset="0"/>
            </a:endParaRPr>
          </a:p>
        </p:txBody>
      </p:sp>
      <p:sp>
        <p:nvSpPr>
          <p:cNvPr id="61" name="Google Shape;61;p3"/>
          <p:cNvSpPr txBox="1"/>
          <p:nvPr/>
        </p:nvSpPr>
        <p:spPr>
          <a:xfrm>
            <a:off x="654906" y="530998"/>
            <a:ext cx="10873479" cy="1200288"/>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Genesis 2:15; Exodus 20:9; John 5:17; Acts 20:33-35; 2 Thessalonians 3:6-12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20821761-D34E-6548-2C7D-0BE3DDD6605F}"/>
              </a:ext>
            </a:extLst>
          </p:cNvPr>
          <p:cNvSpPr txBox="1"/>
          <p:nvPr/>
        </p:nvSpPr>
        <p:spPr>
          <a:xfrm>
            <a:off x="996932" y="716416"/>
            <a:ext cx="10220400" cy="5016718"/>
          </a:xfrm>
          <a:prstGeom prst="rect">
            <a:avLst/>
          </a:prstGeom>
          <a:noFill/>
          <a:ln>
            <a:noFill/>
          </a:ln>
        </p:spPr>
        <p:txBody>
          <a:bodyPr spcFirstLastPara="1" wrap="square" lIns="91425" tIns="45700" rIns="91425" bIns="45700" anchor="t" anchorCtr="0">
            <a:spAutoFit/>
          </a:bodyPr>
          <a:lstStyle/>
          <a:p>
            <a:pPr marL="458788" indent="-458788" algn="ctr"/>
            <a:r>
              <a:rPr lang="en-US" sz="2000" b="1" dirty="0">
                <a:solidFill>
                  <a:schemeClr val="bg2"/>
                </a:solidFill>
                <a:effectLst/>
                <a:latin typeface="Arial" panose="020B0604020202020204" pitchFamily="34" charset="0"/>
              </a:rPr>
              <a:t>2 Thessalonians 3:6-12</a:t>
            </a:r>
            <a:endParaRPr lang="en-US" sz="2000" dirty="0">
              <a:solidFill>
                <a:schemeClr val="bg2"/>
              </a:solidFill>
              <a:effectLst/>
              <a:latin typeface="Arial" panose="020B0604020202020204" pitchFamily="34" charset="0"/>
            </a:endParaRPr>
          </a:p>
          <a:p>
            <a:pPr marL="458788" indent="-458788" algn="just"/>
            <a:r>
              <a:rPr lang="en-US" sz="2000" dirty="0">
                <a:solidFill>
                  <a:schemeClr val="bg2"/>
                </a:solidFill>
                <a:effectLst/>
                <a:latin typeface="Arial" panose="020B0604020202020204" pitchFamily="34" charset="0"/>
              </a:rPr>
              <a:t>6 Now we command you, brothers and sisters, in the name of our Lord Jesus Christ, to keep away from every brother or sister living irresponsibly and not according to the tradition that they received from us.</a:t>
            </a:r>
          </a:p>
          <a:p>
            <a:pPr marL="458788" indent="-458788" algn="just"/>
            <a:r>
              <a:rPr lang="en-US" sz="2000" dirty="0">
                <a:solidFill>
                  <a:schemeClr val="bg2"/>
                </a:solidFill>
                <a:effectLst/>
                <a:latin typeface="Arial" panose="020B0604020202020204" pitchFamily="34" charset="0"/>
              </a:rPr>
              <a:t>7 For you yourselves know how you ought to imitate us; we were not irresponsible when we were with you,</a:t>
            </a:r>
          </a:p>
          <a:p>
            <a:pPr marL="458788" indent="-458788" algn="just"/>
            <a:r>
              <a:rPr lang="en-US" sz="2000" dirty="0">
                <a:solidFill>
                  <a:schemeClr val="bg2"/>
                </a:solidFill>
                <a:effectLst/>
                <a:latin typeface="Arial" panose="020B0604020202020204" pitchFamily="34" charset="0"/>
              </a:rPr>
              <a:t>8 and we did not eat anyone’s bread without paying for it, but with toil and labor we worked night and day so that we might not burden any of you.</a:t>
            </a:r>
          </a:p>
          <a:p>
            <a:pPr marL="458788" indent="-458788" algn="just"/>
            <a:r>
              <a:rPr lang="en-US" sz="2000" dirty="0">
                <a:solidFill>
                  <a:schemeClr val="bg2"/>
                </a:solidFill>
                <a:effectLst/>
                <a:latin typeface="Arial" panose="020B0604020202020204" pitchFamily="34" charset="0"/>
              </a:rPr>
              <a:t>9 This was not because we do not have that right but in order to give you an example to imitate.</a:t>
            </a:r>
          </a:p>
          <a:p>
            <a:pPr marL="458788" indent="-458788" algn="just"/>
            <a:r>
              <a:rPr lang="en-US" sz="2000" dirty="0">
                <a:solidFill>
                  <a:schemeClr val="bg2"/>
                </a:solidFill>
                <a:effectLst/>
                <a:latin typeface="Arial" panose="020B0604020202020204" pitchFamily="34" charset="0"/>
              </a:rPr>
              <a:t>10 For even when we were with you, we gave you this command: anyone unwilling to work should not eat.</a:t>
            </a:r>
          </a:p>
          <a:p>
            <a:pPr marL="458788" indent="-458788" algn="just"/>
            <a:r>
              <a:rPr lang="en-US" sz="2000" dirty="0">
                <a:solidFill>
                  <a:schemeClr val="bg2"/>
                </a:solidFill>
                <a:effectLst/>
                <a:latin typeface="Arial" panose="020B0604020202020204" pitchFamily="34" charset="0"/>
              </a:rPr>
              <a:t>11 For we hear that some of you are living irresponsibly, mere busybodies, not doing any work.</a:t>
            </a:r>
          </a:p>
          <a:p>
            <a:pPr marL="458788" indent="-458788" algn="just"/>
            <a:r>
              <a:rPr lang="en-US" sz="2000" dirty="0">
                <a:solidFill>
                  <a:schemeClr val="bg2"/>
                </a:solidFill>
                <a:effectLst/>
                <a:latin typeface="Arial" panose="020B0604020202020204" pitchFamily="34" charset="0"/>
              </a:rPr>
              <a:t>12 Now such persons we command and exhort in the Lord Jesus Christ to do their work quietly and to earn their own living.</a:t>
            </a:r>
          </a:p>
        </p:txBody>
      </p:sp>
    </p:spTree>
    <p:extLst>
      <p:ext uri="{BB962C8B-B14F-4D97-AF65-F5344CB8AC3E}">
        <p14:creationId xmlns:p14="http://schemas.microsoft.com/office/powerpoint/2010/main" val="26987338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4216499"/>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6600" b="1" baseline="30000" dirty="0">
                <a:solidFill>
                  <a:schemeClr val="dk2"/>
                </a:solidFill>
                <a:latin typeface="+mj-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Idleness</a:t>
            </a:r>
            <a:r>
              <a:rPr lang="en-US" sz="2800" dirty="0">
                <a:effectLst/>
                <a:latin typeface="Arial" panose="020B0604020202020204" pitchFamily="34" charset="0"/>
              </a:rPr>
              <a:t> – A term used in many scriptures to describe inappropriate lifestyles for God’s people. In this lesson, it refers to laziness and neglecting to work to meet one’s own needs. </a:t>
            </a:r>
          </a:p>
          <a:p>
            <a:pPr marL="571500" indent="-571500" algn="just">
              <a:buFont typeface="Arial" panose="020B0604020202020204" pitchFamily="34" charset="0"/>
              <a:buChar char="•"/>
            </a:pPr>
            <a:r>
              <a:rPr lang="en-US" sz="2800" b="1" dirty="0">
                <a:effectLst/>
                <a:latin typeface="Arial" panose="020B0604020202020204" pitchFamily="34" charset="0"/>
              </a:rPr>
              <a:t>Sabbath </a:t>
            </a:r>
            <a:r>
              <a:rPr lang="en-US" sz="2800" dirty="0">
                <a:effectLst/>
                <a:latin typeface="Arial" panose="020B0604020202020204" pitchFamily="34" charset="0"/>
              </a:rPr>
              <a:t>– A concept based on God’s actions during creation. He formed the world in six days and rested on the seventh. It is a day dedicated to rest, worship, and reflection on our Sovereign God.</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1815841"/>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How do you feel about the work you do each week? Whether it’s at home, school, a job, or volunteering, work means different things to different people. Often, it’s more than just tasks. It’s part of how we define ourselves.</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God revealed God’s plan for people to work from the very beginning. In Exodus 20:9, we learn that God expects us to work six days and rest on the seventh. In John 5:17 and John 9:4, Jesus affirms God’s plan for us to work by explaining that both he and the Father are always working, and he urges his disciples to work diligently. The apostle Paul also encouraged believers to work earnestly, avoid laziness, and seize opportunities to help others (2 Thessalonians 3 and Acts 20). </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87895</TotalTime>
  <Words>1129</Words>
  <Application>Microsoft Macintosh PowerPoint</Application>
  <PresentationFormat>Widescreen</PresentationFormat>
  <Paragraphs>46</Paragraphs>
  <Slides>23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103</cp:revision>
  <dcterms:created xsi:type="dcterms:W3CDTF">2018-05-04T03:01:22Z</dcterms:created>
  <dcterms:modified xsi:type="dcterms:W3CDTF">2026-02-23T18:51:14Z</dcterms:modified>
</cp:coreProperties>
</file>