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91" r:id="rId5"/>
    <p:sldId id="297" r:id="rId6"/>
    <p:sldId id="261" r:id="rId7"/>
    <p:sldId id="262" r:id="rId8"/>
    <p:sldId id="263" r:id="rId9"/>
    <p:sldId id="265" r:id="rId10"/>
    <p:sldId id="266" r:id="rId11"/>
    <p:sldId id="269" r:id="rId12"/>
    <p:sldId id="270" r:id="rId13"/>
    <p:sldId id="271" r:id="rId14"/>
    <p:sldId id="272" r:id="rId15"/>
    <p:sldId id="273" r:id="rId16"/>
    <p:sldId id="281" r:id="rId17"/>
    <p:sldId id="287" r:id="rId18"/>
    <p:sldId id="288" r:id="rId19"/>
    <p:sldId id="289" r:id="rId20"/>
    <p:sldId id="292" r:id="rId21"/>
    <p:sldId id="293" r:id="rId22"/>
    <p:sldId id="284" r:id="rId23"/>
    <p:sldId id="278" r:id="rId24"/>
    <p:sldId id="296" r:id="rId25"/>
  </p:sldIdLst>
  <p:sldSz cx="12192000" cy="6858000"/>
  <p:notesSz cx="6858000" cy="9144000"/>
  <p:embeddedFontLst>
    <p:embeddedFont>
      <p:font typeface="Open Sans" panose="020B0606030504020204" pitchFamily="34" charset="0"/>
      <p:regular r:id="rId27"/>
      <p:bold r:id="rId28"/>
      <p:italic r:id="rId29"/>
      <p:boldItalic r:id="rId30"/>
    </p:embeddedFont>
    <p:embeddedFont>
      <p:font typeface="Quattrocento Sans" panose="020B0502050000020003"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79"/>
    <p:restoredTop sz="94830"/>
  </p:normalViewPr>
  <p:slideViewPr>
    <p:cSldViewPr snapToGrid="0">
      <p:cViewPr varScale="1">
        <p:scale>
          <a:sx n="110" d="100"/>
          <a:sy n="110" d="100"/>
        </p:scale>
        <p:origin x="208" y="32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29" y="-54563"/>
            <a:ext cx="12318832" cy="6966178"/>
          </a:xfrm>
          <a:prstGeom prst="rect">
            <a:avLst/>
          </a:prstGeom>
          <a:noFill/>
          <a:ln>
            <a:noFill/>
          </a:ln>
        </p:spPr>
      </p:pic>
      <p:sp>
        <p:nvSpPr>
          <p:cNvPr id="49" name="Google Shape;49;p1"/>
          <p:cNvSpPr txBox="1"/>
          <p:nvPr/>
        </p:nvSpPr>
        <p:spPr>
          <a:xfrm>
            <a:off x="421293" y="59731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10: </a:t>
            </a:r>
            <a:r>
              <a:rPr lang="en-US" sz="2800" b="1" baseline="30000" dirty="0">
                <a:solidFill>
                  <a:schemeClr val="dk1"/>
                </a:solidFill>
              </a:rPr>
              <a:t>MAY 3</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810228" y="858762"/>
            <a:ext cx="10544538" cy="3970277"/>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The prophet Jonah, who lived in the 8th century B.C., struggled with a form of nativism, resisting God’s call to help people he saw as outsiders. This same mindset has appeared throughout African American history. While nativism is often viewed as anti-immigrant, African Americans have long been treated as outsiders in their own country. From the Founding Era through Reconstruction, the Great Migration, and into the 21st century, nativist attitudes have driven laws and practices that kept black Americans from full participation in American society.</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ctr"/>
            <a:r>
              <a:rPr lang="en-US" sz="2800" i="1" dirty="0">
                <a:effectLst/>
                <a:latin typeface="Arial" panose="020B0604020202020204" pitchFamily="34" charset="0"/>
              </a:rPr>
              <a:t>Articles of Religion Related to Baptism and Holy Communion</a:t>
            </a:r>
          </a:p>
          <a:p>
            <a:pPr algn="ctr"/>
            <a:endParaRPr lang="en-US" sz="2800" dirty="0">
              <a:effectLst/>
              <a:latin typeface="Arial" panose="020B0604020202020204" pitchFamily="34" charset="0"/>
            </a:endParaRPr>
          </a:p>
          <a:p>
            <a:pPr algn="just"/>
            <a:r>
              <a:rPr lang="en-US" sz="2800" dirty="0">
                <a:effectLst/>
                <a:latin typeface="Arial" panose="020B0604020202020204" pitchFamily="34" charset="0"/>
              </a:rPr>
              <a:t>Many AME </a:t>
            </a:r>
            <a:r>
              <a:rPr lang="en-US" sz="2800" dirty="0" err="1">
                <a:effectLst/>
                <a:latin typeface="Arial" panose="020B0604020202020204" pitchFamily="34" charset="0"/>
              </a:rPr>
              <a:t>congreg</a:t>
            </a:r>
            <a:r>
              <a:rPr lang="en-US" sz="2800" dirty="0">
                <a:effectLst/>
                <a:latin typeface="Arial" panose="020B0604020202020204" pitchFamily="34" charset="0"/>
              </a:rPr>
              <a:t>- </a:t>
            </a:r>
            <a:r>
              <a:rPr lang="en-US" sz="2800" dirty="0" err="1">
                <a:effectLst/>
                <a:latin typeface="Arial" panose="020B0604020202020204" pitchFamily="34" charset="0"/>
              </a:rPr>
              <a:t>ations</a:t>
            </a:r>
            <a:r>
              <a:rPr lang="en-US" sz="2800" dirty="0">
                <a:effectLst/>
                <a:latin typeface="Arial" panose="020B0604020202020204" pitchFamily="34" charset="0"/>
              </a:rPr>
              <a:t> will observe Founder’s Day today. One of the founding and clarifying sets of doctrine for the church is the Articles of Religion, adapted from the Methodist Church and the Anglican Church before that. </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805094"/>
            <a:ext cx="10171731" cy="3539430"/>
          </a:xfrm>
          <a:prstGeom prst="rect">
            <a:avLst/>
          </a:prstGeom>
          <a:noFill/>
        </p:spPr>
        <p:txBody>
          <a:bodyPr wrap="square" rtlCol="0">
            <a:spAutoFit/>
          </a:bodyPr>
          <a:lstStyle/>
          <a:p>
            <a:pPr algn="ctr"/>
            <a:r>
              <a:rPr lang="en-US" sz="2800" i="1" dirty="0">
                <a:effectLst/>
                <a:latin typeface="Arial" panose="020B0604020202020204" pitchFamily="34" charset="0"/>
              </a:rPr>
              <a:t>Christian Nationalism and Nativism</a:t>
            </a:r>
            <a:endParaRPr lang="en-US" sz="2800" dirty="0">
              <a:effectLst/>
              <a:latin typeface="Arial" panose="020B0604020202020204" pitchFamily="34" charset="0"/>
            </a:endParaRPr>
          </a:p>
          <a:p>
            <a:pPr algn="just"/>
            <a:r>
              <a:rPr lang="en-US" sz="2800" dirty="0">
                <a:effectLst/>
                <a:latin typeface="Arial" panose="020B0604020202020204" pitchFamily="34" charset="0"/>
              </a:rPr>
              <a:t>Christian nationalism combines political and cultural beliefs that present Christianity as the core of American identity, asserting that the U.S. is fundamentally a Christian nation that should be guided by Christian values. This ideology often reflects nativist ideas by defining national identity in exclusive terms, prioritizing native-born citizens and marginalizing immigrants and perceived “outsiders,” as discussed in </a:t>
            </a:r>
            <a:r>
              <a:rPr lang="en-US" sz="2800" b="1" dirty="0">
                <a:effectLst/>
                <a:latin typeface="Arial" panose="020B0604020202020204" pitchFamily="34" charset="0"/>
              </a:rPr>
              <a:t>Sankofa</a:t>
            </a:r>
            <a:r>
              <a:rPr lang="en-US" sz="2800" dirty="0">
                <a:effectLst/>
                <a:latin typeface="Arial" panose="020B0604020202020204" pitchFamily="34" charset="0"/>
              </a:rPr>
              <a:t>.</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0"/>
            <a:ext cx="12192001" cy="6894457"/>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693" y="838947"/>
            <a:ext cx="10183712" cy="1815882"/>
          </a:xfrm>
          <a:prstGeom prst="rect">
            <a:avLst/>
          </a:prstGeom>
          <a:noFill/>
        </p:spPr>
        <p:txBody>
          <a:bodyPr wrap="square" rtlCol="0">
            <a:spAutoFit/>
          </a:bodyPr>
          <a:lstStyle/>
          <a:p>
            <a:pPr algn="just"/>
            <a:r>
              <a:rPr lang="en-US" sz="2800" dirty="0">
                <a:effectLst/>
                <a:latin typeface="Arial" panose="020B0604020202020204" pitchFamily="34" charset="0"/>
              </a:rPr>
              <a:t>Jonah’s story offers powerful lessons. Although he was a faithful prophet, he resisted God’s call to go to Nineveh. He chose to run away and later even asked to die. Here are some key takeaways:</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46;p27" descr="LFS PP Slide Questions.jpg">
            <a:extLst>
              <a:ext uri="{FF2B5EF4-FFF2-40B4-BE49-F238E27FC236}">
                <a16:creationId xmlns:a16="http://schemas.microsoft.com/office/drawing/2014/main" id="{7DD84674-F5ED-0143-98C1-9F7B9129DED0}"/>
              </a:ext>
            </a:extLst>
          </p:cNvPr>
          <p:cNvPicPr preferRelativeResize="0"/>
          <p:nvPr/>
        </p:nvPicPr>
        <p:blipFill rotWithShape="1">
          <a:blip r:embed="rId2">
            <a:alphaModFix/>
          </a:blip>
          <a:srcRect/>
          <a:stretch/>
        </p:blipFill>
        <p:spPr>
          <a:xfrm>
            <a:off x="3087" y="3726"/>
            <a:ext cx="12176818" cy="6885871"/>
          </a:xfrm>
          <a:prstGeom prst="rect">
            <a:avLst/>
          </a:prstGeom>
          <a:noFill/>
          <a:ln>
            <a:noFill/>
          </a:ln>
        </p:spPr>
      </p:pic>
    </p:spTree>
    <p:extLst>
      <p:ext uri="{BB962C8B-B14F-4D97-AF65-F5344CB8AC3E}">
        <p14:creationId xmlns:p14="http://schemas.microsoft.com/office/powerpoint/2010/main" val="151621980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1E0F5BD2-8565-8F46-AE0E-AE6262384F0F}"/>
              </a:ext>
            </a:extLst>
          </p:cNvPr>
          <p:cNvSpPr txBox="1"/>
          <p:nvPr/>
        </p:nvSpPr>
        <p:spPr>
          <a:xfrm>
            <a:off x="798286" y="1449169"/>
            <a:ext cx="10559143" cy="1384954"/>
          </a:xfrm>
          <a:prstGeom prst="rect">
            <a:avLst/>
          </a:prstGeom>
          <a:noFill/>
          <a:ln>
            <a:noFill/>
          </a:ln>
        </p:spPr>
        <p:txBody>
          <a:bodyPr spcFirstLastPara="1" wrap="square" lIns="91425" tIns="45700" rIns="91425" bIns="45700" anchor="t" anchorCtr="0">
            <a:spAutoFit/>
          </a:bodyPr>
          <a:lstStyle/>
          <a:p>
            <a:pPr marL="460375" indent="-460375" algn="just"/>
            <a:r>
              <a:rPr lang="en-US" sz="2800" dirty="0">
                <a:effectLst/>
                <a:latin typeface="Arial" panose="020B0604020202020204" pitchFamily="34" charset="0"/>
              </a:rPr>
              <a:t>1. Do you find yourself getting angry at leaders, especially those who seem to believe they are superior to people unlike them or members of their social groups?</a:t>
            </a:r>
          </a:p>
        </p:txBody>
      </p:sp>
    </p:spTree>
    <p:extLst>
      <p:ext uri="{BB962C8B-B14F-4D97-AF65-F5344CB8AC3E}">
        <p14:creationId xmlns:p14="http://schemas.microsoft.com/office/powerpoint/2010/main" val="1394310145"/>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1;p28">
            <a:extLst>
              <a:ext uri="{FF2B5EF4-FFF2-40B4-BE49-F238E27FC236}">
                <a16:creationId xmlns:a16="http://schemas.microsoft.com/office/drawing/2014/main" id="{6E7B7EE0-BE1E-3AC9-3207-9CAF171436D7}"/>
              </a:ext>
            </a:extLst>
          </p:cNvPr>
          <p:cNvSpPr txBox="1"/>
          <p:nvPr/>
        </p:nvSpPr>
        <p:spPr>
          <a:xfrm>
            <a:off x="798286" y="1449169"/>
            <a:ext cx="10559143" cy="954067"/>
          </a:xfrm>
          <a:prstGeom prst="rect">
            <a:avLst/>
          </a:prstGeom>
          <a:noFill/>
          <a:ln>
            <a:noFill/>
          </a:ln>
        </p:spPr>
        <p:txBody>
          <a:bodyPr spcFirstLastPara="1" wrap="square" lIns="91425" tIns="45700" rIns="91425" bIns="45700" anchor="t" anchorCtr="0">
            <a:spAutoFit/>
          </a:bodyPr>
          <a:lstStyle/>
          <a:p>
            <a:pPr marL="460375" indent="-460375" algn="just"/>
            <a:r>
              <a:rPr lang="en-US" sz="2800" dirty="0">
                <a:effectLst/>
                <a:latin typeface="Arial" panose="020B0604020202020204" pitchFamily="34" charset="0"/>
              </a:rPr>
              <a:t>2. Has God ever called you to a task in the past that you hesitated to complete? What was the outcome? </a:t>
            </a:r>
          </a:p>
        </p:txBody>
      </p:sp>
    </p:spTree>
    <p:extLst>
      <p:ext uri="{BB962C8B-B14F-4D97-AF65-F5344CB8AC3E}">
        <p14:creationId xmlns:p14="http://schemas.microsoft.com/office/powerpoint/2010/main" val="215895618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669348"/>
            <a:ext cx="10825200" cy="5139828"/>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Arial" panose="020B0604020202020204" pitchFamily="34" charset="0"/>
              </a:rPr>
              <a:t>The Higher Patriotism</a:t>
            </a:r>
            <a:endParaRPr lang="en-US" sz="6000" dirty="0">
              <a:effectLst/>
              <a:latin typeface="Arial" panose="020B0604020202020204" pitchFamily="34" charset="0"/>
            </a:endParaRPr>
          </a:p>
          <a:p>
            <a:endParaRPr lang="en-US" sz="2800" b="1" dirty="0">
              <a:solidFill>
                <a:schemeClr val="dk2"/>
              </a:solidFill>
              <a:latin typeface="+mn-lt"/>
              <a:ea typeface="Quattrocento Sans"/>
              <a:cs typeface="Quattrocento Sans"/>
              <a:sym typeface="Quattrocento Sans"/>
            </a:endParaRPr>
          </a:p>
          <a:p>
            <a:r>
              <a:rPr lang="en-US" sz="2800" b="1" spc="-150" dirty="0">
                <a:solidFill>
                  <a:schemeClr val="dk2"/>
                </a:solidFill>
                <a:latin typeface="Arial" panose="020B0604020202020204" pitchFamily="34" charset="0"/>
                <a:ea typeface="Quattrocento Sans"/>
                <a:cs typeface="Arial" panose="020B0604020202020204" pitchFamily="34" charset="0"/>
                <a:sym typeface="Quattrocento Sans"/>
              </a:rPr>
              <a:t>Focus Scripture: </a:t>
            </a:r>
            <a:r>
              <a:rPr lang="en-US" sz="2800" dirty="0">
                <a:effectLst/>
                <a:latin typeface="Arial" panose="020B0604020202020204" pitchFamily="34" charset="0"/>
                <a:cs typeface="Arial" panose="020B0604020202020204" pitchFamily="34" charset="0"/>
              </a:rPr>
              <a:t>Jonah 1:1-3; 3:1-5; 4:6-11</a:t>
            </a:r>
          </a:p>
          <a:p>
            <a:br>
              <a:rPr lang="en-US" sz="2800" dirty="0">
                <a:effectLst/>
                <a:latin typeface="Arial" panose="020B0604020202020204" pitchFamily="34" charset="0"/>
                <a:cs typeface="Arial" panose="020B0604020202020204" pitchFamily="34" charset="0"/>
              </a:rPr>
            </a:br>
            <a:endParaRPr lang="en-US" sz="2800" dirty="0">
              <a:effectLst/>
              <a:latin typeface="Arial" panose="020B0604020202020204" pitchFamily="34" charset="0"/>
              <a:cs typeface="Arial" panose="020B0604020202020204" pitchFamily="34" charset="0"/>
            </a:endParaRPr>
          </a:p>
          <a:p>
            <a:pPr algn="ctr"/>
            <a:r>
              <a:rPr lang="en-US" sz="2800" dirty="0">
                <a:effectLst/>
                <a:latin typeface="Arial" panose="020B0604020202020204" pitchFamily="34" charset="0"/>
                <a:cs typeface="Arial" panose="020B0604020202020204" pitchFamily="34" charset="0"/>
              </a:rPr>
              <a:t>Key Verses: The Lord said, “You are concerned about the bush, for which you did not labor and  which you did not grow; it came into being in a night and perished in a night. And should I not be concerned about Nineveh…?” Jonah 4:10-11a</a:t>
            </a:r>
          </a:p>
          <a:p>
            <a:pPr algn="ctr"/>
            <a:endParaRPr lang="en-US" sz="4400"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469339E-195B-78C0-F8A9-DE064673D34A}"/>
              </a:ext>
            </a:extLst>
          </p:cNvPr>
          <p:cNvSpPr txBox="1"/>
          <p:nvPr/>
        </p:nvSpPr>
        <p:spPr>
          <a:xfrm>
            <a:off x="798286" y="1449169"/>
            <a:ext cx="10559143" cy="954067"/>
          </a:xfrm>
          <a:prstGeom prst="rect">
            <a:avLst/>
          </a:prstGeom>
          <a:noFill/>
          <a:ln>
            <a:noFill/>
          </a:ln>
        </p:spPr>
        <p:txBody>
          <a:bodyPr spcFirstLastPara="1" wrap="square" lIns="91425" tIns="45700" rIns="91425" bIns="45700" anchor="t" anchorCtr="0">
            <a:spAutoFit/>
          </a:bodyPr>
          <a:lstStyle/>
          <a:p>
            <a:pPr marL="460375" indent="-460375" algn="just"/>
            <a:r>
              <a:rPr lang="en-US" sz="2800" dirty="0">
                <a:effectLst/>
                <a:latin typeface="Arial" panose="020B0604020202020204" pitchFamily="34" charset="0"/>
              </a:rPr>
              <a:t>3. Among all the lessons from Jonah’s experience, which one resonates most with you? Why?</a:t>
            </a:r>
          </a:p>
        </p:txBody>
      </p:sp>
    </p:spTree>
    <p:extLst>
      <p:ext uri="{BB962C8B-B14F-4D97-AF65-F5344CB8AC3E}">
        <p14:creationId xmlns:p14="http://schemas.microsoft.com/office/powerpoint/2010/main" val="5630836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1734702C-6C9F-9FC9-ADB0-BAC2DE6B8C37}"/>
              </a:ext>
            </a:extLst>
          </p:cNvPr>
          <p:cNvSpPr txBox="1"/>
          <p:nvPr/>
        </p:nvSpPr>
        <p:spPr>
          <a:xfrm>
            <a:off x="798286" y="1449169"/>
            <a:ext cx="10559143" cy="1384954"/>
          </a:xfrm>
          <a:prstGeom prst="rect">
            <a:avLst/>
          </a:prstGeom>
          <a:noFill/>
          <a:ln>
            <a:noFill/>
          </a:ln>
        </p:spPr>
        <p:txBody>
          <a:bodyPr spcFirstLastPara="1" wrap="square" lIns="91425" tIns="45700" rIns="91425" bIns="45700" anchor="t" anchorCtr="0">
            <a:spAutoFit/>
          </a:bodyPr>
          <a:lstStyle/>
          <a:p>
            <a:pPr marL="465138" indent="-465138" algn="just"/>
            <a:r>
              <a:rPr lang="en-US" sz="2800" dirty="0">
                <a:effectLst/>
                <a:latin typeface="Arial" panose="020B0604020202020204" pitchFamily="34" charset="0"/>
              </a:rPr>
              <a:t>4.	Considering global AME connection and experiences, how might your church more fully embody Baptism and the Lord’s Supper in mission and service?</a:t>
            </a:r>
          </a:p>
        </p:txBody>
      </p:sp>
    </p:spTree>
    <p:extLst>
      <p:ext uri="{BB962C8B-B14F-4D97-AF65-F5344CB8AC3E}">
        <p14:creationId xmlns:p14="http://schemas.microsoft.com/office/powerpoint/2010/main" val="398398003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70857" y="869648"/>
            <a:ext cx="10462611" cy="3108503"/>
          </a:xfrm>
          <a:prstGeom prst="rect">
            <a:avLst/>
          </a:prstGeom>
          <a:noFill/>
          <a:ln>
            <a:noFill/>
          </a:ln>
        </p:spPr>
        <p:txBody>
          <a:bodyPr spcFirstLastPara="1" wrap="square" lIns="91425" tIns="45700" rIns="91425" bIns="45700" anchor="t" anchorCtr="0">
            <a:spAutoFit/>
          </a:bodyPr>
          <a:lstStyle/>
          <a:p>
            <a:r>
              <a:rPr lang="en-US" sz="2800" b="1" dirty="0">
                <a:effectLst/>
                <a:latin typeface="Arial" panose="020B0604020202020204" pitchFamily="34" charset="0"/>
              </a:rPr>
              <a:t>Closing Song: </a:t>
            </a:r>
            <a:r>
              <a:rPr lang="en-US" sz="2800" dirty="0">
                <a:effectLst/>
                <a:latin typeface="Arial" panose="020B0604020202020204" pitchFamily="34" charset="0"/>
              </a:rPr>
              <a:t>“Have Thine Own Way, Lord,” </a:t>
            </a:r>
            <a:r>
              <a:rPr lang="en-US" sz="2800" i="1" dirty="0">
                <a:effectLst/>
                <a:latin typeface="Arial" panose="020B0604020202020204" pitchFamily="34" charset="0"/>
              </a:rPr>
              <a:t>AME Hymnal</a:t>
            </a:r>
            <a:r>
              <a:rPr lang="en-US" sz="2800" dirty="0">
                <a:effectLst/>
                <a:latin typeface="Arial" panose="020B0604020202020204" pitchFamily="34" charset="0"/>
              </a:rPr>
              <a:t> #345</a:t>
            </a:r>
          </a:p>
          <a:p>
            <a:endParaRPr lang="en-US" sz="2800" dirty="0">
              <a:effectLst/>
              <a:latin typeface="Arial" panose="020B0604020202020204" pitchFamily="34" charset="0"/>
            </a:endParaRPr>
          </a:p>
          <a:p>
            <a:r>
              <a:rPr lang="en-US" sz="2800" b="1" dirty="0">
                <a:effectLst/>
                <a:latin typeface="Arial" panose="020B0604020202020204" pitchFamily="34" charset="0"/>
              </a:rPr>
              <a:t>Closing Prayer: </a:t>
            </a:r>
            <a:r>
              <a:rPr lang="en-US" sz="2800" dirty="0">
                <a:effectLst/>
                <a:latin typeface="Arial" panose="020B0604020202020204" pitchFamily="34" charset="0"/>
              </a:rPr>
              <a:t>Father God, please give us clean hearts and willing spirits to do your will. Grant us peace and bless us to love and show compassion like you did for the Ninevites. We thank you and give you praise and honor, in the name of Jesus. Amen.</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2316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319751"/>
            <a:ext cx="10220400" cy="5324494"/>
          </a:xfrm>
          <a:prstGeom prst="rect">
            <a:avLst/>
          </a:prstGeom>
          <a:noFill/>
          <a:ln>
            <a:noFill/>
          </a:ln>
        </p:spPr>
        <p:txBody>
          <a:bodyPr spcFirstLastPara="1" wrap="square" lIns="91425" tIns="45700" rIns="91425" bIns="45700" anchor="t" anchorCtr="0">
            <a:spAutoFit/>
          </a:bodyPr>
          <a:lstStyle/>
          <a:p>
            <a:pPr marL="460375" indent="-460375" algn="ctr"/>
            <a:r>
              <a:rPr lang="en-US" sz="2000" b="1" dirty="0">
                <a:solidFill>
                  <a:schemeClr val="bg2"/>
                </a:solidFill>
                <a:effectLst/>
                <a:latin typeface="Arial" panose="020B0604020202020204" pitchFamily="34" charset="0"/>
              </a:rPr>
              <a:t>Jonah 1:1-3</a:t>
            </a:r>
            <a:endParaRPr lang="en-US" sz="2000" dirty="0">
              <a:solidFill>
                <a:schemeClr val="bg2"/>
              </a:solidFill>
              <a:effectLst/>
              <a:latin typeface="Arial" panose="020B0604020202020204" pitchFamily="34" charset="0"/>
            </a:endParaRPr>
          </a:p>
          <a:p>
            <a:pPr marL="460375" indent="-460375" algn="just"/>
            <a:r>
              <a:rPr lang="en-US" sz="2000" dirty="0">
                <a:solidFill>
                  <a:schemeClr val="bg2"/>
                </a:solidFill>
                <a:effectLst/>
                <a:latin typeface="Arial" panose="020B0604020202020204" pitchFamily="34" charset="0"/>
              </a:rPr>
              <a:t>1 	Now the word of the Lord came to Jonah son of </a:t>
            </a:r>
            <a:r>
              <a:rPr lang="en-US" sz="2000" dirty="0" err="1">
                <a:solidFill>
                  <a:schemeClr val="bg2"/>
                </a:solidFill>
                <a:effectLst/>
                <a:latin typeface="Arial" panose="020B0604020202020204" pitchFamily="34" charset="0"/>
              </a:rPr>
              <a:t>Amittai</a:t>
            </a:r>
            <a:r>
              <a:rPr lang="en-US" sz="2000" dirty="0">
                <a:solidFill>
                  <a:schemeClr val="bg2"/>
                </a:solidFill>
                <a:effectLst/>
                <a:latin typeface="Arial" panose="020B0604020202020204" pitchFamily="34" charset="0"/>
              </a:rPr>
              <a:t>, saying,</a:t>
            </a:r>
          </a:p>
          <a:p>
            <a:pPr marL="460375" indent="-460375" algn="just"/>
            <a:r>
              <a:rPr lang="en-US" sz="2000" dirty="0">
                <a:solidFill>
                  <a:schemeClr val="bg2"/>
                </a:solidFill>
                <a:effectLst/>
                <a:latin typeface="Arial" panose="020B0604020202020204" pitchFamily="34" charset="0"/>
              </a:rPr>
              <a:t>2 	“Go at once to Nineveh, that great city, and cry out against it, for their wickedness has come up before me.”</a:t>
            </a:r>
          </a:p>
          <a:p>
            <a:pPr marL="460375" indent="-460375" algn="just"/>
            <a:r>
              <a:rPr lang="en-US" sz="2000" dirty="0">
                <a:solidFill>
                  <a:schemeClr val="bg2"/>
                </a:solidFill>
                <a:effectLst/>
                <a:latin typeface="Arial" panose="020B0604020202020204" pitchFamily="34" charset="0"/>
              </a:rPr>
              <a:t>3 	But Jonah set out to flee to Tarshish from the presence of the Lord. He went down to Joppa and found a ship going to Tarshish; so he paid his fare and went on board, to go with them to Tarshish, away from the presence of the Lord.</a:t>
            </a:r>
          </a:p>
          <a:p>
            <a:pPr marL="460375" indent="-460375" algn="ctr"/>
            <a:r>
              <a:rPr lang="en-US" sz="2000" b="1" dirty="0">
                <a:solidFill>
                  <a:schemeClr val="bg2"/>
                </a:solidFill>
                <a:effectLst/>
                <a:latin typeface="Arial" panose="020B0604020202020204" pitchFamily="34" charset="0"/>
              </a:rPr>
              <a:t>3:1-5</a:t>
            </a:r>
            <a:endParaRPr lang="en-US" sz="2000" dirty="0">
              <a:solidFill>
                <a:schemeClr val="bg2"/>
              </a:solidFill>
              <a:effectLst/>
              <a:latin typeface="Arial" panose="020B0604020202020204" pitchFamily="34" charset="0"/>
            </a:endParaRPr>
          </a:p>
          <a:p>
            <a:pPr marL="460375" indent="-460375" algn="just"/>
            <a:r>
              <a:rPr lang="en-US" sz="2000" dirty="0">
                <a:solidFill>
                  <a:schemeClr val="bg2"/>
                </a:solidFill>
                <a:effectLst/>
                <a:latin typeface="Arial" panose="020B0604020202020204" pitchFamily="34" charset="0"/>
              </a:rPr>
              <a:t>1 	The word of the Lord came to Jonah a second time, saying,</a:t>
            </a:r>
          </a:p>
          <a:p>
            <a:pPr marL="460375" indent="-460375" algn="just"/>
            <a:r>
              <a:rPr lang="en-US" sz="2000" dirty="0">
                <a:solidFill>
                  <a:schemeClr val="bg2"/>
                </a:solidFill>
                <a:effectLst/>
                <a:latin typeface="Arial" panose="020B0604020202020204" pitchFamily="34" charset="0"/>
              </a:rPr>
              <a:t>2 	“Get up, go to Nineveh, that great city, and proclaim to it the message that I tell you.”</a:t>
            </a:r>
          </a:p>
          <a:p>
            <a:pPr marL="460375" indent="-460375" algn="just"/>
            <a:r>
              <a:rPr lang="en-US" sz="2000" dirty="0">
                <a:solidFill>
                  <a:schemeClr val="bg2"/>
                </a:solidFill>
                <a:effectLst/>
                <a:latin typeface="Arial" panose="020B0604020202020204" pitchFamily="34" charset="0"/>
              </a:rPr>
              <a:t>3 	So Jonah set out and went to Nineveh, according to the word of the Lord. Now Nineveh was an exceedingly large city, a three days’ walk across.</a:t>
            </a:r>
          </a:p>
          <a:p>
            <a:pPr marL="460375" indent="-460375" algn="just"/>
            <a:r>
              <a:rPr lang="en-US" sz="2000" dirty="0">
                <a:solidFill>
                  <a:schemeClr val="bg2"/>
                </a:solidFill>
                <a:effectLst/>
                <a:latin typeface="Arial" panose="020B0604020202020204" pitchFamily="34" charset="0"/>
              </a:rPr>
              <a:t>4 	Jonah began to go into the city, going a day’s walk. And he cried out, “Forty days more, and Nineveh shall be overthrown!”</a:t>
            </a:r>
          </a:p>
          <a:p>
            <a:pPr marL="460375" indent="-460375" algn="just"/>
            <a:r>
              <a:rPr lang="en-US" sz="2000" dirty="0">
                <a:solidFill>
                  <a:schemeClr val="bg2"/>
                </a:solidFill>
                <a:effectLst/>
                <a:latin typeface="Arial" panose="020B0604020202020204" pitchFamily="34" charset="0"/>
              </a:rPr>
              <a:t>5 	And the people of Nineveh believed God; they proclaimed a fast, and everyone, great and small, put on sackcloth.</a:t>
            </a:r>
          </a:p>
          <a:p>
            <a:pPr marL="460375" indent="-460375" algn="ctr"/>
            <a:endParaRPr lang="en-US" sz="2000" dirty="0">
              <a:solidFill>
                <a:schemeClr val="bg2"/>
              </a:solidFill>
              <a:effectLst/>
              <a:latin typeface="Arial" panose="020B0604020202020204" pitchFamily="34" charset="0"/>
            </a:endParaRPr>
          </a:p>
        </p:txBody>
      </p:sp>
      <p:sp>
        <p:nvSpPr>
          <p:cNvPr id="61" name="Google Shape;61;p3"/>
          <p:cNvSpPr txBox="1"/>
          <p:nvPr/>
        </p:nvSpPr>
        <p:spPr>
          <a:xfrm>
            <a:off x="654905" y="581392"/>
            <a:ext cx="10873479" cy="830956"/>
          </a:xfrm>
          <a:prstGeom prst="rect">
            <a:avLst/>
          </a:prstGeom>
          <a:noFill/>
          <a:ln>
            <a:noFill/>
          </a:ln>
        </p:spPr>
        <p:txBody>
          <a:bodyPr spcFirstLastPara="1" wrap="square" lIns="91425" tIns="45700" rIns="91425" bIns="45700" anchor="t" anchorCtr="0">
            <a:spAutoFit/>
          </a:bodyPr>
          <a:lstStyle/>
          <a:p>
            <a:pPr algn="ctr"/>
            <a:r>
              <a:rPr lang="en-US" sz="4800" b="1" dirty="0">
                <a:solidFill>
                  <a:schemeClr val="bg2"/>
                </a:solidFill>
                <a:effectLst/>
                <a:latin typeface="Arial" panose="020B0604020202020204" pitchFamily="34" charset="0"/>
                <a:cs typeface="Arial" panose="020B0604020202020204" pitchFamily="34" charset="0"/>
              </a:rPr>
              <a:t>Jonah 1:1-3; 3:1-5; 4:6-11 (NRSV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AEB1E9F1-A046-ABCD-8854-741E3A3ACAE6}"/>
              </a:ext>
            </a:extLst>
          </p:cNvPr>
          <p:cNvSpPr txBox="1"/>
          <p:nvPr/>
        </p:nvSpPr>
        <p:spPr>
          <a:xfrm>
            <a:off x="981445" y="613544"/>
            <a:ext cx="10220400" cy="5632271"/>
          </a:xfrm>
          <a:prstGeom prst="rect">
            <a:avLst/>
          </a:prstGeom>
          <a:noFill/>
          <a:ln>
            <a:noFill/>
          </a:ln>
        </p:spPr>
        <p:txBody>
          <a:bodyPr spcFirstLastPara="1" wrap="square" lIns="91425" tIns="45700" rIns="91425" bIns="45700" anchor="t" anchorCtr="0">
            <a:spAutoFit/>
          </a:bodyPr>
          <a:lstStyle/>
          <a:p>
            <a:pPr marL="460375" indent="-460375" algn="ctr"/>
            <a:r>
              <a:rPr lang="en-US" sz="2400" b="1" dirty="0">
                <a:solidFill>
                  <a:schemeClr val="bg2"/>
                </a:solidFill>
                <a:effectLst/>
                <a:latin typeface="Arial" panose="020B0604020202020204" pitchFamily="34" charset="0"/>
              </a:rPr>
              <a:t>4:6-11</a:t>
            </a:r>
            <a:endParaRPr lang="en-US" sz="2400" dirty="0">
              <a:solidFill>
                <a:schemeClr val="bg2"/>
              </a:solidFill>
              <a:effectLst/>
              <a:latin typeface="Arial" panose="020B0604020202020204" pitchFamily="34" charset="0"/>
            </a:endParaRPr>
          </a:p>
          <a:p>
            <a:pPr marL="460375" indent="-460375" algn="just"/>
            <a:r>
              <a:rPr lang="en-US" sz="2400" dirty="0">
                <a:solidFill>
                  <a:schemeClr val="bg2"/>
                </a:solidFill>
                <a:effectLst/>
                <a:latin typeface="Arial" panose="020B0604020202020204" pitchFamily="34" charset="0"/>
              </a:rPr>
              <a:t>6	The Lord God appointed a bush and made it come up over Jonah, to give shade over his head, to save him from his discomfort, so Jonah was very happy about the bush.</a:t>
            </a:r>
          </a:p>
          <a:p>
            <a:pPr marL="460375" indent="-460375" algn="just"/>
            <a:r>
              <a:rPr lang="en-US" sz="2400" dirty="0">
                <a:solidFill>
                  <a:schemeClr val="bg2"/>
                </a:solidFill>
                <a:effectLst/>
                <a:latin typeface="Arial" panose="020B0604020202020204" pitchFamily="34" charset="0"/>
              </a:rPr>
              <a:t>7 	But when dawn came up the next day, God appointed a worm that attacked the bush, so that it withered.</a:t>
            </a:r>
          </a:p>
          <a:p>
            <a:pPr marL="460375" indent="-460375" algn="just"/>
            <a:r>
              <a:rPr lang="en-US" sz="2400" dirty="0">
                <a:solidFill>
                  <a:schemeClr val="bg2"/>
                </a:solidFill>
                <a:effectLst/>
                <a:latin typeface="Arial" panose="020B0604020202020204" pitchFamily="34" charset="0"/>
              </a:rPr>
              <a:t>8	When the sun rose, God prepared a sultry east wind, and the sun beat down on the head of Jonah so that he was faint and asked that he might die. He said, “It is better for me to die than to live.” </a:t>
            </a:r>
          </a:p>
          <a:p>
            <a:pPr marL="460375" indent="-460375" algn="just"/>
            <a:r>
              <a:rPr lang="en-US" sz="2400" dirty="0">
                <a:solidFill>
                  <a:schemeClr val="bg2"/>
                </a:solidFill>
                <a:effectLst/>
                <a:latin typeface="Arial" panose="020B0604020202020204" pitchFamily="34" charset="0"/>
              </a:rPr>
              <a:t>9 	But God said to Jonah, “Is it right for you to be angry about the bush?” And he said, “Yes, angry enough to die.”</a:t>
            </a:r>
          </a:p>
          <a:p>
            <a:pPr marL="460375" indent="-460375" algn="just"/>
            <a:r>
              <a:rPr lang="en-US" sz="2400" dirty="0">
                <a:solidFill>
                  <a:schemeClr val="bg2"/>
                </a:solidFill>
                <a:effectLst/>
                <a:latin typeface="Arial" panose="020B0604020202020204" pitchFamily="34" charset="0"/>
              </a:rPr>
              <a:t>10	Then the Lord said, “You are concerned about the bush, for which you did not labor and which you did not grow; it came into being in a night and perished in a night.</a:t>
            </a:r>
          </a:p>
          <a:p>
            <a:pPr marL="460375" indent="-460375" algn="just"/>
            <a:r>
              <a:rPr lang="en-US" sz="2400" dirty="0">
                <a:solidFill>
                  <a:schemeClr val="bg2"/>
                </a:solidFill>
                <a:effectLst/>
                <a:latin typeface="Arial" panose="020B0604020202020204" pitchFamily="34" charset="0"/>
              </a:rPr>
              <a:t>11	And should I not be concerned about Nineveh, that great city, in which</a:t>
            </a:r>
            <a:endParaRPr lang="en-US" sz="2100" dirty="0">
              <a:solidFill>
                <a:schemeClr val="bg2"/>
              </a:solidFill>
              <a:effectLst/>
              <a:latin typeface="+mn-lt"/>
            </a:endParaRPr>
          </a:p>
        </p:txBody>
      </p:sp>
    </p:spTree>
    <p:extLst>
      <p:ext uri="{BB962C8B-B14F-4D97-AF65-F5344CB8AC3E}">
        <p14:creationId xmlns:p14="http://schemas.microsoft.com/office/powerpoint/2010/main" val="31368337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FD36DF82-BB3C-0EAF-9AAB-3C2DE046E252}"/>
              </a:ext>
            </a:extLst>
          </p:cNvPr>
          <p:cNvSpPr txBox="1"/>
          <p:nvPr/>
        </p:nvSpPr>
        <p:spPr>
          <a:xfrm>
            <a:off x="981445" y="613544"/>
            <a:ext cx="10220400" cy="830956"/>
          </a:xfrm>
          <a:prstGeom prst="rect">
            <a:avLst/>
          </a:prstGeom>
          <a:noFill/>
          <a:ln>
            <a:noFill/>
          </a:ln>
        </p:spPr>
        <p:txBody>
          <a:bodyPr spcFirstLastPara="1" wrap="square" lIns="91425" tIns="45700" rIns="91425" bIns="45700" anchor="t" anchorCtr="0">
            <a:spAutoFit/>
          </a:bodyPr>
          <a:lstStyle/>
          <a:p>
            <a:pPr marL="460375" indent="-460375" algn="ctr"/>
            <a:r>
              <a:rPr lang="en-US" sz="2400" dirty="0">
                <a:solidFill>
                  <a:schemeClr val="bg2"/>
                </a:solidFill>
                <a:effectLst/>
                <a:latin typeface="Arial" panose="020B0604020202020204" pitchFamily="34" charset="0"/>
              </a:rPr>
              <a:t>there are more than a hundred and twenty thousand persons who do not know their right hand from their left and also many animals?”</a:t>
            </a:r>
            <a:endParaRPr lang="en-US" sz="2100" dirty="0">
              <a:solidFill>
                <a:schemeClr val="bg2"/>
              </a:solidFill>
              <a:effectLst/>
              <a:latin typeface="+mn-lt"/>
            </a:endParaRPr>
          </a:p>
        </p:txBody>
      </p:sp>
    </p:spTree>
    <p:extLst>
      <p:ext uri="{BB962C8B-B14F-4D97-AF65-F5344CB8AC3E}">
        <p14:creationId xmlns:p14="http://schemas.microsoft.com/office/powerpoint/2010/main" val="51465348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23170"/>
            <a:ext cx="10613282" cy="50782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mn-lt"/>
                <a:ea typeface="Quattrocento Sans"/>
                <a:cs typeface="Quattrocento Sans"/>
                <a:sym typeface="Quattrocento Sans"/>
              </a:rPr>
              <a:t>Key Terms</a:t>
            </a:r>
          </a:p>
          <a:p>
            <a:pPr marL="571500" indent="-571500" algn="just">
              <a:buFont typeface="Arial" panose="020B0604020202020204" pitchFamily="34" charset="0"/>
              <a:buChar char="•"/>
            </a:pPr>
            <a:r>
              <a:rPr lang="en-US" sz="2800" b="1" dirty="0">
                <a:effectLst/>
                <a:latin typeface="Arial" panose="020B0604020202020204" pitchFamily="34" charset="0"/>
              </a:rPr>
              <a:t>Nationalism – </a:t>
            </a:r>
            <a:r>
              <a:rPr lang="en-US" sz="2800" dirty="0">
                <a:effectLst/>
                <a:latin typeface="Arial" panose="020B0604020202020204" pitchFamily="34" charset="0"/>
              </a:rPr>
              <a:t>Strong feelings of pride and loyalty toward one’s own nation or country, often with beliefs that the nation is better than others, which can lead to an “us vs. them” attitude.</a:t>
            </a:r>
          </a:p>
          <a:p>
            <a:pPr marL="571500" indent="-571500" algn="just">
              <a:buFont typeface="Arial" panose="020B0604020202020204" pitchFamily="34" charset="0"/>
              <a:buChar char="•"/>
            </a:pPr>
            <a:r>
              <a:rPr lang="en-US" sz="2800" b="1" dirty="0">
                <a:effectLst/>
                <a:latin typeface="Arial" panose="020B0604020202020204" pitchFamily="34" charset="0"/>
              </a:rPr>
              <a:t>Nineveh – </a:t>
            </a:r>
            <a:r>
              <a:rPr lang="en-US" sz="2800" dirty="0">
                <a:effectLst/>
                <a:latin typeface="Arial" panose="020B0604020202020204" pitchFamily="34" charset="0"/>
              </a:rPr>
              <a:t>An enemy city to which God called the prophet Jonah; also, the capital of the ancient Assyrian Empire, known for its size, power, and wickedness.</a:t>
            </a:r>
          </a:p>
          <a:p>
            <a:pPr marL="571500" indent="-571500" algn="just">
              <a:buFont typeface="Arial" panose="020B0604020202020204" pitchFamily="34" charset="0"/>
              <a:buChar char="•"/>
            </a:pPr>
            <a:r>
              <a:rPr lang="en-US" sz="2800" b="1" dirty="0">
                <a:effectLst/>
                <a:latin typeface="Arial" panose="020B0604020202020204" pitchFamily="34" charset="0"/>
              </a:rPr>
              <a:t>Patriotism</a:t>
            </a:r>
            <a:r>
              <a:rPr lang="en-US" sz="2800" dirty="0">
                <a:effectLst/>
                <a:latin typeface="Arial" panose="020B0604020202020204" pitchFamily="34" charset="0"/>
              </a:rPr>
              <a:t> – Love or loyalty to one’s country, often shown through pride, service, and a desire for it to uphold core values like freedom, equality, democracy, and human rights.</a:t>
            </a:r>
            <a:r>
              <a:rPr lang="en-US" sz="2800" b="1" dirty="0">
                <a:effectLst/>
                <a:latin typeface="Arial" panose="020B0604020202020204" pitchFamily="34" charset="0"/>
              </a:rPr>
              <a:t> </a:t>
            </a:r>
            <a:endParaRPr lang="en-US" sz="2800" dirty="0">
              <a:effectLst/>
              <a:latin typeface="Arial" panose="020B0604020202020204" pitchFamily="34" charset="0"/>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539390"/>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Jesus commanded us to “love (our) enemies and pray for those who persecute (us)” (Matthew 5:44). Do you ever struggle to follow this commandment, especially when the person has deeply hurt you and might do so again? Jesus didn’t just teach this; he lived it. As he was dying, he prayed, “Father, forgive them, for they know not what they do” (Luke 23:34). Is there someone you need to ask God to soften your heart toward, so you can pray like Jesus did?</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88269</TotalTime>
  <Words>1205</Words>
  <Application>Microsoft Macintosh PowerPoint</Application>
  <PresentationFormat>Widescreen</PresentationFormat>
  <Paragraphs>47</Paragraphs>
  <Slides>24</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Quattrocento Sans</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101</cp:revision>
  <dcterms:created xsi:type="dcterms:W3CDTF">2018-05-04T03:01:22Z</dcterms:created>
  <dcterms:modified xsi:type="dcterms:W3CDTF">2026-02-23T18:23:54Z</dcterms:modified>
</cp:coreProperties>
</file>