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89" r:id="rId5"/>
    <p:sldId id="261" r:id="rId6"/>
    <p:sldId id="287" r:id="rId7"/>
    <p:sldId id="262" r:id="rId8"/>
    <p:sldId id="263" r:id="rId9"/>
    <p:sldId id="265" r:id="rId10"/>
    <p:sldId id="266" r:id="rId11"/>
    <p:sldId id="269" r:id="rId12"/>
    <p:sldId id="270" r:id="rId13"/>
    <p:sldId id="271" r:id="rId14"/>
    <p:sldId id="272" r:id="rId15"/>
    <p:sldId id="273" r:id="rId16"/>
    <p:sldId id="281" r:id="rId17"/>
    <p:sldId id="274" r:id="rId18"/>
    <p:sldId id="275" r:id="rId19"/>
    <p:sldId id="276" r:id="rId20"/>
    <p:sldId id="285" r:id="rId21"/>
    <p:sldId id="284" r:id="rId22"/>
    <p:sldId id="278" r:id="rId23"/>
    <p:sldId id="280"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60"/>
    <p:restoredTop sz="94005"/>
  </p:normalViewPr>
  <p:slideViewPr>
    <p:cSldViewPr snapToGrid="0">
      <p:cViewPr varScale="1">
        <p:scale>
          <a:sx n="108" d="100"/>
          <a:sy n="108" d="100"/>
        </p:scale>
        <p:origin x="224" y="3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0" y="0"/>
            <a:ext cx="12318834" cy="6966179"/>
          </a:xfrm>
          <a:prstGeom prst="rect">
            <a:avLst/>
          </a:prstGeom>
          <a:noFill/>
          <a:ln>
            <a:noFill/>
          </a:ln>
        </p:spPr>
      </p:pic>
      <p:sp>
        <p:nvSpPr>
          <p:cNvPr id="49" name="Google Shape;49;p1"/>
          <p:cNvSpPr txBox="1"/>
          <p:nvPr/>
        </p:nvSpPr>
        <p:spPr>
          <a:xfrm>
            <a:off x="351692" y="5861235"/>
            <a:ext cx="4486403" cy="523180"/>
          </a:xfrm>
          <a:prstGeom prst="rect">
            <a:avLst/>
          </a:prstGeom>
          <a:noFill/>
          <a:ln>
            <a:noFill/>
          </a:ln>
        </p:spPr>
        <p:txBody>
          <a:bodyPr spcFirstLastPara="1" wrap="square" lIns="91425" tIns="45700" rIns="91425" bIns="45700" anchor="t" anchorCtr="0">
            <a:spAutoFit/>
          </a:bodyPr>
          <a:lstStyle/>
          <a:p>
            <a:pPr lvl="0"/>
            <a:r>
              <a:rPr lang="en-US" sz="2800" b="1" i="0" u="none" strike="noStrike" cap="none" baseline="30000" dirty="0">
                <a:solidFill>
                  <a:schemeClr val="dk1"/>
                </a:solidFill>
                <a:sym typeface="Arial"/>
              </a:rPr>
              <a:t>LESSON 1</a:t>
            </a:r>
            <a:r>
              <a:rPr lang="en-US" sz="2800" b="1" i="0" u="none" strike="noStrike" cap="none" baseline="30000">
                <a:solidFill>
                  <a:schemeClr val="dk1"/>
                </a:solidFill>
                <a:sym typeface="Arial"/>
              </a:rPr>
              <a:t>: MARCH</a:t>
            </a:r>
            <a:r>
              <a:rPr lang="en-US" sz="2800" b="1">
                <a:solidFill>
                  <a:schemeClr val="dk1"/>
                </a:solidFill>
              </a:rPr>
              <a:t> </a:t>
            </a:r>
            <a:r>
              <a:rPr lang="en-US" sz="2800" b="1" baseline="30000" dirty="0">
                <a:solidFill>
                  <a:schemeClr val="dk1"/>
                </a:solidFill>
              </a:rPr>
              <a:t>1</a:t>
            </a:r>
            <a:endParaRPr sz="2800" b="1" baseline="30000" dirty="0">
              <a:solidFill>
                <a:schemeClr val="dk1"/>
              </a:solidFil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870857" y="858762"/>
            <a:ext cx="10504714" cy="3539390"/>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Jesus makes his final entry into Jerusalem riding on an “unused” donkey while the crowds cheer and loudly shout, “Hosanna! Blessed is the one who comes in the name of the Lord! Blessed is the coming kingdom of our ancestor David” (Mark 11:10-11). As was his custom, he chose to go to the temple (Luke 4:16). Jewish priests and scribes, who wanted to kill him, but were afraid of him because of his influence with the people, quickly challenged his authority.</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5046675"/>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“America is a nation of immigrants!” This fact is easily verified. Yet, the contributions of many are often overlooked or undervalued. Fortunately, there are many sources of documented information about contributions from influential members of the African diaspora that can be passed down through generations. One such individual is the late Sidney Poitier. We must immediately and loudly assert that he is “only one of many.” There are far too many to celebrate in this space.</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10134" y="861672"/>
            <a:ext cx="10171731" cy="3970318"/>
          </a:xfrm>
          <a:prstGeom prst="rect">
            <a:avLst/>
          </a:prstGeom>
          <a:noFill/>
        </p:spPr>
        <p:txBody>
          <a:bodyPr wrap="square" rtlCol="0">
            <a:spAutoFit/>
          </a:bodyPr>
          <a:lstStyle/>
          <a:p>
            <a:pPr algn="just"/>
            <a:r>
              <a:rPr lang="en-US" sz="2800" dirty="0">
                <a:effectLst/>
                <a:latin typeface="Arial" panose="020B0604020202020204" pitchFamily="34" charset="0"/>
              </a:rPr>
              <a:t>“America is a nation of immigrants!” This fact is easily verified. Yet, the contributions of many are often overlooked or undervalued. Fortunately, there are many sources of documented information about contributions from influential members of the African diaspora that can be passed down through generations. One such individual is the late Sidney Poitier. We must immediately and loudly assert that he is “only one of many.” There are far too many to celebrate in this space.</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3970318"/>
          </a:xfrm>
          <a:prstGeom prst="rect">
            <a:avLst/>
          </a:prstGeom>
          <a:noFill/>
        </p:spPr>
        <p:txBody>
          <a:bodyPr wrap="square" rtlCol="0">
            <a:spAutoFit/>
          </a:bodyPr>
          <a:lstStyle/>
          <a:p>
            <a:pPr algn="just"/>
            <a:r>
              <a:rPr lang="en-US" sz="2800" dirty="0">
                <a:effectLst/>
                <a:latin typeface="Arial" panose="020B0604020202020204" pitchFamily="34" charset="0"/>
              </a:rPr>
              <a:t>As you consider the daily news reports, what concerns you about immigration? What does “loving your neighbor as yourself” look like to you? How do you reconcile those images with real-life scenes of families being separated, and people, including American citizens, being apprehended and deported to foreign countries without prior notification or due process? How about images of hardworking immigrants being chased through fields and caught by authorities, often based on their appearances rather than any law violations? </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1384954"/>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1. As you have reflected on this lesson and considered discriminatory immigration policies and practices, what actions do you believe God is calling you to take? </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822476" y="1280773"/>
            <a:ext cx="10559100" cy="1384954"/>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2.	What differences do you see between love, as Jesus taught, and the “whole burnt offerings and sacrifices” that the Scribes and Sadducees valued?</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936171" y="925713"/>
            <a:ext cx="10341430" cy="4758185"/>
          </a:xfrm>
          <a:prstGeom prst="rect">
            <a:avLst/>
          </a:prstGeom>
          <a:noFill/>
          <a:ln>
            <a:noFill/>
          </a:ln>
        </p:spPr>
        <p:txBody>
          <a:bodyPr spcFirstLastPara="1" wrap="square" lIns="91425" tIns="45700" rIns="91425" bIns="45700" anchor="t" anchorCtr="0">
            <a:spAutoFit/>
          </a:bodyPr>
          <a:lstStyle/>
          <a:p>
            <a:pPr algn="ctr"/>
            <a:r>
              <a:rPr lang="en-US" sz="6400" b="1" dirty="0">
                <a:effectLst/>
                <a:latin typeface="Arial" panose="020B0604020202020204" pitchFamily="34" charset="0"/>
              </a:rPr>
              <a:t>Recognizing Our</a:t>
            </a:r>
            <a:r>
              <a:rPr lang="en-US" sz="6400" b="1" dirty="0">
                <a:latin typeface="Arial" panose="020B0604020202020204" pitchFamily="34" charset="0"/>
              </a:rPr>
              <a:t> </a:t>
            </a:r>
            <a:r>
              <a:rPr lang="en-US" sz="6400" b="1" dirty="0">
                <a:effectLst/>
                <a:latin typeface="Arial" panose="020B0604020202020204" pitchFamily="34" charset="0"/>
              </a:rPr>
              <a:t>Debt</a:t>
            </a:r>
            <a:r>
              <a:rPr lang="en-US" sz="6400" b="1" dirty="0">
                <a:latin typeface="Arial" panose="020B0604020202020204" pitchFamily="34" charset="0"/>
              </a:rPr>
              <a:t> </a:t>
            </a:r>
            <a:r>
              <a:rPr lang="en-US" sz="6400" b="1" dirty="0">
                <a:effectLst/>
                <a:latin typeface="Arial" panose="020B0604020202020204" pitchFamily="34" charset="0"/>
              </a:rPr>
              <a:t>to</a:t>
            </a:r>
            <a:r>
              <a:rPr lang="en-US" sz="6400" b="1" dirty="0">
                <a:latin typeface="Arial" panose="020B0604020202020204" pitchFamily="34" charset="0"/>
              </a:rPr>
              <a:t> </a:t>
            </a:r>
            <a:r>
              <a:rPr lang="en-US" sz="6400" b="1" dirty="0">
                <a:effectLst/>
                <a:latin typeface="Arial" panose="020B0604020202020204" pitchFamily="34" charset="0"/>
              </a:rPr>
              <a:t>Others</a:t>
            </a:r>
          </a:p>
          <a:p>
            <a:pPr>
              <a:lnSpc>
                <a:spcPct val="110000"/>
              </a:lnSpc>
            </a:pPr>
            <a:endParaRPr lang="en-US" sz="3600" b="1" baseline="30000" dirty="0">
              <a:solidFill>
                <a:schemeClr val="dk2"/>
              </a:solidFill>
              <a:latin typeface="+mn-lt"/>
              <a:ea typeface="Quattrocento Sans"/>
              <a:cs typeface="Quattrocento Sans"/>
              <a:sym typeface="Quattrocento Sans"/>
            </a:endParaRPr>
          </a:p>
          <a:p>
            <a:pPr>
              <a:lnSpc>
                <a:spcPct val="110000"/>
              </a:lnSpc>
            </a:pPr>
            <a:r>
              <a:rPr lang="en-US" sz="2400" b="1" dirty="0">
                <a:solidFill>
                  <a:schemeClr val="dk2"/>
                </a:solidFill>
                <a:latin typeface="+mn-lt"/>
                <a:ea typeface="Quattrocento Sans"/>
                <a:cs typeface="Quattrocento Sans"/>
                <a:sym typeface="Quattrocento Sans"/>
              </a:rPr>
              <a:t>Focus Scripture: </a:t>
            </a:r>
            <a:r>
              <a:rPr lang="en-US" sz="2400" dirty="0">
                <a:effectLst/>
                <a:latin typeface="+mn-lt"/>
              </a:rPr>
              <a:t>Mark 12:28-34; James 2:14-17</a:t>
            </a:r>
            <a:endParaRPr lang="en-US" sz="3600" baseline="30000" dirty="0">
              <a:effectLst/>
              <a:latin typeface="+mn-lt"/>
            </a:endParaRPr>
          </a:p>
          <a:p>
            <a:pPr>
              <a:lnSpc>
                <a:spcPct val="110000"/>
              </a:lnSpc>
            </a:pPr>
            <a:endParaRPr lang="fi-FI" sz="3600" baseline="30000" dirty="0">
              <a:latin typeface="+mn-lt"/>
            </a:endParaRPr>
          </a:p>
          <a:p>
            <a:pPr algn="ctr"/>
            <a:r>
              <a:rPr lang="fi-FI" sz="2400" b="1" dirty="0">
                <a:latin typeface="Arial" panose="020B0604020202020204" pitchFamily="34" charset="0"/>
                <a:cs typeface="Arial" panose="020B0604020202020204" pitchFamily="34" charset="0"/>
              </a:rPr>
              <a:t>Key </a:t>
            </a:r>
            <a:r>
              <a:rPr lang="fi-FI" sz="2400" b="1" dirty="0" err="1">
                <a:latin typeface="Arial" panose="020B0604020202020204" pitchFamily="34" charset="0"/>
                <a:cs typeface="Arial" panose="020B0604020202020204" pitchFamily="34" charset="0"/>
              </a:rPr>
              <a:t>Verse</a:t>
            </a:r>
            <a:r>
              <a:rPr lang="fi-FI" sz="2400" b="1" dirty="0">
                <a:latin typeface="Arial" panose="020B0604020202020204" pitchFamily="34" charset="0"/>
                <a:cs typeface="Arial" panose="020B0604020202020204" pitchFamily="34" charset="0"/>
              </a:rPr>
              <a:t>: </a:t>
            </a:r>
            <a:r>
              <a:rPr lang="en-US" sz="2400" dirty="0">
                <a:effectLst/>
                <a:latin typeface="Arial" panose="020B0604020202020204" pitchFamily="34" charset="0"/>
                <a:cs typeface="Arial" panose="020B0604020202020204" pitchFamily="34" charset="0"/>
              </a:rPr>
              <a:t>(The scribe said to Jesus,) “… ‘to love (God) with all the heart, and with all the understanding and with all the strength’ and ‘to love one’s neighbor as oneself,’ _-this is much more important than all whole burnt offerings and sacrifices.” Mark 12:33 (NRSV)</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6;p29"/>
          <p:cNvSpPr txBox="1"/>
          <p:nvPr/>
        </p:nvSpPr>
        <p:spPr>
          <a:xfrm>
            <a:off x="822476" y="1280773"/>
            <a:ext cx="10559100" cy="1384954"/>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3.	How would you explain the kind of love that enables disciples to love others without regard to any differences that may exist between them?</a:t>
            </a:r>
          </a:p>
        </p:txBody>
      </p:sp>
    </p:spTree>
    <p:extLst>
      <p:ext uri="{BB962C8B-B14F-4D97-AF65-F5344CB8AC3E}">
        <p14:creationId xmlns:p14="http://schemas.microsoft.com/office/powerpoint/2010/main" val="310981080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902338" y="797530"/>
            <a:ext cx="10460432" cy="5262939"/>
          </a:xfrm>
          <a:prstGeom prst="rect">
            <a:avLst/>
          </a:prstGeom>
          <a:noFill/>
          <a:ln>
            <a:noFill/>
          </a:ln>
        </p:spPr>
        <p:txBody>
          <a:bodyPr spcFirstLastPara="1" wrap="square" lIns="91425" tIns="45700" rIns="91425" bIns="45700" anchor="t" anchorCtr="0">
            <a:spAutoFit/>
          </a:bodyPr>
          <a:lstStyle/>
          <a:p>
            <a:r>
              <a:rPr lang="en-US" sz="2800" b="1" dirty="0">
                <a:effectLst/>
                <a:latin typeface="Arial" panose="020B0604020202020204" pitchFamily="34" charset="0"/>
              </a:rPr>
              <a:t>Closing Song: </a:t>
            </a:r>
            <a:r>
              <a:rPr lang="en-US" sz="2800" dirty="0">
                <a:effectLst/>
                <a:latin typeface="Arial" panose="020B0604020202020204" pitchFamily="34" charset="0"/>
              </a:rPr>
              <a:t>“Love Lifted Me,”</a:t>
            </a:r>
            <a:r>
              <a:rPr lang="en-US" sz="2800" b="1" dirty="0">
                <a:effectLst/>
                <a:latin typeface="Arial" panose="020B0604020202020204" pitchFamily="34" charset="0"/>
              </a:rPr>
              <a:t> </a:t>
            </a:r>
            <a:r>
              <a:rPr lang="en-US" sz="2800" i="1" dirty="0">
                <a:effectLst/>
                <a:latin typeface="Arial" panose="020B0604020202020204" pitchFamily="34" charset="0"/>
              </a:rPr>
              <a:t>AME Hymnal</a:t>
            </a:r>
            <a:r>
              <a:rPr lang="en-US" sz="2800" dirty="0">
                <a:effectLst/>
                <a:latin typeface="Arial" panose="020B0604020202020204" pitchFamily="34" charset="0"/>
              </a:rPr>
              <a:t> #461</a:t>
            </a:r>
          </a:p>
          <a:p>
            <a:endParaRPr lang="en-US" sz="2800" dirty="0">
              <a:effectLst/>
              <a:latin typeface="Arial" panose="020B0604020202020204" pitchFamily="34" charset="0"/>
            </a:endParaRPr>
          </a:p>
          <a:p>
            <a:pPr algn="just"/>
            <a:r>
              <a:rPr lang="en-US" sz="2800" b="1" dirty="0">
                <a:effectLst/>
                <a:latin typeface="Arial" panose="020B0604020202020204" pitchFamily="34" charset="0"/>
              </a:rPr>
              <a:t>Closing Prayer: </a:t>
            </a:r>
            <a:r>
              <a:rPr lang="en-US" sz="2800" dirty="0">
                <a:effectLst/>
                <a:latin typeface="Arial" panose="020B0604020202020204" pitchFamily="34" charset="0"/>
              </a:rPr>
              <a:t>Father God, we thank you for this day and all your blessings. We honor you and glorify your holy name. Thank you for Jesus and the love he showed by suffering and dying on the cross for our sins. We confess our sins, those we have committed by thoughts, words, and deeds, and we ask for forgiveness and transformation that will draw us closer to you. Please bless us to love as Jesus taught us, and to be faithful disciples, who demonstrate active faith that enables us to refuse life as “bystanders” while others suffer, needing love and compassion. In the name of Jesus, we pray. Amen</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1002510" y="1440374"/>
            <a:ext cx="10220400" cy="5262939"/>
          </a:xfrm>
          <a:prstGeom prst="rect">
            <a:avLst/>
          </a:prstGeom>
          <a:noFill/>
          <a:ln>
            <a:noFill/>
          </a:ln>
        </p:spPr>
        <p:txBody>
          <a:bodyPr spcFirstLastPara="1" wrap="square" lIns="91425" tIns="45700" rIns="91425" bIns="45700" anchor="t" anchorCtr="0">
            <a:spAutoFit/>
          </a:bodyPr>
          <a:lstStyle/>
          <a:p>
            <a:pPr marL="409575" indent="-409575" algn="just"/>
            <a:r>
              <a:rPr lang="en-US" sz="2100" dirty="0">
                <a:solidFill>
                  <a:schemeClr val="bg2"/>
                </a:solidFill>
                <a:effectLst/>
                <a:latin typeface="+mn-lt"/>
              </a:rPr>
              <a:t>28 	One of the scribes came near and heard them disputing with one another, and seeing that he answered them well he asked him, “Which commandment is the first of all?”</a:t>
            </a:r>
          </a:p>
          <a:p>
            <a:pPr marL="409575" indent="-409575" algn="just"/>
            <a:r>
              <a:rPr lang="en-US" sz="2100" dirty="0">
                <a:solidFill>
                  <a:schemeClr val="bg2"/>
                </a:solidFill>
                <a:effectLst/>
                <a:latin typeface="+mn-lt"/>
              </a:rPr>
              <a:t>29 	Jesus answered, “The first is, ‘Hear, O Israel: the Lord our God, the Lord is one;</a:t>
            </a:r>
          </a:p>
          <a:p>
            <a:pPr marL="409575" indent="-409575" algn="just"/>
            <a:r>
              <a:rPr lang="en-US" sz="2100" dirty="0">
                <a:solidFill>
                  <a:schemeClr val="bg2"/>
                </a:solidFill>
                <a:effectLst/>
                <a:latin typeface="+mn-lt"/>
              </a:rPr>
              <a:t>30 	you shall love the Lord your God with all your heart and with all your soul and with all your mind and with all your strength.’</a:t>
            </a:r>
          </a:p>
          <a:p>
            <a:pPr marL="409575" indent="-409575" algn="just"/>
            <a:r>
              <a:rPr lang="en-US" sz="2100" dirty="0">
                <a:solidFill>
                  <a:schemeClr val="bg2"/>
                </a:solidFill>
                <a:effectLst/>
                <a:latin typeface="+mn-lt"/>
              </a:rPr>
              <a:t>31 	The second is this, ‘You shall love your neighbor as yourself.’ There is no other commandment greater than these.”</a:t>
            </a:r>
          </a:p>
          <a:p>
            <a:pPr marL="409575" indent="-409575" algn="just"/>
            <a:r>
              <a:rPr lang="en-US" sz="2100" dirty="0">
                <a:solidFill>
                  <a:schemeClr val="bg2"/>
                </a:solidFill>
                <a:effectLst/>
                <a:latin typeface="+mn-lt"/>
              </a:rPr>
              <a:t>32 	Then the scribe said to him, “You are right, Teacher; you have truly said that ‘he is one, and besides him there is no other’;</a:t>
            </a:r>
          </a:p>
          <a:p>
            <a:pPr marL="409575" indent="-409575" algn="just"/>
            <a:r>
              <a:rPr lang="en-US" sz="2100" dirty="0">
                <a:solidFill>
                  <a:schemeClr val="bg2"/>
                </a:solidFill>
                <a:effectLst/>
                <a:latin typeface="+mn-lt"/>
              </a:rPr>
              <a:t>33 	and ‘to love him with all the heart and with all the understanding and with all the strength’ and ‘to love one’s neighbor as oneself’—this is much more important than all whole burnt offerings and sacrifices.”</a:t>
            </a:r>
          </a:p>
          <a:p>
            <a:pPr marL="409575" indent="-409575" algn="just"/>
            <a:r>
              <a:rPr lang="en-US" sz="2100" dirty="0">
                <a:solidFill>
                  <a:schemeClr val="bg2"/>
                </a:solidFill>
                <a:effectLst/>
                <a:latin typeface="+mn-lt"/>
              </a:rPr>
              <a:t>34 	When Jesus saw that he answered wisely, he said to him, “You are not far from the kingdom of God.” After that no one dared to ask him any question.</a:t>
            </a:r>
          </a:p>
          <a:p>
            <a:pPr marL="409575" indent="-409575" algn="ctr"/>
            <a:endParaRPr lang="en-US" sz="2100" dirty="0">
              <a:solidFill>
                <a:schemeClr val="bg2"/>
              </a:solidFill>
              <a:effectLst/>
              <a:latin typeface="+mn-lt"/>
            </a:endParaRPr>
          </a:p>
        </p:txBody>
      </p:sp>
      <p:sp>
        <p:nvSpPr>
          <p:cNvPr id="61" name="Google Shape;61;p3"/>
          <p:cNvSpPr txBox="1"/>
          <p:nvPr/>
        </p:nvSpPr>
        <p:spPr>
          <a:xfrm>
            <a:off x="895737" y="670973"/>
            <a:ext cx="11067143" cy="646290"/>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Arial" panose="020B0604020202020204" pitchFamily="34" charset="0"/>
                <a:cs typeface="Arial" panose="020B0604020202020204" pitchFamily="34" charset="0"/>
              </a:rPr>
              <a:t>Mark 12:28-34; James 2:14-17 </a:t>
            </a:r>
            <a:r>
              <a:rPr lang="en-US" sz="3600" b="1" dirty="0">
                <a:solidFill>
                  <a:schemeClr val="bg2"/>
                </a:solidFill>
                <a:latin typeface="Arial" panose="020B0604020202020204" pitchFamily="34" charset="0"/>
                <a:cs typeface="Arial" panose="020B0604020202020204" pitchFamily="34" charset="0"/>
              </a:rPr>
              <a:t>(NRSV UE) </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BE4B7839-7C67-0DB3-6C34-070F577F2832}"/>
              </a:ext>
            </a:extLst>
          </p:cNvPr>
          <p:cNvSpPr txBox="1"/>
          <p:nvPr/>
        </p:nvSpPr>
        <p:spPr>
          <a:xfrm>
            <a:off x="985800" y="867312"/>
            <a:ext cx="10220400" cy="2354450"/>
          </a:xfrm>
          <a:prstGeom prst="rect">
            <a:avLst/>
          </a:prstGeom>
          <a:noFill/>
          <a:ln>
            <a:noFill/>
          </a:ln>
        </p:spPr>
        <p:txBody>
          <a:bodyPr spcFirstLastPara="1" wrap="square" lIns="91425" tIns="45700" rIns="91425" bIns="45700" anchor="t" anchorCtr="0">
            <a:spAutoFit/>
          </a:bodyPr>
          <a:lstStyle/>
          <a:p>
            <a:pPr marL="466725" indent="-466725" algn="ctr"/>
            <a:r>
              <a:rPr lang="en-US" sz="2100" b="1" dirty="0">
                <a:solidFill>
                  <a:schemeClr val="bg2"/>
                </a:solidFill>
                <a:effectLst/>
                <a:latin typeface="+mn-lt"/>
              </a:rPr>
              <a:t>James 2:14-17</a:t>
            </a:r>
            <a:endParaRPr lang="en-US" sz="2100" dirty="0">
              <a:solidFill>
                <a:schemeClr val="bg2"/>
              </a:solidFill>
              <a:effectLst/>
              <a:latin typeface="+mn-lt"/>
            </a:endParaRPr>
          </a:p>
          <a:p>
            <a:pPr marL="466725" indent="-466725" algn="just"/>
            <a:r>
              <a:rPr lang="en-US" sz="2100" dirty="0">
                <a:solidFill>
                  <a:schemeClr val="bg2"/>
                </a:solidFill>
                <a:effectLst/>
                <a:latin typeface="+mn-lt"/>
              </a:rPr>
              <a:t>14 	What good is it, my brothers and sisters, if someone claims to have faith but does not have works? Surely that faith cannot save, can it?</a:t>
            </a:r>
          </a:p>
          <a:p>
            <a:pPr marL="466725" indent="-466725" algn="just"/>
            <a:r>
              <a:rPr lang="en-US" sz="2100" dirty="0">
                <a:solidFill>
                  <a:schemeClr val="bg2"/>
                </a:solidFill>
                <a:effectLst/>
                <a:latin typeface="+mn-lt"/>
              </a:rPr>
              <a:t>15	If a brother or sister is naked and lacks daily food</a:t>
            </a:r>
          </a:p>
          <a:p>
            <a:pPr marL="466725" indent="-466725" algn="just"/>
            <a:r>
              <a:rPr lang="en-US" sz="2100" dirty="0">
                <a:solidFill>
                  <a:schemeClr val="bg2"/>
                </a:solidFill>
                <a:effectLst/>
                <a:latin typeface="+mn-lt"/>
              </a:rPr>
              <a:t>16 	and one of you says to them, “Go in peace; keep warm and eat your fill,” and yet you do not supply their bodily needs, what is the good of that?</a:t>
            </a:r>
          </a:p>
          <a:p>
            <a:pPr marL="466725" indent="-466725" algn="just"/>
            <a:r>
              <a:rPr lang="en-US" sz="2100" dirty="0">
                <a:solidFill>
                  <a:schemeClr val="bg2"/>
                </a:solidFill>
                <a:effectLst/>
                <a:latin typeface="+mn-lt"/>
              </a:rPr>
              <a:t>17 	So faith by itself, if it has no works, is dead</a:t>
            </a:r>
          </a:p>
        </p:txBody>
      </p:sp>
    </p:spTree>
    <p:extLst>
      <p:ext uri="{BB962C8B-B14F-4D97-AF65-F5344CB8AC3E}">
        <p14:creationId xmlns:p14="http://schemas.microsoft.com/office/powerpoint/2010/main" val="326540258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14397"/>
            <a:ext cx="10613282" cy="60221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Arial" panose="020B0604020202020204" pitchFamily="34" charset="0"/>
                <a:ea typeface="Quattrocento Sans"/>
                <a:cs typeface="Arial" panose="020B0604020202020204" pitchFamily="34" charset="0"/>
                <a:sym typeface="Quattrocento Sans"/>
              </a:rPr>
              <a:t>Key Terms</a:t>
            </a:r>
          </a:p>
          <a:p>
            <a:pPr marL="457200" indent="-457200" algn="just">
              <a:buFont typeface="Arial" panose="020B0604020202020204" pitchFamily="34" charset="0"/>
              <a:buChar char="•"/>
            </a:pPr>
            <a:r>
              <a:rPr lang="en-US" sz="2400" b="1" dirty="0">
                <a:effectLst/>
                <a:latin typeface="Arial" panose="020B0604020202020204" pitchFamily="34" charset="0"/>
              </a:rPr>
              <a:t>Hosanna (Hebrew: </a:t>
            </a:r>
            <a:r>
              <a:rPr lang="en-US" sz="2400" b="1" i="1" dirty="0" err="1">
                <a:effectLst/>
                <a:latin typeface="Arial" panose="020B0604020202020204" pitchFamily="34" charset="0"/>
              </a:rPr>
              <a:t>Hoshia-na</a:t>
            </a:r>
            <a:r>
              <a:rPr lang="en-US" sz="2400" b="1" dirty="0">
                <a:effectLst/>
                <a:latin typeface="Arial" panose="020B0604020202020204" pitchFamily="34" charset="0"/>
              </a:rPr>
              <a:t>) </a:t>
            </a:r>
            <a:r>
              <a:rPr lang="en-US" sz="2400" dirty="0">
                <a:effectLst/>
                <a:latin typeface="Arial" panose="020B0604020202020204" pitchFamily="34" charset="0"/>
              </a:rPr>
              <a:t>– “Save please or save us now.”</a:t>
            </a:r>
          </a:p>
          <a:p>
            <a:pPr marL="457200" indent="-457200" algn="just">
              <a:buFont typeface="Arial" panose="020B0604020202020204" pitchFamily="34" charset="0"/>
              <a:buChar char="•"/>
            </a:pPr>
            <a:r>
              <a:rPr lang="en-US" sz="2400" b="1" dirty="0">
                <a:effectLst/>
                <a:latin typeface="Arial" panose="020B0604020202020204" pitchFamily="34" charset="0"/>
              </a:rPr>
              <a:t>Immigrant (Hebrew: </a:t>
            </a:r>
            <a:r>
              <a:rPr lang="en-US" sz="2400" b="1" i="1" dirty="0">
                <a:effectLst/>
                <a:latin typeface="Arial" panose="020B0604020202020204" pitchFamily="34" charset="0"/>
              </a:rPr>
              <a:t>Ger; </a:t>
            </a:r>
            <a:r>
              <a:rPr lang="en-US" sz="2400" b="1" dirty="0">
                <a:effectLst/>
                <a:latin typeface="Arial" panose="020B0604020202020204" pitchFamily="34" charset="0"/>
              </a:rPr>
              <a:t>Greek: </a:t>
            </a:r>
            <a:r>
              <a:rPr lang="en-US" sz="2400" b="1" i="1" dirty="0" err="1">
                <a:effectLst/>
                <a:latin typeface="Arial" panose="020B0604020202020204" pitchFamily="34" charset="0"/>
              </a:rPr>
              <a:t>Xenos</a:t>
            </a:r>
            <a:r>
              <a:rPr lang="en-US" sz="2400" b="1" dirty="0">
                <a:effectLst/>
                <a:latin typeface="Arial" panose="020B0604020202020204" pitchFamily="34" charset="0"/>
              </a:rPr>
              <a:t>) </a:t>
            </a:r>
            <a:r>
              <a:rPr lang="en-US" sz="2400" dirty="0">
                <a:effectLst/>
                <a:latin typeface="Arial" panose="020B0604020202020204" pitchFamily="34" charset="0"/>
              </a:rPr>
              <a:t>– Biblically, the term applies to descriptions of foreigners, sojourners, or strangers. In general, the term applies today to people living outside their native country, often in need of hospitality and protection, as well as equity and justice.</a:t>
            </a:r>
          </a:p>
          <a:p>
            <a:pPr marL="457200" indent="-457200" algn="just">
              <a:buFont typeface="Arial" panose="020B0604020202020204" pitchFamily="34" charset="0"/>
              <a:buChar char="•"/>
            </a:pPr>
            <a:r>
              <a:rPr lang="en-US" sz="2400" b="1" dirty="0">
                <a:effectLst/>
                <a:latin typeface="Arial" panose="020B0604020202020204" pitchFamily="34" charset="0"/>
              </a:rPr>
              <a:t>Immigration</a:t>
            </a:r>
            <a:r>
              <a:rPr lang="en-US" sz="2400" dirty="0">
                <a:effectLst/>
                <a:latin typeface="Arial" panose="020B0604020202020204" pitchFamily="34" charset="0"/>
              </a:rPr>
              <a:t> – The act of moving to and settling in a country other than one’s native country.</a:t>
            </a:r>
          </a:p>
          <a:p>
            <a:pPr marL="457200" indent="-457200" algn="just">
              <a:buFont typeface="Arial" panose="020B0604020202020204" pitchFamily="34" charset="0"/>
              <a:buChar char="•"/>
            </a:pPr>
            <a:r>
              <a:rPr lang="en-US" sz="2400" b="1" dirty="0">
                <a:effectLst/>
                <a:latin typeface="Arial" panose="020B0604020202020204" pitchFamily="34" charset="0"/>
              </a:rPr>
              <a:t>Sadducees</a:t>
            </a:r>
            <a:r>
              <a:rPr lang="en-US" sz="2400" dirty="0">
                <a:effectLst/>
                <a:latin typeface="Arial" panose="020B0604020202020204" pitchFamily="34" charset="0"/>
              </a:rPr>
              <a:t>– A priestly and aristocratic group that held positions of power in the temple. The sect is known for its strict adherence to the written Torah and for rejecting beliefs in resurrection and life after death.</a:t>
            </a:r>
          </a:p>
          <a:p>
            <a:pPr marL="457200" indent="-457200" algn="just">
              <a:buFont typeface="Arial" panose="020B0604020202020204" pitchFamily="34" charset="0"/>
              <a:buChar char="•"/>
            </a:pPr>
            <a:r>
              <a:rPr lang="en-US" sz="2400" b="1" dirty="0">
                <a:effectLst/>
                <a:latin typeface="Arial" panose="020B0604020202020204" pitchFamily="34" charset="0"/>
              </a:rPr>
              <a:t>Scribe (Hebrew: </a:t>
            </a:r>
            <a:r>
              <a:rPr lang="en-US" sz="2400" b="1" i="1" dirty="0" err="1">
                <a:effectLst/>
                <a:latin typeface="Arial" panose="020B0604020202020204" pitchFamily="34" charset="0"/>
              </a:rPr>
              <a:t>sofer</a:t>
            </a:r>
            <a:r>
              <a:rPr lang="en-US" sz="2400" b="1" dirty="0">
                <a:effectLst/>
                <a:latin typeface="Arial" panose="020B0604020202020204" pitchFamily="34" charset="0"/>
              </a:rPr>
              <a:t>) </a:t>
            </a:r>
            <a:r>
              <a:rPr lang="en-US" sz="2400" dirty="0">
                <a:effectLst/>
                <a:latin typeface="Arial" panose="020B0604020202020204" pitchFamily="34" charset="0"/>
              </a:rPr>
              <a:t>– A highly trained religious scholar, responsible for accurately copying, interpreting, and teaching the Torah (first five books of the Bible).</a:t>
            </a:r>
          </a:p>
          <a:p>
            <a:pPr algn="just"/>
            <a:endParaRPr lang="en-US" sz="4400" baseline="30000" dirty="0">
              <a:effectLst/>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7;p6">
            <a:extLst>
              <a:ext uri="{FF2B5EF4-FFF2-40B4-BE49-F238E27FC236}">
                <a16:creationId xmlns:a16="http://schemas.microsoft.com/office/drawing/2014/main" id="{5D1E9DFA-8AF5-D537-BFB1-D3AEC99FF017}"/>
              </a:ext>
            </a:extLst>
          </p:cNvPr>
          <p:cNvSpPr txBox="1"/>
          <p:nvPr/>
        </p:nvSpPr>
        <p:spPr>
          <a:xfrm>
            <a:off x="816437" y="814397"/>
            <a:ext cx="10613282" cy="830956"/>
          </a:xfrm>
          <a:prstGeom prst="rect">
            <a:avLst/>
          </a:prstGeom>
          <a:noFill/>
          <a:ln>
            <a:noFill/>
          </a:ln>
        </p:spPr>
        <p:txBody>
          <a:bodyPr spcFirstLastPara="1" wrap="square" lIns="91425" tIns="45700" rIns="91425" bIns="45700" anchor="t" anchorCtr="0">
            <a:spAutoFit/>
          </a:bodyPr>
          <a:lstStyle/>
          <a:p>
            <a:pPr marL="457200" indent="-457200" algn="just">
              <a:buFont typeface="Arial" panose="020B0604020202020204" pitchFamily="34" charset="0"/>
              <a:buChar char="•"/>
            </a:pPr>
            <a:r>
              <a:rPr lang="en-US" sz="2400" b="1" dirty="0">
                <a:effectLst/>
                <a:latin typeface="Arial" panose="020B0604020202020204" pitchFamily="34" charset="0"/>
              </a:rPr>
              <a:t>Shema (Hebrew: “</a:t>
            </a:r>
            <a:r>
              <a:rPr lang="en-US" sz="2400" b="1" i="1" dirty="0" err="1">
                <a:effectLst/>
                <a:latin typeface="Arial" panose="020B0604020202020204" pitchFamily="34" charset="0"/>
              </a:rPr>
              <a:t>sh’MaH</a:t>
            </a:r>
            <a:r>
              <a:rPr lang="en-US" sz="2400" b="1" i="1" dirty="0">
                <a:effectLst/>
                <a:latin typeface="Arial" panose="020B0604020202020204" pitchFamily="34" charset="0"/>
              </a:rPr>
              <a:t>”</a:t>
            </a:r>
            <a:r>
              <a:rPr lang="en-US" sz="2400" b="1" dirty="0">
                <a:effectLst/>
                <a:latin typeface="Arial" panose="020B0604020202020204" pitchFamily="34" charset="0"/>
              </a:rPr>
              <a:t>)</a:t>
            </a:r>
            <a:r>
              <a:rPr lang="en-US" sz="2400" dirty="0">
                <a:effectLst/>
                <a:latin typeface="Arial" panose="020B0604020202020204" pitchFamily="34" charset="0"/>
              </a:rPr>
              <a:t> – A central declaration of faith in Judaism (Deut. 6:4-5), meaning “to hear” or “listen.”</a:t>
            </a:r>
          </a:p>
        </p:txBody>
      </p:sp>
    </p:spTree>
    <p:extLst>
      <p:ext uri="{BB962C8B-B14F-4D97-AF65-F5344CB8AC3E}">
        <p14:creationId xmlns:p14="http://schemas.microsoft.com/office/powerpoint/2010/main" val="148907747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977900" y="962552"/>
            <a:ext cx="10236200" cy="4832052"/>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Who are your neighbors? Do they all look like you and live nearby? “Fulfilling Our Obligations to Neighbors”</a:t>
            </a:r>
            <a:r>
              <a:rPr lang="en-US" sz="2800" i="1" dirty="0">
                <a:effectLst/>
                <a:latin typeface="Arial" panose="020B0604020202020204" pitchFamily="34" charset="0"/>
              </a:rPr>
              <a:t> </a:t>
            </a:r>
            <a:r>
              <a:rPr lang="en-US" sz="2800" dirty="0">
                <a:effectLst/>
                <a:latin typeface="Arial" panose="020B0604020202020204" pitchFamily="34" charset="0"/>
              </a:rPr>
              <a:t>is the title of this first unit of study for the quarter. For disciples, connecting the idea of fulfilling our obligations to neighbors with the social, political, and cultural issues currently present in our world is a complex but necessary task. Jesus has charged us, both individually and collectively, to show genuine love and to take responsibility for the safety and well-being of others. It begins with a divine concept of family that comes not from human DNA but from spiritual DNA, which flows from the blood of Jesus. We serve an inclusive God!</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79519</TotalTime>
  <Words>1341</Words>
  <Application>Microsoft Macintosh PowerPoint</Application>
  <PresentationFormat>Widescreen</PresentationFormat>
  <Paragraphs>40</Paragraphs>
  <Slides>23</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Quattrocento Sans</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85</cp:revision>
  <dcterms:created xsi:type="dcterms:W3CDTF">2018-05-04T03:01:22Z</dcterms:created>
  <dcterms:modified xsi:type="dcterms:W3CDTF">2026-02-23T14:51:35Z</dcterms:modified>
</cp:coreProperties>
</file>