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91" r:id="rId5"/>
    <p:sldId id="292" r:id="rId6"/>
    <p:sldId id="261" r:id="rId7"/>
    <p:sldId id="262" r:id="rId8"/>
    <p:sldId id="263" r:id="rId9"/>
    <p:sldId id="265" r:id="rId10"/>
    <p:sldId id="266" r:id="rId11"/>
    <p:sldId id="269" r:id="rId12"/>
    <p:sldId id="270" r:id="rId13"/>
    <p:sldId id="271" r:id="rId14"/>
    <p:sldId id="272" r:id="rId15"/>
    <p:sldId id="273" r:id="rId16"/>
    <p:sldId id="281" r:id="rId17"/>
    <p:sldId id="274" r:id="rId18"/>
    <p:sldId id="275" r:id="rId19"/>
    <p:sldId id="287" r:id="rId20"/>
    <p:sldId id="288" r:id="rId21"/>
    <p:sldId id="284" r:id="rId22"/>
    <p:sldId id="278" r:id="rId23"/>
    <p:sldId id="290" r:id="rId24"/>
  </p:sldIdLst>
  <p:sldSz cx="12192000" cy="6858000"/>
  <p:notesSz cx="6858000" cy="9144000"/>
  <p:embeddedFontLst>
    <p:embeddedFont>
      <p:font typeface="Open Sans" panose="020B0606030504020204" pitchFamily="34" charset="0"/>
      <p:regular r:id="rId26"/>
      <p:bold r:id="rId27"/>
      <p:italic r:id="rId28"/>
      <p:boldItalic r:id="rId29"/>
    </p:embeddedFont>
    <p:embeddedFont>
      <p:font typeface="Quattrocento Sans" panose="020B0502050000020003"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57"/>
    <p:restoredTop sz="94014"/>
  </p:normalViewPr>
  <p:slideViewPr>
    <p:cSldViewPr snapToGrid="0">
      <p:cViewPr varScale="1">
        <p:scale>
          <a:sx n="94" d="100"/>
          <a:sy n="94" d="100"/>
        </p:scale>
        <p:origin x="232" y="65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srcRect/>
          <a:stretch/>
        </p:blipFill>
        <p:spPr>
          <a:xfrm>
            <a:off x="1424" y="-54090"/>
            <a:ext cx="12318832" cy="6966179"/>
          </a:xfrm>
          <a:prstGeom prst="rect">
            <a:avLst/>
          </a:prstGeom>
          <a:noFill/>
          <a:ln>
            <a:noFill/>
          </a:ln>
        </p:spPr>
      </p:pic>
      <p:sp>
        <p:nvSpPr>
          <p:cNvPr id="49" name="Google Shape;49;p1"/>
          <p:cNvSpPr txBox="1"/>
          <p:nvPr/>
        </p:nvSpPr>
        <p:spPr>
          <a:xfrm>
            <a:off x="343091" y="5823013"/>
            <a:ext cx="4217985"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dirty="0">
                <a:solidFill>
                  <a:schemeClr val="dk1"/>
                </a:solidFill>
                <a:latin typeface="Arial"/>
                <a:ea typeface="Arial"/>
                <a:cs typeface="Arial"/>
                <a:sym typeface="Arial"/>
              </a:rPr>
              <a:t>LESSON </a:t>
            </a:r>
            <a:r>
              <a:rPr lang="en-US" sz="2400" b="1" dirty="0">
                <a:solidFill>
                  <a:schemeClr val="dk1"/>
                </a:solidFill>
              </a:rPr>
              <a:t>9</a:t>
            </a:r>
            <a:r>
              <a:rPr lang="en-US" sz="2400" b="1" i="0" u="none" strike="noStrike" cap="none" dirty="0">
                <a:solidFill>
                  <a:schemeClr val="dk1"/>
                </a:solidFill>
                <a:latin typeface="Arial"/>
                <a:ea typeface="Arial"/>
                <a:cs typeface="Arial"/>
                <a:sym typeface="Arial"/>
              </a:rPr>
              <a:t>:  </a:t>
            </a:r>
            <a:r>
              <a:rPr lang="en-US" sz="2400" b="1" dirty="0">
                <a:solidFill>
                  <a:schemeClr val="dk1"/>
                </a:solidFill>
              </a:rPr>
              <a:t>FEBRUARY 1</a:t>
            </a:r>
            <a:endParaRPr sz="2400" b="1" dirty="0">
              <a:solidFill>
                <a:schemeClr val="dk1"/>
              </a:solidFill>
              <a:latin typeface="Arial"/>
              <a:ea typeface="Arial"/>
              <a:cs typeface="Arial"/>
              <a:sym typeface="Arial"/>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1384954"/>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In this lesson, the pairing of the Gospel passage and epistle gives us views of the kingdom (</a:t>
            </a:r>
            <a:r>
              <a:rPr lang="en-US" sz="2800" dirty="0" err="1">
                <a:effectLst/>
                <a:latin typeface="Arial" panose="020B0604020202020204" pitchFamily="34" charset="0"/>
              </a:rPr>
              <a:t>kindom</a:t>
            </a:r>
            <a:r>
              <a:rPr lang="en-US" sz="2800" dirty="0">
                <a:effectLst/>
                <a:latin typeface="Arial" panose="020B0604020202020204" pitchFamily="34" charset="0"/>
              </a:rPr>
              <a:t>) of God and the church of Jesus Christ.</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ctr"/>
            <a:r>
              <a:rPr lang="en-US" sz="2800" i="1" dirty="0">
                <a:effectLst/>
                <a:latin typeface="Arial" panose="020B0604020202020204" pitchFamily="34" charset="0"/>
              </a:rPr>
              <a:t>Week of Prayer for Christian Unity</a:t>
            </a:r>
          </a:p>
          <a:p>
            <a:pPr algn="ctr"/>
            <a:endParaRPr lang="en-US" sz="2800" dirty="0">
              <a:effectLst/>
              <a:latin typeface="Arial" panose="020B0604020202020204" pitchFamily="34" charset="0"/>
            </a:endParaRPr>
          </a:p>
          <a:p>
            <a:pPr algn="just"/>
            <a:r>
              <a:rPr lang="en-US" sz="2800" dirty="0">
                <a:effectLst/>
                <a:latin typeface="Arial" panose="020B0604020202020204" pitchFamily="34" charset="0"/>
              </a:rPr>
              <a:t>The Week of Prayer for Christian Unity is an annual ecumenical observance that began in 1908, encouraging Christians from different denominations to pray and work together for unity. In the northern hemisphere, the Week of Prayer for Christian Unity is celebrated on January 18-25; in the southern hemisphere celebrations take place around Pentecost, a symbolic date for the unity of the church.</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4832092"/>
          </a:xfrm>
          <a:prstGeom prst="rect">
            <a:avLst/>
          </a:prstGeom>
          <a:noFill/>
        </p:spPr>
        <p:txBody>
          <a:bodyPr wrap="square" rtlCol="0">
            <a:spAutoFit/>
          </a:bodyPr>
          <a:lstStyle/>
          <a:p>
            <a:pPr algn="ctr"/>
            <a:r>
              <a:rPr lang="en-US" sz="2800" i="1" dirty="0">
                <a:effectLst/>
                <a:latin typeface="Arial" panose="020B0604020202020204" pitchFamily="34" charset="0"/>
              </a:rPr>
              <a:t>Ecumenical Movement and Interdenominational Cooperation</a:t>
            </a:r>
          </a:p>
          <a:p>
            <a:pPr algn="ctr"/>
            <a:endParaRPr lang="en-US" sz="2800" dirty="0">
              <a:effectLst/>
              <a:latin typeface="Arial" panose="020B0604020202020204" pitchFamily="34" charset="0"/>
            </a:endParaRPr>
          </a:p>
          <a:p>
            <a:pPr algn="just"/>
            <a:r>
              <a:rPr lang="en-US" sz="2800" dirty="0">
                <a:effectLst/>
                <a:latin typeface="Arial" panose="020B0604020202020204" pitchFamily="34" charset="0"/>
              </a:rPr>
              <a:t>The conciliar ecumenical movement emerged in the 20th century as churches around the world sought to promote dialogue, cooperation, and reconciliation among Christian denominations. Organizations such as the World Council of Churches, World Methodist Council, All African Conference of Churches, and various regional and national councils facilitated conversations that emphasized shared beliefs, mutual respect, and joint mission work, while addressing historical divisions rooted in culture, theology, and colonial histories.</a:t>
            </a: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1157" y="1027791"/>
            <a:ext cx="10279306" cy="3108543"/>
          </a:xfrm>
          <a:prstGeom prst="rect">
            <a:avLst/>
          </a:prstGeom>
          <a:noFill/>
        </p:spPr>
        <p:txBody>
          <a:bodyPr wrap="square" rtlCol="0">
            <a:spAutoFit/>
          </a:bodyPr>
          <a:lstStyle/>
          <a:p>
            <a:pPr algn="just"/>
            <a:r>
              <a:rPr lang="en-US" sz="2800" dirty="0">
                <a:effectLst/>
                <a:latin typeface="Arial" panose="020B0604020202020204" pitchFamily="34" charset="0"/>
              </a:rPr>
              <a:t>Living out the call to unity and maturity in the body of Christ requires intentional reflection and action in both our congregations and broader communities. Consider situations that have previously hindered spiritual growth within our churches, reflecting on how God may have used these challenges as opportunities for transformation and deeper connection.</a:t>
            </a:r>
          </a:p>
        </p:txBody>
      </p:sp>
    </p:spTree>
    <p:extLst>
      <p:ext uri="{BB962C8B-B14F-4D97-AF65-F5344CB8AC3E}">
        <p14:creationId xmlns:p14="http://schemas.microsoft.com/office/powerpoint/2010/main" val="2509352106"/>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245922"/>
            <a:ext cx="10559143" cy="1384954"/>
          </a:xfrm>
          <a:prstGeom prst="rect">
            <a:avLst/>
          </a:prstGeom>
          <a:noFill/>
          <a:ln>
            <a:noFill/>
          </a:ln>
        </p:spPr>
        <p:txBody>
          <a:bodyPr spcFirstLastPara="1" wrap="square" lIns="91425" tIns="45700" rIns="91425" bIns="45700" anchor="t" anchorCtr="0">
            <a:spAutoFit/>
          </a:bodyPr>
          <a:lstStyle/>
          <a:p>
            <a:pPr marL="458788" indent="-458788" algn="just"/>
            <a:r>
              <a:rPr lang="en-US" sz="2800" dirty="0">
                <a:effectLst/>
                <a:latin typeface="+mn-lt"/>
              </a:rPr>
              <a:t>1. 	</a:t>
            </a:r>
            <a:r>
              <a:rPr lang="en-US" sz="2800" dirty="0">
                <a:effectLst/>
                <a:latin typeface="Arial" panose="020B0604020202020204" pitchFamily="34" charset="0"/>
              </a:rPr>
              <a:t>How can our church grow spiritually while embracing diversity? What does embracing diversity look like?</a:t>
            </a:r>
          </a:p>
          <a:p>
            <a:pPr marL="458788" indent="-458788" algn="just"/>
            <a:endParaRPr lang="en-US" sz="2800" dirty="0">
              <a:effectLst/>
              <a:latin typeface="+mn-lt"/>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51;p28">
            <a:extLst>
              <a:ext uri="{FF2B5EF4-FFF2-40B4-BE49-F238E27FC236}">
                <a16:creationId xmlns:a16="http://schemas.microsoft.com/office/drawing/2014/main" id="{884A5B3B-5386-BA7D-A044-4A4C4021C71C}"/>
              </a:ext>
            </a:extLst>
          </p:cNvPr>
          <p:cNvSpPr txBox="1"/>
          <p:nvPr/>
        </p:nvSpPr>
        <p:spPr>
          <a:xfrm>
            <a:off x="798286" y="1245922"/>
            <a:ext cx="10559143" cy="954067"/>
          </a:xfrm>
          <a:prstGeom prst="rect">
            <a:avLst/>
          </a:prstGeom>
          <a:noFill/>
          <a:ln>
            <a:noFill/>
          </a:ln>
        </p:spPr>
        <p:txBody>
          <a:bodyPr spcFirstLastPara="1" wrap="square" lIns="91425" tIns="45700" rIns="91425" bIns="45700" anchor="t" anchorCtr="0">
            <a:spAutoFit/>
          </a:bodyPr>
          <a:lstStyle/>
          <a:p>
            <a:pPr marL="458788" indent="-458788" algn="just"/>
            <a:r>
              <a:rPr lang="en-US" sz="2800" dirty="0">
                <a:effectLst/>
                <a:latin typeface="Arial" panose="020B0604020202020204" pitchFamily="34" charset="0"/>
              </a:rPr>
              <a:t>2. Which small actions might produce “mustard seed” growth in your life or community?</a:t>
            </a:r>
          </a:p>
        </p:txBody>
      </p:sp>
    </p:spTree>
    <p:extLst>
      <p:ext uri="{BB962C8B-B14F-4D97-AF65-F5344CB8AC3E}">
        <p14:creationId xmlns:p14="http://schemas.microsoft.com/office/powerpoint/2010/main" val="84696534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730811" y="925713"/>
            <a:ext cx="10730378" cy="4339609"/>
          </a:xfrm>
          <a:prstGeom prst="rect">
            <a:avLst/>
          </a:prstGeom>
          <a:noFill/>
          <a:ln>
            <a:noFill/>
          </a:ln>
        </p:spPr>
        <p:txBody>
          <a:bodyPr spcFirstLastPara="1" wrap="square" lIns="91425" tIns="45700" rIns="91425" bIns="45700" anchor="t" anchorCtr="0">
            <a:spAutoFit/>
          </a:bodyPr>
          <a:lstStyle/>
          <a:p>
            <a:pPr algn="ctr"/>
            <a:r>
              <a:rPr lang="en-US" sz="6000" b="1" dirty="0">
                <a:effectLst/>
                <a:latin typeface="+mj-lt"/>
              </a:rPr>
              <a:t>The</a:t>
            </a:r>
            <a:r>
              <a:rPr lang="en-US" sz="6000" b="1" dirty="0">
                <a:latin typeface="+mj-lt"/>
              </a:rPr>
              <a:t> </a:t>
            </a:r>
            <a:r>
              <a:rPr lang="en-US" sz="6000" b="1" dirty="0">
                <a:effectLst/>
                <a:latin typeface="+mj-lt"/>
              </a:rPr>
              <a:t>Christian Church</a:t>
            </a:r>
            <a:endParaRPr lang="en-US" sz="6000" dirty="0">
              <a:effectLst/>
              <a:latin typeface="+mj-lt"/>
            </a:endParaRPr>
          </a:p>
          <a:p>
            <a:endParaRPr lang="en-US" sz="2000" b="1" dirty="0">
              <a:solidFill>
                <a:schemeClr val="dk2"/>
              </a:solidFill>
              <a:latin typeface="+mj-lt"/>
              <a:ea typeface="Quattrocento Sans"/>
              <a:cs typeface="Quattrocento Sans"/>
              <a:sym typeface="Quattrocento Sans"/>
            </a:endParaRPr>
          </a:p>
          <a:p>
            <a:pPr algn="just"/>
            <a:r>
              <a:rPr lang="en-US" sz="2800" b="1" dirty="0">
                <a:effectLst/>
                <a:latin typeface="+mn-lt"/>
              </a:rPr>
              <a:t>Focus Scripture: </a:t>
            </a:r>
            <a:r>
              <a:rPr lang="en-US" sz="2800" dirty="0">
                <a:effectLst/>
                <a:latin typeface="+mn-lt"/>
              </a:rPr>
              <a:t>Mark 4:26-32; Ephesians 4:4-6, 11-18</a:t>
            </a:r>
          </a:p>
          <a:p>
            <a:pPr algn="just"/>
            <a:endParaRPr lang="en-US" sz="2800" dirty="0">
              <a:effectLst/>
              <a:latin typeface="+mn-lt"/>
            </a:endParaRPr>
          </a:p>
          <a:p>
            <a:pPr algn="just"/>
            <a:r>
              <a:rPr lang="en-US" sz="2800" b="1" dirty="0">
                <a:effectLst/>
                <a:latin typeface="+mn-lt"/>
              </a:rPr>
              <a:t>Key Verses:</a:t>
            </a:r>
            <a:r>
              <a:rPr lang="en-US" sz="2800" dirty="0">
                <a:effectLst/>
                <a:latin typeface="+mn-lt"/>
              </a:rPr>
              <a:t> Speaking the truth in love, we must grow up in every way into him who is the head, into Christ, from whom the whole body, joined and knit together by every ligament with which it is equipped, as each part is working properly, promotes the body’s growth in building itself up in love.  Ephesians 4:15-16 </a:t>
            </a:r>
            <a:r>
              <a:rPr lang="en-US" sz="2800" i="1" dirty="0">
                <a:latin typeface="+mn-lt"/>
              </a:rPr>
              <a:t>(NRSV UE)</a:t>
            </a:r>
            <a:endParaRPr lang="en-US" sz="2800" dirty="0">
              <a:latin typeface="+mn-lt"/>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1;p28">
            <a:extLst>
              <a:ext uri="{FF2B5EF4-FFF2-40B4-BE49-F238E27FC236}">
                <a16:creationId xmlns:a16="http://schemas.microsoft.com/office/drawing/2014/main" id="{92C3144A-E164-C70A-858A-51FD47A87E4B}"/>
              </a:ext>
            </a:extLst>
          </p:cNvPr>
          <p:cNvSpPr txBox="1"/>
          <p:nvPr/>
        </p:nvSpPr>
        <p:spPr>
          <a:xfrm>
            <a:off x="798286" y="1245922"/>
            <a:ext cx="10559143" cy="954067"/>
          </a:xfrm>
          <a:prstGeom prst="rect">
            <a:avLst/>
          </a:prstGeom>
          <a:noFill/>
          <a:ln>
            <a:noFill/>
          </a:ln>
        </p:spPr>
        <p:txBody>
          <a:bodyPr spcFirstLastPara="1" wrap="square" lIns="91425" tIns="45700" rIns="91425" bIns="45700" anchor="t" anchorCtr="0">
            <a:spAutoFit/>
          </a:bodyPr>
          <a:lstStyle/>
          <a:p>
            <a:pPr marL="458788" indent="-458788" algn="just"/>
            <a:r>
              <a:rPr lang="en-US" sz="2800" dirty="0">
                <a:effectLst/>
                <a:latin typeface="Arial" panose="020B0604020202020204" pitchFamily="34" charset="0"/>
              </a:rPr>
              <a:t>3. What is one concrete step you can take this week to serve the unity of the church?</a:t>
            </a:r>
          </a:p>
        </p:txBody>
      </p:sp>
    </p:spTree>
    <p:extLst>
      <p:ext uri="{BB962C8B-B14F-4D97-AF65-F5344CB8AC3E}">
        <p14:creationId xmlns:p14="http://schemas.microsoft.com/office/powerpoint/2010/main" val="3321071121"/>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16428" y="728134"/>
            <a:ext cx="10559143" cy="2677616"/>
          </a:xfrm>
          <a:prstGeom prst="rect">
            <a:avLst/>
          </a:prstGeom>
          <a:noFill/>
          <a:ln>
            <a:noFill/>
          </a:ln>
        </p:spPr>
        <p:txBody>
          <a:bodyPr spcFirstLastPara="1" wrap="square" lIns="91425" tIns="45700" rIns="91425" bIns="45700" anchor="t" anchorCtr="0">
            <a:spAutoFit/>
          </a:bodyPr>
          <a:lstStyle/>
          <a:p>
            <a:r>
              <a:rPr lang="en-US" sz="2800" b="1" dirty="0">
                <a:effectLst/>
                <a:latin typeface="Arial" panose="020B0604020202020204" pitchFamily="34" charset="0"/>
              </a:rPr>
              <a:t>Hymn:</a:t>
            </a:r>
            <a:r>
              <a:rPr lang="en-US" sz="2800" dirty="0">
                <a:effectLst/>
                <a:latin typeface="Arial" panose="020B0604020202020204" pitchFamily="34" charset="0"/>
              </a:rPr>
              <a:t> “Blest Be the Tie That Binds,” AMECH #522 </a:t>
            </a:r>
          </a:p>
          <a:p>
            <a:endParaRPr lang="en-US" sz="2800" dirty="0">
              <a:effectLst/>
              <a:latin typeface="Arial" panose="020B0604020202020204" pitchFamily="34" charset="0"/>
            </a:endParaRPr>
          </a:p>
          <a:p>
            <a:pPr algn="just"/>
            <a:r>
              <a:rPr lang="en-US" sz="2800" b="1" dirty="0">
                <a:effectLst/>
                <a:latin typeface="Arial" panose="020B0604020202020204" pitchFamily="34" charset="0"/>
              </a:rPr>
              <a:t>Prayer: </a:t>
            </a:r>
            <a:r>
              <a:rPr lang="en-US" sz="2800" dirty="0">
                <a:effectLst/>
                <a:latin typeface="Arial" panose="020B0604020202020204" pitchFamily="34" charset="0"/>
              </a:rPr>
              <a:t>Lord, unite us in your Spirit. Help us recognize and honor the gifts in ourselves and others. May we speak the truth in love, grow in faith, and serve with humility. Strengthen our church, our families, and our communities. In Jesus’ name, Amen.</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568319"/>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1445" y="1398370"/>
            <a:ext cx="10220400" cy="5262939"/>
          </a:xfrm>
          <a:prstGeom prst="rect">
            <a:avLst/>
          </a:prstGeom>
          <a:noFill/>
          <a:ln>
            <a:noFill/>
          </a:ln>
        </p:spPr>
        <p:txBody>
          <a:bodyPr spcFirstLastPara="1" wrap="square" lIns="91425" tIns="45700" rIns="91425" bIns="45700" anchor="t" anchorCtr="0">
            <a:spAutoFit/>
          </a:bodyPr>
          <a:lstStyle/>
          <a:p>
            <a:pPr marL="458788" indent="-458788" algn="ctr"/>
            <a:r>
              <a:rPr lang="en-US" sz="2100" b="1" dirty="0">
                <a:solidFill>
                  <a:schemeClr val="bg2"/>
                </a:solidFill>
                <a:effectLst/>
                <a:latin typeface="Helvetica Neue" panose="02000503000000020004" pitchFamily="2" charset="0"/>
              </a:rPr>
              <a:t>Mark 4:26-32</a:t>
            </a:r>
            <a:endParaRPr lang="en-US" sz="2100" dirty="0">
              <a:solidFill>
                <a:schemeClr val="bg2"/>
              </a:solidFill>
              <a:effectLst/>
              <a:latin typeface="Helvetica Neue" panose="02000503000000020004" pitchFamily="2" charset="0"/>
            </a:endParaRPr>
          </a:p>
          <a:p>
            <a:pPr marL="458788" indent="-458788" algn="just"/>
            <a:r>
              <a:rPr lang="en-US" sz="2100" dirty="0">
                <a:solidFill>
                  <a:schemeClr val="bg2"/>
                </a:solidFill>
                <a:effectLst/>
                <a:latin typeface="Helvetica Neue" panose="02000503000000020004" pitchFamily="2" charset="0"/>
              </a:rPr>
              <a:t>26 He also said, “The kingdom of God is as if someone would scatter seed on the ground</a:t>
            </a:r>
          </a:p>
          <a:p>
            <a:pPr marL="458788" indent="-458788" algn="just"/>
            <a:r>
              <a:rPr lang="en-US" sz="2100" dirty="0">
                <a:solidFill>
                  <a:schemeClr val="bg2"/>
                </a:solidFill>
                <a:effectLst/>
                <a:latin typeface="Helvetica Neue" panose="02000503000000020004" pitchFamily="2" charset="0"/>
              </a:rPr>
              <a:t>27 and would sleep and rise night and day, and the seed would sprout and grow, he does not know how.</a:t>
            </a:r>
          </a:p>
          <a:p>
            <a:pPr marL="458788" indent="-458788" algn="just"/>
            <a:r>
              <a:rPr lang="en-US" sz="2100" dirty="0">
                <a:solidFill>
                  <a:schemeClr val="bg2"/>
                </a:solidFill>
                <a:effectLst/>
                <a:latin typeface="Helvetica Neue" panose="02000503000000020004" pitchFamily="2" charset="0"/>
              </a:rPr>
              <a:t>28 The earth produces of itself first the stalk, then the head, then the full grain in the head. </a:t>
            </a:r>
          </a:p>
          <a:p>
            <a:pPr marL="458788" indent="-458788" algn="just"/>
            <a:r>
              <a:rPr lang="en-US" sz="2100" dirty="0">
                <a:solidFill>
                  <a:schemeClr val="bg2"/>
                </a:solidFill>
                <a:effectLst/>
                <a:latin typeface="Helvetica Neue" panose="02000503000000020004" pitchFamily="2" charset="0"/>
              </a:rPr>
              <a:t>29 But when the grain is ripe, at once he goes in with his sickle because the harvest has come.”</a:t>
            </a:r>
          </a:p>
          <a:p>
            <a:pPr marL="458788" indent="-458788" algn="just"/>
            <a:r>
              <a:rPr lang="en-US" sz="2100" dirty="0">
                <a:solidFill>
                  <a:schemeClr val="bg2"/>
                </a:solidFill>
                <a:effectLst/>
                <a:latin typeface="Helvetica Neue" panose="02000503000000020004" pitchFamily="2" charset="0"/>
              </a:rPr>
              <a:t>30 He also said, “With what can we compare the kingdom of God, or what parable will we use for it?</a:t>
            </a:r>
          </a:p>
          <a:p>
            <a:pPr marL="458788" indent="-458788" algn="just"/>
            <a:r>
              <a:rPr lang="en-US" sz="2100" dirty="0">
                <a:solidFill>
                  <a:schemeClr val="bg2"/>
                </a:solidFill>
                <a:effectLst/>
                <a:latin typeface="Helvetica Neue" panose="02000503000000020004" pitchFamily="2" charset="0"/>
              </a:rPr>
              <a:t>31 It is like a mustard seed, which, when sown upon the ground, is the smallest of all the seeds on earth,</a:t>
            </a:r>
          </a:p>
          <a:p>
            <a:pPr marL="458788" indent="-458788" algn="just"/>
            <a:r>
              <a:rPr lang="en-US" sz="2100" dirty="0">
                <a:solidFill>
                  <a:schemeClr val="bg2"/>
                </a:solidFill>
                <a:effectLst/>
                <a:latin typeface="Helvetica Neue" panose="02000503000000020004" pitchFamily="2" charset="0"/>
              </a:rPr>
              <a:t>32 yet when it is sown it grows up and becomes the greatest of all shrubs and puts forth large branches, so that the birds of the air can make nests in its shade.”</a:t>
            </a:r>
          </a:p>
          <a:p>
            <a:pPr marL="458788" indent="-458788" algn="ctr"/>
            <a:endParaRPr lang="en-US" sz="2100" dirty="0">
              <a:solidFill>
                <a:schemeClr val="bg2"/>
              </a:solidFill>
              <a:effectLst/>
              <a:latin typeface="Helvetica Neue" panose="02000503000000020004" pitchFamily="2" charset="0"/>
            </a:endParaRPr>
          </a:p>
        </p:txBody>
      </p:sp>
      <p:sp>
        <p:nvSpPr>
          <p:cNvPr id="61" name="Google Shape;61;p3"/>
          <p:cNvSpPr txBox="1"/>
          <p:nvPr/>
        </p:nvSpPr>
        <p:spPr>
          <a:xfrm>
            <a:off x="654906" y="628969"/>
            <a:ext cx="10873479" cy="646290"/>
          </a:xfrm>
          <a:prstGeom prst="rect">
            <a:avLst/>
          </a:prstGeom>
          <a:noFill/>
          <a:ln>
            <a:noFill/>
          </a:ln>
        </p:spPr>
        <p:txBody>
          <a:bodyPr spcFirstLastPara="1" wrap="square" lIns="91425" tIns="45700" rIns="91425" bIns="45700" anchor="t" anchorCtr="0">
            <a:spAutoFit/>
          </a:bodyPr>
          <a:lstStyle/>
          <a:p>
            <a:pPr algn="ctr"/>
            <a:r>
              <a:rPr lang="en-US" sz="3600" b="1" dirty="0">
                <a:solidFill>
                  <a:schemeClr val="bg2"/>
                </a:solidFill>
                <a:effectLst/>
                <a:latin typeface="+mj-lt"/>
              </a:rPr>
              <a:t>Mark 4:26-32; Ephesians 4:4-6, 11-18(NRSV UE)</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a:extLst>
              <a:ext uri="{FF2B5EF4-FFF2-40B4-BE49-F238E27FC236}">
                <a16:creationId xmlns:a16="http://schemas.microsoft.com/office/drawing/2014/main" id="{935434EB-C5A5-7063-EA8A-17092F45E1CA}"/>
              </a:ext>
            </a:extLst>
          </p:cNvPr>
          <p:cNvSpPr txBox="1"/>
          <p:nvPr/>
        </p:nvSpPr>
        <p:spPr>
          <a:xfrm>
            <a:off x="981445" y="743277"/>
            <a:ext cx="10220400" cy="5586104"/>
          </a:xfrm>
          <a:prstGeom prst="rect">
            <a:avLst/>
          </a:prstGeom>
          <a:noFill/>
          <a:ln>
            <a:noFill/>
          </a:ln>
        </p:spPr>
        <p:txBody>
          <a:bodyPr spcFirstLastPara="1" wrap="square" lIns="91425" tIns="45700" rIns="91425" bIns="45700" anchor="t" anchorCtr="0">
            <a:spAutoFit/>
          </a:bodyPr>
          <a:lstStyle/>
          <a:p>
            <a:pPr marL="458788" indent="-458788" algn="ctr"/>
            <a:r>
              <a:rPr lang="en-US" sz="2100" b="1" dirty="0">
                <a:solidFill>
                  <a:schemeClr val="bg2"/>
                </a:solidFill>
                <a:effectLst/>
                <a:latin typeface="Helvetica Neue" panose="02000503000000020004" pitchFamily="2" charset="0"/>
              </a:rPr>
              <a:t>Ephesians</a:t>
            </a:r>
            <a:r>
              <a:rPr lang="en-US" sz="2100" b="1" dirty="0">
                <a:solidFill>
                  <a:schemeClr val="bg2"/>
                </a:solidFill>
                <a:latin typeface="Helvetica Neue" panose="02000503000000020004" pitchFamily="2" charset="0"/>
              </a:rPr>
              <a:t> </a:t>
            </a:r>
            <a:r>
              <a:rPr lang="en-US" sz="2100" b="1" dirty="0">
                <a:solidFill>
                  <a:schemeClr val="bg2"/>
                </a:solidFill>
                <a:effectLst/>
                <a:latin typeface="Helvetica Neue" panose="02000503000000020004" pitchFamily="2" charset="0"/>
              </a:rPr>
              <a:t>4:4-6</a:t>
            </a:r>
            <a:endParaRPr lang="en-US" sz="2100" dirty="0">
              <a:solidFill>
                <a:schemeClr val="bg2"/>
              </a:solidFill>
              <a:effectLst/>
              <a:latin typeface="Helvetica Neue" panose="02000503000000020004" pitchFamily="2" charset="0"/>
            </a:endParaRPr>
          </a:p>
          <a:p>
            <a:pPr marL="458788" indent="-458788" algn="just"/>
            <a:r>
              <a:rPr lang="en-US" sz="2100" dirty="0">
                <a:solidFill>
                  <a:schemeClr val="bg2"/>
                </a:solidFill>
                <a:effectLst/>
                <a:latin typeface="Helvetica Neue" panose="02000503000000020004" pitchFamily="2" charset="0"/>
              </a:rPr>
              <a:t>4 …there is one body and one Spirit, just as you were called to the one hope of your calling,</a:t>
            </a:r>
          </a:p>
          <a:p>
            <a:pPr marL="458788" indent="-458788" algn="just"/>
            <a:r>
              <a:rPr lang="en-US" sz="2100" dirty="0">
                <a:solidFill>
                  <a:schemeClr val="bg2"/>
                </a:solidFill>
                <a:effectLst/>
                <a:latin typeface="Helvetica Neue" panose="02000503000000020004" pitchFamily="2" charset="0"/>
              </a:rPr>
              <a:t>5 one Lord, one faith, one baptism,</a:t>
            </a:r>
          </a:p>
          <a:p>
            <a:pPr marL="458788" indent="-458788" algn="just"/>
            <a:r>
              <a:rPr lang="en-US" sz="2100" dirty="0">
                <a:solidFill>
                  <a:schemeClr val="bg2"/>
                </a:solidFill>
                <a:effectLst/>
                <a:latin typeface="Helvetica Neue" panose="02000503000000020004" pitchFamily="2" charset="0"/>
              </a:rPr>
              <a:t>6 one God and Father of all, who is above all and through all and in all.</a:t>
            </a:r>
          </a:p>
          <a:p>
            <a:pPr marL="458788" indent="-458788" algn="ctr"/>
            <a:r>
              <a:rPr lang="en-US" sz="2100" b="1" dirty="0">
                <a:solidFill>
                  <a:schemeClr val="bg2"/>
                </a:solidFill>
                <a:effectLst/>
                <a:latin typeface="Helvetica Neue" panose="02000503000000020004" pitchFamily="2" charset="0"/>
              </a:rPr>
              <a:t>11-18</a:t>
            </a:r>
            <a:endParaRPr lang="en-US" sz="2100" dirty="0">
              <a:solidFill>
                <a:schemeClr val="bg2"/>
              </a:solidFill>
              <a:effectLst/>
              <a:latin typeface="Helvetica Neue" panose="02000503000000020004" pitchFamily="2" charset="0"/>
            </a:endParaRPr>
          </a:p>
          <a:p>
            <a:pPr marL="458788" indent="-458788" algn="just"/>
            <a:r>
              <a:rPr lang="en-US" sz="2100" dirty="0">
                <a:solidFill>
                  <a:schemeClr val="bg2"/>
                </a:solidFill>
                <a:effectLst/>
                <a:latin typeface="Helvetica Neue" panose="02000503000000020004" pitchFamily="2" charset="0"/>
              </a:rPr>
              <a:t>11 He himself granted that some are apostles, prophets, evangelists, pastors and teachers</a:t>
            </a:r>
          </a:p>
          <a:p>
            <a:pPr marL="458788" indent="-458788" algn="just"/>
            <a:r>
              <a:rPr lang="en-US" sz="2100" dirty="0">
                <a:solidFill>
                  <a:schemeClr val="bg2"/>
                </a:solidFill>
                <a:effectLst/>
                <a:latin typeface="Helvetica Neue" panose="02000503000000020004" pitchFamily="2" charset="0"/>
              </a:rPr>
              <a:t>12 to equip the saints for the work of ministry, for building up the body of Christ, </a:t>
            </a:r>
          </a:p>
          <a:p>
            <a:pPr marL="458788" indent="-458788" algn="just"/>
            <a:r>
              <a:rPr lang="en-US" sz="2100" dirty="0">
                <a:solidFill>
                  <a:schemeClr val="bg2"/>
                </a:solidFill>
                <a:effectLst/>
                <a:latin typeface="Helvetica Neue" panose="02000503000000020004" pitchFamily="2" charset="0"/>
              </a:rPr>
              <a:t>13 until all of us come to the unity of the faith and of the knowledge of the Son of God, to maturity, to the measure of the full stature of Christ.</a:t>
            </a:r>
          </a:p>
          <a:p>
            <a:pPr marL="458788" indent="-458788" algn="just"/>
            <a:r>
              <a:rPr lang="en-US" sz="2100" dirty="0">
                <a:solidFill>
                  <a:schemeClr val="bg2"/>
                </a:solidFill>
                <a:effectLst/>
                <a:latin typeface="Helvetica Neue" panose="02000503000000020004" pitchFamily="2" charset="0"/>
              </a:rPr>
              <a:t>14 We must no longer be children, tossed to and </a:t>
            </a:r>
            <a:r>
              <a:rPr lang="en-US" sz="2100" dirty="0" err="1">
                <a:solidFill>
                  <a:schemeClr val="bg2"/>
                </a:solidFill>
                <a:effectLst/>
                <a:latin typeface="Helvetica Neue" panose="02000503000000020004" pitchFamily="2" charset="0"/>
              </a:rPr>
              <a:t>fro</a:t>
            </a:r>
            <a:r>
              <a:rPr lang="en-US" sz="2100" dirty="0">
                <a:solidFill>
                  <a:schemeClr val="bg2"/>
                </a:solidFill>
                <a:effectLst/>
                <a:latin typeface="Helvetica Neue" panose="02000503000000020004" pitchFamily="2" charset="0"/>
              </a:rPr>
              <a:t> and blown about by every wind of doctrine by people’s trickery, by their craftiness in deceitful scheming;</a:t>
            </a:r>
          </a:p>
          <a:p>
            <a:pPr marL="458788" indent="-458788" algn="just"/>
            <a:r>
              <a:rPr lang="en-US" sz="2100" dirty="0">
                <a:solidFill>
                  <a:schemeClr val="bg2"/>
                </a:solidFill>
                <a:effectLst/>
                <a:latin typeface="Helvetica Neue" panose="02000503000000020004" pitchFamily="2" charset="0"/>
              </a:rPr>
              <a:t>15 but speaking the truth in love, we must grow up in every way into him who is the head, into Christ,</a:t>
            </a:r>
          </a:p>
          <a:p>
            <a:pPr marL="458788" indent="-458788" algn="just"/>
            <a:r>
              <a:rPr lang="en-US" sz="2100" dirty="0">
                <a:solidFill>
                  <a:schemeClr val="bg2"/>
                </a:solidFill>
                <a:effectLst/>
                <a:latin typeface="Helvetica Neue" panose="02000503000000020004" pitchFamily="2" charset="0"/>
              </a:rPr>
              <a:t>16 from whom the whole body, joined and knit together by every ligament with which it is equipped, as each part is working properly, promotes the body’s</a:t>
            </a:r>
          </a:p>
        </p:txBody>
      </p:sp>
    </p:spTree>
    <p:extLst>
      <p:ext uri="{BB962C8B-B14F-4D97-AF65-F5344CB8AC3E}">
        <p14:creationId xmlns:p14="http://schemas.microsoft.com/office/powerpoint/2010/main" val="242541032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60;p3">
            <a:extLst>
              <a:ext uri="{FF2B5EF4-FFF2-40B4-BE49-F238E27FC236}">
                <a16:creationId xmlns:a16="http://schemas.microsoft.com/office/drawing/2014/main" id="{49BBAAC4-B6E0-63C8-3E6B-B5FCA9B13105}"/>
              </a:ext>
            </a:extLst>
          </p:cNvPr>
          <p:cNvSpPr txBox="1"/>
          <p:nvPr/>
        </p:nvSpPr>
        <p:spPr>
          <a:xfrm>
            <a:off x="981445" y="743277"/>
            <a:ext cx="10220400" cy="1708120"/>
          </a:xfrm>
          <a:prstGeom prst="rect">
            <a:avLst/>
          </a:prstGeom>
          <a:noFill/>
          <a:ln>
            <a:noFill/>
          </a:ln>
        </p:spPr>
        <p:txBody>
          <a:bodyPr spcFirstLastPara="1" wrap="square" lIns="91425" tIns="45700" rIns="91425" bIns="45700" anchor="t" anchorCtr="0">
            <a:spAutoFit/>
          </a:bodyPr>
          <a:lstStyle/>
          <a:p>
            <a:pPr marL="458788" indent="-458788" algn="just"/>
            <a:r>
              <a:rPr lang="en-US" sz="2100" dirty="0">
                <a:solidFill>
                  <a:schemeClr val="bg2"/>
                </a:solidFill>
                <a:effectLst/>
                <a:latin typeface="Helvetica Neue" panose="02000503000000020004" pitchFamily="2" charset="0"/>
              </a:rPr>
              <a:t>	growth in building itself up in love.</a:t>
            </a:r>
          </a:p>
          <a:p>
            <a:pPr marL="458788" indent="-458788" algn="just"/>
            <a:r>
              <a:rPr lang="en-US" sz="2100" dirty="0">
                <a:solidFill>
                  <a:schemeClr val="bg2"/>
                </a:solidFill>
                <a:effectLst/>
                <a:latin typeface="Helvetica Neue" panose="02000503000000020004" pitchFamily="2" charset="0"/>
              </a:rPr>
              <a:t>17 Now this I affirm and insist on in the Lord: you must no longer walk as the gentiles walk, in the futility of their minds;</a:t>
            </a:r>
          </a:p>
          <a:p>
            <a:pPr marL="458788" indent="-458788" algn="just"/>
            <a:r>
              <a:rPr lang="en-US" sz="2100" dirty="0">
                <a:solidFill>
                  <a:schemeClr val="bg2"/>
                </a:solidFill>
                <a:effectLst/>
                <a:latin typeface="Helvetica Neue" panose="02000503000000020004" pitchFamily="2" charset="0"/>
              </a:rPr>
              <a:t>18 	they are darkened in their understanding, alienated from the life of God because of their ignorance and hardness of heart.</a:t>
            </a:r>
          </a:p>
        </p:txBody>
      </p:sp>
    </p:spTree>
    <p:extLst>
      <p:ext uri="{BB962C8B-B14F-4D97-AF65-F5344CB8AC3E}">
        <p14:creationId xmlns:p14="http://schemas.microsoft.com/office/powerpoint/2010/main" val="67574334"/>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932815" y="663271"/>
            <a:ext cx="10613282" cy="5078273"/>
          </a:xfrm>
          <a:prstGeom prst="rect">
            <a:avLst/>
          </a:prstGeom>
          <a:noFill/>
          <a:ln>
            <a:noFill/>
          </a:ln>
        </p:spPr>
        <p:txBody>
          <a:bodyPr spcFirstLastPara="1" wrap="square" lIns="91425" tIns="45700" rIns="91425" bIns="45700" anchor="t" anchorCtr="0">
            <a:spAutoFit/>
          </a:bodyPr>
          <a:lstStyle/>
          <a:p>
            <a:pPr marR="0" lvl="0" algn="ctr" rtl="0">
              <a:spcBef>
                <a:spcPts val="0"/>
              </a:spcBef>
              <a:spcAft>
                <a:spcPts val="0"/>
              </a:spcAft>
            </a:pPr>
            <a:r>
              <a:rPr lang="en-US" sz="4400" b="1" dirty="0">
                <a:solidFill>
                  <a:schemeClr val="dk2"/>
                </a:solidFill>
                <a:latin typeface="+mj-lt"/>
                <a:ea typeface="Quattrocento Sans"/>
                <a:cs typeface="Quattrocento Sans"/>
                <a:sym typeface="Quattrocento Sans"/>
              </a:rPr>
              <a:t>Key Terms</a:t>
            </a:r>
          </a:p>
          <a:p>
            <a:pPr marL="571500" indent="-571500" algn="just">
              <a:buFont typeface="Arial" panose="020B0604020202020204" pitchFamily="34" charset="0"/>
              <a:buChar char="•"/>
            </a:pPr>
            <a:r>
              <a:rPr lang="en-US" sz="2800" b="1" dirty="0">
                <a:effectLst/>
                <a:latin typeface="Arial" panose="020B0604020202020204" pitchFamily="34" charset="0"/>
              </a:rPr>
              <a:t>Spiritual Gifts (charismata)</a:t>
            </a:r>
            <a:r>
              <a:rPr lang="en-US" sz="2800" dirty="0">
                <a:effectLst/>
                <a:latin typeface="Arial" panose="020B0604020202020204" pitchFamily="34" charset="0"/>
              </a:rPr>
              <a:t> – Special abilities given by the Holy Spirit to equip the church for ministry.</a:t>
            </a:r>
          </a:p>
          <a:p>
            <a:pPr marL="571500" indent="-571500" algn="just">
              <a:buFont typeface="Arial" panose="020B0604020202020204" pitchFamily="34" charset="0"/>
              <a:buChar char="•"/>
            </a:pPr>
            <a:r>
              <a:rPr lang="en-US" sz="2800" b="1" dirty="0">
                <a:effectLst/>
                <a:latin typeface="Arial" panose="020B0604020202020204" pitchFamily="34" charset="0"/>
              </a:rPr>
              <a:t>Unity (</a:t>
            </a:r>
            <a:r>
              <a:rPr lang="en-US" sz="2800" b="1" dirty="0" err="1">
                <a:effectLst/>
                <a:latin typeface="Arial" panose="020B0604020202020204" pitchFamily="34" charset="0"/>
              </a:rPr>
              <a:t>henosis</a:t>
            </a:r>
            <a:r>
              <a:rPr lang="en-US" sz="2800" b="1" dirty="0">
                <a:effectLst/>
                <a:latin typeface="Arial" panose="020B0604020202020204" pitchFamily="34" charset="0"/>
              </a:rPr>
              <a:t>)</a:t>
            </a:r>
            <a:r>
              <a:rPr lang="en-US" sz="2800" dirty="0">
                <a:effectLst/>
                <a:latin typeface="Arial" panose="020B0604020202020204" pitchFamily="34" charset="0"/>
              </a:rPr>
              <a:t> – The state of being joined together in Christ, despite diversity of gifts.</a:t>
            </a:r>
          </a:p>
          <a:p>
            <a:pPr marL="571500" indent="-571500" algn="just">
              <a:buFont typeface="Arial" panose="020B0604020202020204" pitchFamily="34" charset="0"/>
              <a:buChar char="•"/>
            </a:pPr>
            <a:r>
              <a:rPr lang="en-US" sz="2800" b="1" dirty="0">
                <a:effectLst/>
                <a:latin typeface="Arial" panose="020B0604020202020204" pitchFamily="34" charset="0"/>
              </a:rPr>
              <a:t>Mustard Seed</a:t>
            </a:r>
            <a:r>
              <a:rPr lang="en-US" sz="2800" dirty="0">
                <a:effectLst/>
                <a:latin typeface="Arial" panose="020B0604020202020204" pitchFamily="34" charset="0"/>
              </a:rPr>
              <a:t> – Symbol of small beginnings growing into great outcomes (Mark 4:30-32).</a:t>
            </a:r>
          </a:p>
          <a:p>
            <a:pPr marL="571500" indent="-571500" algn="just">
              <a:buFont typeface="Arial" panose="020B0604020202020204" pitchFamily="34" charset="0"/>
              <a:buChar char="•"/>
            </a:pPr>
            <a:r>
              <a:rPr lang="en-US" sz="2800" b="1" dirty="0">
                <a:effectLst/>
                <a:latin typeface="Arial" panose="020B0604020202020204" pitchFamily="34" charset="0"/>
              </a:rPr>
              <a:t>Body of Christ</a:t>
            </a:r>
            <a:r>
              <a:rPr lang="en-US" sz="2800" dirty="0">
                <a:effectLst/>
                <a:latin typeface="Arial" panose="020B0604020202020204" pitchFamily="34" charset="0"/>
              </a:rPr>
              <a:t> – The church as a unified organism where each member contributes to growth.</a:t>
            </a:r>
          </a:p>
          <a:p>
            <a:pPr marL="571500" indent="-571500" algn="just">
              <a:buFont typeface="Arial" panose="020B0604020202020204" pitchFamily="34" charset="0"/>
              <a:buChar char="•"/>
            </a:pPr>
            <a:r>
              <a:rPr lang="en-US" sz="2800" b="1" dirty="0">
                <a:effectLst/>
                <a:latin typeface="Arial" panose="020B0604020202020204" pitchFamily="34" charset="0"/>
              </a:rPr>
              <a:t>Agape </a:t>
            </a:r>
            <a:r>
              <a:rPr lang="en-US" sz="2800" dirty="0">
                <a:effectLst/>
                <a:latin typeface="Arial" panose="020B0604020202020204" pitchFamily="34" charset="0"/>
              </a:rPr>
              <a:t>– Selfless love, often expressed in communal meals and fellowship in the early church.</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804709"/>
            <a:ext cx="10559100" cy="2677616"/>
          </a:xfrm>
          <a:prstGeom prst="rect">
            <a:avLst/>
          </a:prstGeom>
          <a:noFill/>
          <a:ln>
            <a:noFill/>
          </a:ln>
        </p:spPr>
        <p:txBody>
          <a:bodyPr spcFirstLastPara="1" wrap="square" lIns="91425" tIns="45700" rIns="91425" bIns="45700" anchor="t" anchorCtr="0">
            <a:spAutoFit/>
          </a:bodyPr>
          <a:lstStyle/>
          <a:p>
            <a:pPr algn="just"/>
            <a:r>
              <a:rPr lang="en-US" sz="2800" dirty="0">
                <a:effectLst/>
                <a:latin typeface="Arial" panose="020B0604020202020204" pitchFamily="34" charset="0"/>
              </a:rPr>
              <a:t>The church faces countless challenges that threaten unity, from personal conflicts to societal divisions. Yet Christ equips each believer with unique gifts to strengthen and grow the community. In this lesson, we explore how the church can thrive through cooperation, spiritual maturity, and the exercise of diverse gifts.</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83465</TotalTime>
  <Words>1081</Words>
  <Application>Microsoft Macintosh PowerPoint</Application>
  <PresentationFormat>Widescreen</PresentationFormat>
  <Paragraphs>53</Paragraphs>
  <Slides>23</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Open Sans</vt:lpstr>
      <vt:lpstr>Arial</vt:lpstr>
      <vt:lpstr>Helvetica Neue</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A Wright</cp:lastModifiedBy>
  <cp:revision>95</cp:revision>
  <dcterms:created xsi:type="dcterms:W3CDTF">2018-05-04T03:01:22Z</dcterms:created>
  <dcterms:modified xsi:type="dcterms:W3CDTF">2025-10-23T21:11:00Z</dcterms:modified>
</cp:coreProperties>
</file>