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90"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7" r:id="rId19"/>
    <p:sldId id="288" r:id="rId20"/>
    <p:sldId id="289" r:id="rId21"/>
    <p:sldId id="284" r:id="rId22"/>
    <p:sldId id="278" r:id="rId23"/>
    <p:sldId id="280" r:id="rId24"/>
  </p:sldIdLst>
  <p:sldSz cx="12192000" cy="6858000"/>
  <p:notesSz cx="6858000" cy="9144000"/>
  <p:embeddedFontLst>
    <p:embeddedFont>
      <p:font typeface="Open Sans" panose="020B0606030504020204" pitchFamily="34" charset="0"/>
      <p:regular r:id="rId26"/>
      <p:bold r:id="rId27"/>
      <p:italic r:id="rId28"/>
      <p:boldItalic r:id="rId29"/>
    </p:embeddedFont>
    <p:embeddedFont>
      <p:font typeface="Quattrocento Sans" panose="020B05020500000200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6"/>
    <p:restoredTop sz="93890"/>
  </p:normalViewPr>
  <p:slideViewPr>
    <p:cSldViewPr snapToGrid="0">
      <p:cViewPr varScale="1">
        <p:scale>
          <a:sx n="73" d="100"/>
          <a:sy n="73" d="100"/>
        </p:scale>
        <p:origin x="1992" y="1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1429" y="-54563"/>
            <a:ext cx="12318832" cy="6966179"/>
          </a:xfrm>
          <a:prstGeom prst="rect">
            <a:avLst/>
          </a:prstGeom>
          <a:noFill/>
          <a:ln>
            <a:noFill/>
          </a:ln>
        </p:spPr>
      </p:pic>
      <p:sp>
        <p:nvSpPr>
          <p:cNvPr id="49" name="Google Shape;49;p1"/>
          <p:cNvSpPr txBox="1"/>
          <p:nvPr/>
        </p:nvSpPr>
        <p:spPr>
          <a:xfrm>
            <a:off x="460931" y="5973138"/>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7</a:t>
            </a:r>
            <a:r>
              <a:rPr lang="en-US" sz="2800" b="1" i="0" u="none" strike="noStrike" cap="none" baseline="30000" dirty="0">
                <a:solidFill>
                  <a:schemeClr val="dk1"/>
                </a:solidFill>
                <a:latin typeface="Arial"/>
                <a:ea typeface="Arial"/>
                <a:cs typeface="Arial"/>
                <a:sym typeface="Arial"/>
              </a:rPr>
              <a:t>: JANUARY 18</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his weekend, many will celebrate the life and ministry of Rev. Dr. Martin Luther King, Jr.  Dr. King exemplified the intersection of boldness and humility in prayer. During the civil rights movement, King often prayed publicly and privately for justice, reconciliation, and protection for those risking their lives. In his “Letter from Birmingham Jail,” King’s writing mirrors Abraham’s approach, boldly calling out injustice while appealing to God’s righteousness.</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5262979"/>
          </a:xfrm>
          <a:prstGeom prst="rect">
            <a:avLst/>
          </a:prstGeom>
          <a:noFill/>
        </p:spPr>
        <p:txBody>
          <a:bodyPr wrap="square" rtlCol="0">
            <a:spAutoFit/>
          </a:bodyPr>
          <a:lstStyle/>
          <a:p>
            <a:pPr algn="ctr"/>
            <a:r>
              <a:rPr lang="en-US" sz="2800" i="1" dirty="0">
                <a:effectLst/>
                <a:latin typeface="Arial" panose="020B0604020202020204" pitchFamily="34" charset="0"/>
              </a:rPr>
              <a:t>The Scientific Benefits of Prayer</a:t>
            </a:r>
          </a:p>
          <a:p>
            <a:pPr algn="ctr"/>
            <a:endParaRPr lang="en-US" sz="2800" dirty="0">
              <a:effectLst/>
              <a:latin typeface="Arial" panose="020B0604020202020204" pitchFamily="34" charset="0"/>
            </a:endParaRPr>
          </a:p>
          <a:p>
            <a:pPr algn="just"/>
            <a:r>
              <a:rPr lang="en-US" sz="2800" dirty="0">
                <a:effectLst/>
                <a:latin typeface="Arial" panose="020B0604020202020204" pitchFamily="34" charset="0"/>
              </a:rPr>
              <a:t>Prayer is not only a spiritual practice but also a subject of increasing scientific interest. Studies in psychology, neuroscience, and medicine have explored how consistent prayer can impact physical, emotional, and social well-being. For example, research shows that prayer can reduce stress, lower blood pressure, improve heart health, and even enhance immune function. A study published in </a:t>
            </a:r>
            <a:r>
              <a:rPr lang="en-US" sz="2800" i="1" dirty="0">
                <a:effectLst/>
                <a:latin typeface="Arial" panose="020B0604020202020204" pitchFamily="34" charset="0"/>
              </a:rPr>
              <a:t>Psychosomatic Medicine</a:t>
            </a:r>
            <a:r>
              <a:rPr lang="en-US" sz="2800" b="1" dirty="0">
                <a:effectLst/>
                <a:latin typeface="Arial" panose="020B0604020202020204" pitchFamily="34" charset="0"/>
              </a:rPr>
              <a:t> found that individuals who engaged in regular prayer reported greater emotional resilience, reduced anxiety, and higher overall life satisfaction.</a:t>
            </a:r>
            <a:endParaRPr lang="en-US" sz="2800" dirty="0">
              <a:effectLst/>
              <a:latin typeface="Arial" panose="020B0604020202020204" pitchFamily="34" charset="0"/>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2246769"/>
          </a:xfrm>
          <a:prstGeom prst="rect">
            <a:avLst/>
          </a:prstGeom>
          <a:noFill/>
        </p:spPr>
        <p:txBody>
          <a:bodyPr wrap="square" rtlCol="0">
            <a:spAutoFit/>
          </a:bodyPr>
          <a:lstStyle/>
          <a:p>
            <a:pPr algn="just"/>
            <a:r>
              <a:rPr lang="en-US" sz="2800" dirty="0">
                <a:effectLst/>
                <a:latin typeface="Arial" panose="020B0604020202020204" pitchFamily="34" charset="0"/>
              </a:rPr>
              <a:t>The scriptures invite us to bring both boldness and humility into our daily lives through prayer and action. We can approach God confidently like Abraham, advocating for justice and interceding for others, while also recognizing our limitations and approaching God humbly like the tax collector. </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1384954"/>
          </a:xfrm>
          <a:prstGeom prst="rect">
            <a:avLst/>
          </a:prstGeom>
          <a:noFill/>
          <a:ln>
            <a:noFill/>
          </a:ln>
        </p:spPr>
        <p:txBody>
          <a:bodyPr spcFirstLastPara="1" wrap="square" lIns="91425" tIns="45700" rIns="91425" bIns="45700" anchor="t" anchorCtr="0">
            <a:spAutoFit/>
          </a:bodyPr>
          <a:lstStyle/>
          <a:p>
            <a:pPr marL="468313" indent="-468313" algn="just"/>
            <a:r>
              <a:rPr lang="en-US" sz="2800" dirty="0">
                <a:effectLst/>
                <a:latin typeface="Arial" panose="020B0604020202020204" pitchFamily="34" charset="0"/>
              </a:rPr>
              <a:t>1.	When have you experienced both bold and humble approaches in prayer? Which was more effective?</a:t>
            </a:r>
          </a:p>
          <a:p>
            <a:pPr marL="468313" indent="-468313" algn="just"/>
            <a:endParaRPr lang="en-US" sz="2800" dirty="0">
              <a:effectLst/>
              <a:latin typeface="Arial" panose="020B0604020202020204" pitchFamily="34" charset="0"/>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1;p28">
            <a:extLst>
              <a:ext uri="{FF2B5EF4-FFF2-40B4-BE49-F238E27FC236}">
                <a16:creationId xmlns:a16="http://schemas.microsoft.com/office/drawing/2014/main" id="{EB51BF4D-3B80-F80B-B984-5753464D590C}"/>
              </a:ext>
            </a:extLst>
          </p:cNvPr>
          <p:cNvSpPr txBox="1"/>
          <p:nvPr/>
        </p:nvSpPr>
        <p:spPr>
          <a:xfrm>
            <a:off x="798286" y="1692237"/>
            <a:ext cx="10559143" cy="954067"/>
          </a:xfrm>
          <a:prstGeom prst="rect">
            <a:avLst/>
          </a:prstGeom>
          <a:noFill/>
          <a:ln>
            <a:noFill/>
          </a:ln>
        </p:spPr>
        <p:txBody>
          <a:bodyPr spcFirstLastPara="1" wrap="square" lIns="91425" tIns="45700" rIns="91425" bIns="45700" anchor="t" anchorCtr="0">
            <a:spAutoFit/>
          </a:bodyPr>
          <a:lstStyle/>
          <a:p>
            <a:pPr marL="468313" indent="-468313" algn="just"/>
            <a:r>
              <a:rPr lang="en-US" sz="2800" dirty="0">
                <a:effectLst/>
                <a:latin typeface="Arial" panose="020B0604020202020204" pitchFamily="34" charset="0"/>
              </a:rPr>
              <a:t>2.	How does comparing ourselves to others distort our relationship with God?</a:t>
            </a: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6FA66753-1DA2-04E2-CDE9-0A7F817A5471}"/>
              </a:ext>
            </a:extLst>
          </p:cNvPr>
          <p:cNvSpPr txBox="1"/>
          <p:nvPr/>
        </p:nvSpPr>
        <p:spPr>
          <a:xfrm>
            <a:off x="798286" y="1692237"/>
            <a:ext cx="10559143" cy="954067"/>
          </a:xfrm>
          <a:prstGeom prst="rect">
            <a:avLst/>
          </a:prstGeom>
          <a:noFill/>
          <a:ln>
            <a:noFill/>
          </a:ln>
        </p:spPr>
        <p:txBody>
          <a:bodyPr spcFirstLastPara="1" wrap="square" lIns="91425" tIns="45700" rIns="91425" bIns="45700" anchor="t" anchorCtr="0">
            <a:spAutoFit/>
          </a:bodyPr>
          <a:lstStyle/>
          <a:p>
            <a:pPr marL="468313" indent="-468313" algn="just"/>
            <a:r>
              <a:rPr lang="en-US" sz="2800" dirty="0">
                <a:effectLst/>
                <a:latin typeface="Arial" panose="020B0604020202020204" pitchFamily="34" charset="0"/>
              </a:rPr>
              <a:t>3.	How can your prayer life contribute to justice in your community?</a:t>
            </a:r>
          </a:p>
        </p:txBody>
      </p:sp>
    </p:spTree>
    <p:extLst>
      <p:ext uri="{BB962C8B-B14F-4D97-AF65-F5344CB8AC3E}">
        <p14:creationId xmlns:p14="http://schemas.microsoft.com/office/powerpoint/2010/main" val="142579101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920226"/>
            <a:ext cx="10825200" cy="5201384"/>
          </a:xfrm>
          <a:prstGeom prst="rect">
            <a:avLst/>
          </a:prstGeom>
          <a:noFill/>
          <a:ln>
            <a:noFill/>
          </a:ln>
        </p:spPr>
        <p:txBody>
          <a:bodyPr spcFirstLastPara="1" wrap="square" lIns="91425" tIns="45700" rIns="91425" bIns="45700" anchor="t" anchorCtr="0">
            <a:spAutoFit/>
          </a:bodyPr>
          <a:lstStyle/>
          <a:p>
            <a:pPr algn="ctr"/>
            <a:r>
              <a:rPr lang="en-US" sz="6400" b="1" dirty="0">
                <a:effectLst/>
                <a:latin typeface="Helvetica Neue" panose="02000503000000020004" pitchFamily="2" charset="0"/>
              </a:rPr>
              <a:t>PRAYER</a:t>
            </a:r>
            <a:endParaRPr lang="en-US" sz="6400" dirty="0">
              <a:effectLst/>
              <a:latin typeface="Helvetica Neue" panose="02000503000000020004" pitchFamily="2" charset="0"/>
            </a:endParaRPr>
          </a:p>
          <a:p>
            <a:endParaRPr lang="en-US" sz="2400" b="1" baseline="30000" dirty="0">
              <a:solidFill>
                <a:schemeClr val="dk2"/>
              </a:solidFill>
              <a:latin typeface="+mj-lt"/>
              <a:ea typeface="Quattrocento Sans"/>
              <a:cs typeface="Quattrocento Sans"/>
              <a:sym typeface="Quattrocento Sans"/>
            </a:endParaRPr>
          </a:p>
          <a:p>
            <a:pPr algn="just"/>
            <a:r>
              <a:rPr lang="en-US" sz="3600" b="1" dirty="0">
                <a:solidFill>
                  <a:schemeClr val="dk2"/>
                </a:solidFill>
                <a:latin typeface="Arial" panose="020B0604020202020204" pitchFamily="34" charset="0"/>
                <a:ea typeface="Quattrocento Sans"/>
                <a:cs typeface="Arial" panose="020B0604020202020204" pitchFamily="34" charset="0"/>
                <a:sym typeface="Quattrocento Sans"/>
              </a:rPr>
              <a:t>Focus Scripture: </a:t>
            </a:r>
            <a:r>
              <a:rPr lang="en-US" sz="3600" dirty="0">
                <a:effectLst/>
                <a:latin typeface="Arial" panose="020B0604020202020204" pitchFamily="34" charset="0"/>
                <a:cs typeface="Arial" panose="020B0604020202020204" pitchFamily="34" charset="0"/>
              </a:rPr>
              <a:t>Genesis 18:25-27; Luke 18:9-14; 1 John 5:14-15</a:t>
            </a:r>
          </a:p>
          <a:p>
            <a:pPr algn="just"/>
            <a:endParaRPr lang="en-US" sz="3600" dirty="0">
              <a:effectLst/>
              <a:latin typeface="Arial" panose="020B0604020202020204" pitchFamily="34" charset="0"/>
              <a:cs typeface="Arial" panose="020B0604020202020204" pitchFamily="34" charset="0"/>
            </a:endParaRPr>
          </a:p>
          <a:p>
            <a:pPr algn="just"/>
            <a:r>
              <a:rPr lang="en-US" sz="3600" b="1" dirty="0">
                <a:effectLst/>
                <a:latin typeface="Arial" panose="020B0604020202020204" pitchFamily="34" charset="0"/>
                <a:cs typeface="Arial" panose="020B0604020202020204" pitchFamily="34" charset="0"/>
              </a:rPr>
              <a:t>Key Verse:</a:t>
            </a:r>
            <a:r>
              <a:rPr lang="en-US" sz="3600" dirty="0">
                <a:effectLst/>
                <a:latin typeface="Arial" panose="020B0604020202020204" pitchFamily="34" charset="0"/>
                <a:cs typeface="Arial" panose="020B0604020202020204" pitchFamily="34" charset="0"/>
              </a:rPr>
              <a:t> “I tell you, this man went down to his home justified rather than the other, for all who exalt themselves will be humbled, but all who humble themselves will be exalted.” Luke 18:14 </a:t>
            </a:r>
            <a:r>
              <a:rPr lang="en-US" sz="3600" i="1" dirty="0">
                <a:latin typeface="Arial" panose="020B0604020202020204" pitchFamily="34" charset="0"/>
                <a:cs typeface="Arial" panose="020B0604020202020204" pitchFamily="34" charset="0"/>
              </a:rPr>
              <a:t>(NRSV UE)</a:t>
            </a:r>
            <a:endParaRPr lang="en-US" sz="3600" dirty="0">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775D784F-73A5-2753-B618-DF416CBD21A2}"/>
              </a:ext>
            </a:extLst>
          </p:cNvPr>
          <p:cNvSpPr txBox="1"/>
          <p:nvPr/>
        </p:nvSpPr>
        <p:spPr>
          <a:xfrm>
            <a:off x="798286" y="1659581"/>
            <a:ext cx="10559143" cy="954067"/>
          </a:xfrm>
          <a:prstGeom prst="rect">
            <a:avLst/>
          </a:prstGeom>
          <a:noFill/>
          <a:ln>
            <a:noFill/>
          </a:ln>
        </p:spPr>
        <p:txBody>
          <a:bodyPr spcFirstLastPara="1" wrap="square" lIns="91425" tIns="45700" rIns="91425" bIns="45700" anchor="t" anchorCtr="0">
            <a:spAutoFit/>
          </a:bodyPr>
          <a:lstStyle/>
          <a:p>
            <a:pPr marL="468313" indent="-468313" algn="just"/>
            <a:r>
              <a:rPr lang="en-US" sz="2800" dirty="0">
                <a:effectLst/>
                <a:latin typeface="Arial" panose="020B0604020202020204" pitchFamily="34" charset="0"/>
              </a:rPr>
              <a:t>4. What can we learn from King and Abraham about advocating for the vulnerable?</a:t>
            </a:r>
          </a:p>
        </p:txBody>
      </p:sp>
    </p:spTree>
    <p:extLst>
      <p:ext uri="{BB962C8B-B14F-4D97-AF65-F5344CB8AC3E}">
        <p14:creationId xmlns:p14="http://schemas.microsoft.com/office/powerpoint/2010/main" val="420834114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16428" y="659031"/>
            <a:ext cx="10559143" cy="3539390"/>
          </a:xfrm>
          <a:prstGeom prst="rect">
            <a:avLst/>
          </a:prstGeom>
          <a:noFill/>
          <a:ln>
            <a:noFill/>
          </a:ln>
        </p:spPr>
        <p:txBody>
          <a:bodyPr spcFirstLastPara="1" wrap="square" lIns="91425" tIns="45700" rIns="91425" bIns="45700" anchor="t" anchorCtr="0">
            <a:spAutoFit/>
          </a:bodyPr>
          <a:lstStyle/>
          <a:p>
            <a:r>
              <a:rPr lang="en-US" sz="2800" b="1" dirty="0">
                <a:effectLst/>
                <a:latin typeface="Arial" panose="020B0604020202020204" pitchFamily="34" charset="0"/>
              </a:rPr>
              <a:t>Hymn:</a:t>
            </a:r>
            <a:r>
              <a:rPr lang="en-US" sz="2800" dirty="0">
                <a:effectLst/>
                <a:latin typeface="Arial" panose="020B0604020202020204" pitchFamily="34" charset="0"/>
              </a:rPr>
              <a:t> “Precious Lord, Take My Hand,” AMECH #</a:t>
            </a:r>
            <a:r>
              <a:rPr lang="en-US" sz="2800">
                <a:effectLst/>
                <a:latin typeface="Arial" panose="020B0604020202020204" pitchFamily="34" charset="0"/>
              </a:rPr>
              <a:t>393 </a:t>
            </a:r>
          </a:p>
          <a:p>
            <a:endParaRPr lang="en-US" sz="2800" dirty="0">
              <a:effectLst/>
              <a:latin typeface="Arial" panose="020B0604020202020204" pitchFamily="34" charset="0"/>
            </a:endParaRPr>
          </a:p>
          <a:p>
            <a:pPr algn="just"/>
            <a:r>
              <a:rPr lang="en-US" sz="2800" b="1" dirty="0">
                <a:effectLst/>
                <a:latin typeface="Arial" panose="020B0604020202020204" pitchFamily="34" charset="0"/>
              </a:rPr>
              <a:t>Prayer: </a:t>
            </a:r>
            <a:r>
              <a:rPr lang="en-US" sz="2800" dirty="0">
                <a:effectLst/>
                <a:latin typeface="Arial" panose="020B0604020202020204" pitchFamily="34" charset="0"/>
              </a:rPr>
              <a:t>God of justice and mercy, we thank you for guiding us in prayer today. Help us to approach you with boldness and humility, trusting your care for all people. May our prayers strengthen our hearts, shape our actions, and inspire us to serve others with love and courage. Keep us faithful, O Lord, as we seek to live your Word each day. Amen.</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952368"/>
            <a:ext cx="10220400" cy="4293443"/>
          </a:xfrm>
          <a:prstGeom prst="rect">
            <a:avLst/>
          </a:prstGeom>
          <a:noFill/>
          <a:ln>
            <a:noFill/>
          </a:ln>
        </p:spPr>
        <p:txBody>
          <a:bodyPr spcFirstLastPara="1" wrap="square" lIns="91425" tIns="45700" rIns="91425" bIns="45700" anchor="t" anchorCtr="0">
            <a:spAutoFit/>
          </a:bodyPr>
          <a:lstStyle/>
          <a:p>
            <a:pPr marL="468313" indent="-468313" algn="ctr"/>
            <a:r>
              <a:rPr lang="en-US" sz="2100" b="1" dirty="0">
                <a:solidFill>
                  <a:schemeClr val="bg2"/>
                </a:solidFill>
                <a:effectLst/>
                <a:latin typeface="+mn-lt"/>
              </a:rPr>
              <a:t>Genesis 18:25-27</a:t>
            </a:r>
            <a:endParaRPr lang="en-US" sz="2100" dirty="0">
              <a:solidFill>
                <a:schemeClr val="bg2"/>
              </a:solidFill>
              <a:effectLst/>
              <a:latin typeface="+mn-lt"/>
            </a:endParaRPr>
          </a:p>
          <a:p>
            <a:pPr marL="468313" indent="-468313" algn="just"/>
            <a:r>
              <a:rPr lang="en-US" sz="2100" dirty="0">
                <a:solidFill>
                  <a:schemeClr val="bg2"/>
                </a:solidFill>
                <a:effectLst/>
                <a:latin typeface="+mn-lt"/>
              </a:rPr>
              <a:t>25 	“Far be it from you to do such a thing, to slay the righteous with the wicked, so that the righteous fare as the wicked! Far be that from you! Shall not the Judge of all the earth do what is just?”</a:t>
            </a:r>
          </a:p>
          <a:p>
            <a:pPr marL="468313" indent="-468313" algn="just"/>
            <a:r>
              <a:rPr lang="en-US" sz="2100" dirty="0">
                <a:solidFill>
                  <a:schemeClr val="bg2"/>
                </a:solidFill>
                <a:effectLst/>
                <a:latin typeface="+mn-lt"/>
              </a:rPr>
              <a:t>26 And the Lord said, “If I find at Sodom fifty righteous in the city, I will forgive the whole place for their sake.”</a:t>
            </a:r>
          </a:p>
          <a:p>
            <a:pPr marL="468313" indent="-468313" algn="just"/>
            <a:r>
              <a:rPr lang="en-US" sz="2100" dirty="0">
                <a:solidFill>
                  <a:schemeClr val="bg2"/>
                </a:solidFill>
                <a:effectLst/>
                <a:latin typeface="+mn-lt"/>
              </a:rPr>
              <a:t>27 	Abraham answered, “Let me take it upon myself to speak to my lord, I who am but dust and ashes.”</a:t>
            </a:r>
          </a:p>
          <a:p>
            <a:pPr marL="468313" indent="-468313" algn="ctr"/>
            <a:r>
              <a:rPr lang="en-US" sz="2100" b="1" dirty="0">
                <a:solidFill>
                  <a:schemeClr val="bg2"/>
                </a:solidFill>
                <a:effectLst/>
                <a:latin typeface="+mn-lt"/>
              </a:rPr>
              <a:t>Luke 18:9-14</a:t>
            </a:r>
            <a:endParaRPr lang="en-US" sz="2100" dirty="0">
              <a:solidFill>
                <a:schemeClr val="bg2"/>
              </a:solidFill>
              <a:effectLst/>
              <a:latin typeface="+mn-lt"/>
            </a:endParaRPr>
          </a:p>
          <a:p>
            <a:pPr marL="468313" indent="-468313" algn="just"/>
            <a:r>
              <a:rPr lang="en-US" sz="2100" dirty="0">
                <a:solidFill>
                  <a:schemeClr val="bg2"/>
                </a:solidFill>
                <a:effectLst/>
                <a:latin typeface="+mn-lt"/>
              </a:rPr>
              <a:t>9 	He also told this parable to some who trusted in themselves that they were righteous and regarded others with contempt:</a:t>
            </a:r>
          </a:p>
          <a:p>
            <a:pPr marL="468313" indent="-468313" algn="just"/>
            <a:r>
              <a:rPr lang="en-US" sz="2100" dirty="0">
                <a:solidFill>
                  <a:schemeClr val="bg2"/>
                </a:solidFill>
                <a:effectLst/>
                <a:latin typeface="+mn-lt"/>
              </a:rPr>
              <a:t>10 	“Two men went up to the temple to pray, one a Pharisee and the other a tax collector.</a:t>
            </a:r>
          </a:p>
        </p:txBody>
      </p:sp>
      <p:sp>
        <p:nvSpPr>
          <p:cNvPr id="61" name="Google Shape;61;p3"/>
          <p:cNvSpPr txBox="1"/>
          <p:nvPr/>
        </p:nvSpPr>
        <p:spPr>
          <a:xfrm>
            <a:off x="654906" y="628969"/>
            <a:ext cx="10873479" cy="1323399"/>
          </a:xfrm>
          <a:prstGeom prst="rect">
            <a:avLst/>
          </a:prstGeom>
          <a:noFill/>
          <a:ln>
            <a:noFill/>
          </a:ln>
        </p:spPr>
        <p:txBody>
          <a:bodyPr spcFirstLastPara="1" wrap="square" lIns="91425" tIns="45700" rIns="91425" bIns="45700" anchor="t" anchorCtr="0">
            <a:spAutoFit/>
          </a:bodyPr>
          <a:lstStyle/>
          <a:p>
            <a:pPr algn="ctr"/>
            <a:r>
              <a:rPr lang="en-US" sz="4000" b="1" dirty="0">
                <a:solidFill>
                  <a:schemeClr val="bg2"/>
                </a:solidFill>
                <a:effectLst/>
                <a:latin typeface="+mj-lt"/>
              </a:rPr>
              <a:t>Genesis 18:25-27; Luke 18:9-14; 1 John 5:14-15(NRSVUE)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D71DAD08-A5BB-E6CC-B358-B2114C20E540}"/>
              </a:ext>
            </a:extLst>
          </p:cNvPr>
          <p:cNvSpPr txBox="1"/>
          <p:nvPr/>
        </p:nvSpPr>
        <p:spPr>
          <a:xfrm>
            <a:off x="981445" y="774199"/>
            <a:ext cx="10220400" cy="4293443"/>
          </a:xfrm>
          <a:prstGeom prst="rect">
            <a:avLst/>
          </a:prstGeom>
          <a:noFill/>
          <a:ln>
            <a:noFill/>
          </a:ln>
        </p:spPr>
        <p:txBody>
          <a:bodyPr spcFirstLastPara="1" wrap="square" lIns="91425" tIns="45700" rIns="91425" bIns="45700" anchor="t" anchorCtr="0">
            <a:spAutoFit/>
          </a:bodyPr>
          <a:lstStyle/>
          <a:p>
            <a:pPr marL="468313" indent="-468313" algn="just"/>
            <a:r>
              <a:rPr lang="en-US" sz="2100" dirty="0">
                <a:solidFill>
                  <a:schemeClr val="bg2"/>
                </a:solidFill>
                <a:effectLst/>
                <a:latin typeface="+mn-lt"/>
              </a:rPr>
              <a:t>11	 The Pharisee, standing by himself, was praying thus, ‘God, I thank you that I am not like other people: thieves, rogues, adulterers, or even like this tax collector.</a:t>
            </a:r>
          </a:p>
          <a:p>
            <a:pPr marL="468313" indent="-468313" algn="just"/>
            <a:r>
              <a:rPr lang="en-US" sz="2100" dirty="0">
                <a:solidFill>
                  <a:schemeClr val="bg2"/>
                </a:solidFill>
                <a:effectLst/>
                <a:latin typeface="+mn-lt"/>
              </a:rPr>
              <a:t>12 	I fast twice a week; I give a tenth of all my income.’</a:t>
            </a:r>
          </a:p>
          <a:p>
            <a:pPr marL="468313" indent="-468313" algn="just"/>
            <a:r>
              <a:rPr lang="en-US" sz="2100" dirty="0">
                <a:solidFill>
                  <a:schemeClr val="bg2"/>
                </a:solidFill>
                <a:effectLst/>
                <a:latin typeface="+mn-lt"/>
              </a:rPr>
              <a:t>13 	But the tax collector, standing far off, would not even lift up his eyes to heaven but was beating his breast and saying, ‘God, be merciful to me, a sinner!’</a:t>
            </a:r>
          </a:p>
          <a:p>
            <a:pPr marL="468313" indent="-468313" algn="just"/>
            <a:r>
              <a:rPr lang="en-US" sz="2100" dirty="0">
                <a:solidFill>
                  <a:schemeClr val="bg2"/>
                </a:solidFill>
                <a:effectLst/>
                <a:latin typeface="+mn-lt"/>
              </a:rPr>
              <a:t>14 	I tell you, this man went down to his home justified rather than the other, for all who exalt themselves will be humbled, but all who humble themselves will be exalted.”</a:t>
            </a:r>
          </a:p>
          <a:p>
            <a:pPr marL="468313" indent="-468313" algn="ctr"/>
            <a:r>
              <a:rPr lang="en-US" sz="2100" b="1" dirty="0">
                <a:solidFill>
                  <a:schemeClr val="bg2"/>
                </a:solidFill>
                <a:effectLst/>
                <a:latin typeface="+mn-lt"/>
              </a:rPr>
              <a:t>1</a:t>
            </a:r>
            <a:r>
              <a:rPr lang="en-US" sz="2100" b="1" dirty="0">
                <a:solidFill>
                  <a:schemeClr val="bg2"/>
                </a:solidFill>
                <a:latin typeface="+mn-lt"/>
              </a:rPr>
              <a:t> </a:t>
            </a:r>
            <a:r>
              <a:rPr lang="en-US" sz="2100" b="1" dirty="0">
                <a:solidFill>
                  <a:schemeClr val="bg2"/>
                </a:solidFill>
                <a:effectLst/>
                <a:latin typeface="+mn-lt"/>
              </a:rPr>
              <a:t>John 5:14-15</a:t>
            </a:r>
            <a:endParaRPr lang="en-US" sz="2100" dirty="0">
              <a:solidFill>
                <a:schemeClr val="bg2"/>
              </a:solidFill>
              <a:effectLst/>
              <a:latin typeface="+mn-lt"/>
            </a:endParaRPr>
          </a:p>
          <a:p>
            <a:pPr marL="468313" indent="-468313" algn="just"/>
            <a:r>
              <a:rPr lang="en-US" sz="2100" dirty="0">
                <a:solidFill>
                  <a:schemeClr val="bg2"/>
                </a:solidFill>
                <a:effectLst/>
                <a:latin typeface="+mn-lt"/>
              </a:rPr>
              <a:t>14	 And this is the boldness we have in him, that if we ask anything according to his will, he hears us.</a:t>
            </a:r>
          </a:p>
          <a:p>
            <a:pPr marL="468313" indent="-468313" algn="just"/>
            <a:r>
              <a:rPr lang="en-US" sz="2100" dirty="0">
                <a:solidFill>
                  <a:schemeClr val="bg2"/>
                </a:solidFill>
                <a:effectLst/>
                <a:latin typeface="+mn-lt"/>
              </a:rPr>
              <a:t>15 	And if we know that he hears us in whatever we ask, we know that we have obtained the requests made of him.</a:t>
            </a:r>
          </a:p>
        </p:txBody>
      </p:sp>
    </p:spTree>
    <p:extLst>
      <p:ext uri="{BB962C8B-B14F-4D97-AF65-F5344CB8AC3E}">
        <p14:creationId xmlns:p14="http://schemas.microsoft.com/office/powerpoint/2010/main" val="220495602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549393"/>
            <a:ext cx="10613282" cy="392103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4400" b="1" dirty="0">
                <a:solidFill>
                  <a:schemeClr val="dk2"/>
                </a:solidFill>
                <a:latin typeface="+mn-lt"/>
                <a:ea typeface="Quattrocento Sans"/>
                <a:cs typeface="Quattrocento Sans"/>
                <a:sym typeface="Quattrocento Sans"/>
              </a:rPr>
              <a:t>Key Terms</a:t>
            </a:r>
          </a:p>
          <a:p>
            <a:pPr marL="571500" indent="-571500" algn="just">
              <a:buFont typeface="Arial" panose="020B0604020202020204" pitchFamily="34" charset="0"/>
              <a:buChar char="•"/>
            </a:pPr>
            <a:r>
              <a:rPr lang="en-US" sz="2800" b="1" dirty="0">
                <a:effectLst/>
                <a:latin typeface="Arial" panose="020B0604020202020204" pitchFamily="34" charset="0"/>
              </a:rPr>
              <a:t>Boldness (Audacity in Prayer)</a:t>
            </a:r>
            <a:r>
              <a:rPr lang="en-US" sz="2800" dirty="0">
                <a:effectLst/>
                <a:latin typeface="Arial" panose="020B0604020202020204" pitchFamily="34" charset="0"/>
              </a:rPr>
              <a:t> – Acting with confidence in approaching God, asking for God’s intervention.</a:t>
            </a:r>
          </a:p>
          <a:p>
            <a:pPr marL="571500" indent="-571500" algn="just">
              <a:buFont typeface="Arial" panose="020B0604020202020204" pitchFamily="34" charset="0"/>
              <a:buChar char="•"/>
            </a:pPr>
            <a:r>
              <a:rPr lang="en-US" sz="2800" b="1" dirty="0">
                <a:effectLst/>
                <a:latin typeface="Arial" panose="020B0604020202020204" pitchFamily="34" charset="0"/>
              </a:rPr>
              <a:t>Humility</a:t>
            </a:r>
            <a:r>
              <a:rPr lang="en-US" sz="2800" dirty="0">
                <a:effectLst/>
                <a:latin typeface="Arial" panose="020B0604020202020204" pitchFamily="34" charset="0"/>
              </a:rPr>
              <a:t> – Recognizing our dependence on God; approaching prayer with repentance and gratitude.</a:t>
            </a:r>
          </a:p>
          <a:p>
            <a:pPr marL="571500" indent="-571500" algn="just">
              <a:buFont typeface="Arial" panose="020B0604020202020204" pitchFamily="34" charset="0"/>
              <a:buChar char="•"/>
            </a:pPr>
            <a:r>
              <a:rPr lang="en-US" sz="2800" b="1" dirty="0">
                <a:effectLst/>
                <a:latin typeface="Arial" panose="020B0604020202020204" pitchFamily="34" charset="0"/>
              </a:rPr>
              <a:t>Self-Righteousness</a:t>
            </a:r>
            <a:r>
              <a:rPr lang="en-US" sz="2800" dirty="0">
                <a:effectLst/>
                <a:latin typeface="Arial" panose="020B0604020202020204" pitchFamily="34" charset="0"/>
              </a:rPr>
              <a:t> – Prideful assurance in one’s own moral standing compared to others.</a:t>
            </a:r>
          </a:p>
          <a:p>
            <a:pPr marL="571500" indent="-571500" algn="just">
              <a:buFont typeface="Arial" panose="020B0604020202020204" pitchFamily="34" charset="0"/>
              <a:buChar char="•"/>
            </a:pPr>
            <a:r>
              <a:rPr lang="en-US" sz="2800" b="1" dirty="0">
                <a:effectLst/>
                <a:latin typeface="Arial" panose="020B0604020202020204" pitchFamily="34" charset="0"/>
              </a:rPr>
              <a:t>Intercession </a:t>
            </a:r>
            <a:r>
              <a:rPr lang="en-US" sz="2800" dirty="0">
                <a:effectLst/>
                <a:latin typeface="Arial" panose="020B0604020202020204" pitchFamily="34" charset="0"/>
              </a:rPr>
              <a:t>– Praying on behalf of others.</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957109"/>
            <a:ext cx="10559100" cy="2246729"/>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Prayer is a dynamic conversation with God. Sometimes we approach God with boldness, like Abraham negotiating for Sodom, or with humility, like the tax collector in Jesus’ parable. This lesson explores how our posture in prayer reflects both our trust in God and our awareness of our human limitations.</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4832052"/>
          </a:xfrm>
          <a:prstGeom prst="rect">
            <a:avLst/>
          </a:prstGeom>
          <a:noFill/>
          <a:ln>
            <a:noFill/>
          </a:ln>
        </p:spPr>
        <p:txBody>
          <a:bodyPr spcFirstLastPara="1" wrap="square" lIns="91425" tIns="45700" rIns="91425" bIns="45700" anchor="t" anchorCtr="0">
            <a:spAutoFit/>
          </a:bodyPr>
          <a:lstStyle/>
          <a:p>
            <a:pPr algn="ctr"/>
            <a:r>
              <a:rPr lang="en-US" sz="2800" i="1" dirty="0">
                <a:effectLst/>
                <a:latin typeface="Arial" panose="020B0604020202020204" pitchFamily="34" charset="0"/>
              </a:rPr>
              <a:t>Genesis 18:25-27 – Abraham’s Bold Intercession</a:t>
            </a:r>
          </a:p>
          <a:p>
            <a:pPr algn="ctr"/>
            <a:endParaRPr lang="en-US" sz="2800" dirty="0">
              <a:effectLst/>
              <a:latin typeface="Arial" panose="020B0604020202020204" pitchFamily="34" charset="0"/>
            </a:endParaRPr>
          </a:p>
          <a:p>
            <a:pPr algn="just"/>
            <a:r>
              <a:rPr lang="en-US" sz="2800" dirty="0">
                <a:effectLst/>
                <a:latin typeface="Arial" panose="020B0604020202020204" pitchFamily="34" charset="0"/>
              </a:rPr>
              <a:t>In the Hebrew Bible (Old Testament) portion of our lesson, found in Genesis, God informs Abraham about the impending destruction of Sodom. Abraham boldly questions God, appealing for the righteous. His words reflect a deep understanding of God’s justice and a willingness to speak on behalf of others. Abraham has this deep knowledge of God because he has a long and close relationship with God. Abraham’s prayer shows that God listens to those who courageously engage in dialogue, even questioning divine action.</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84328</TotalTime>
  <Words>1031</Words>
  <Application>Microsoft Macintosh PowerPoint</Application>
  <PresentationFormat>Widescreen</PresentationFormat>
  <Paragraphs>45</Paragraphs>
  <Slides>23</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Open Sans</vt:lpstr>
      <vt:lpstr>Arial</vt:lpstr>
      <vt:lpstr>Helvetica Neue</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97</cp:revision>
  <dcterms:created xsi:type="dcterms:W3CDTF">2018-05-04T03:01:22Z</dcterms:created>
  <dcterms:modified xsi:type="dcterms:W3CDTF">2025-10-23T18:32:55Z</dcterms:modified>
</cp:coreProperties>
</file>