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0" r:id="rId5"/>
    <p:sldId id="294" r:id="rId6"/>
    <p:sldId id="261" r:id="rId7"/>
    <p:sldId id="262" r:id="rId8"/>
    <p:sldId id="263" r:id="rId9"/>
    <p:sldId id="265" r:id="rId10"/>
    <p:sldId id="266" r:id="rId11"/>
    <p:sldId id="269" r:id="rId12"/>
    <p:sldId id="270" r:id="rId13"/>
    <p:sldId id="271" r:id="rId14"/>
    <p:sldId id="272" r:id="rId15"/>
    <p:sldId id="273" r:id="rId16"/>
    <p:sldId id="281" r:id="rId17"/>
    <p:sldId id="287" r:id="rId18"/>
    <p:sldId id="288" r:id="rId19"/>
    <p:sldId id="289" r:id="rId20"/>
    <p:sldId id="291"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5"/>
    <p:restoredTop sz="91379"/>
  </p:normalViewPr>
  <p:slideViewPr>
    <p:cSldViewPr snapToGrid="0">
      <p:cViewPr varScale="1">
        <p:scale>
          <a:sx n="76" d="100"/>
          <a:sy n="76" d="100"/>
        </p:scale>
        <p:origin x="1920"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0"/>
            <a:ext cx="12318832" cy="6966179"/>
          </a:xfrm>
          <a:prstGeom prst="rect">
            <a:avLst/>
          </a:prstGeom>
          <a:noFill/>
          <a:ln>
            <a:noFill/>
          </a:ln>
        </p:spPr>
      </p:pic>
      <p:sp>
        <p:nvSpPr>
          <p:cNvPr id="49" name="Google Shape;49;p1"/>
          <p:cNvSpPr txBox="1"/>
          <p:nvPr/>
        </p:nvSpPr>
        <p:spPr>
          <a:xfrm>
            <a:off x="382057" y="6060224"/>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6: JANUARY 11</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97027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In Luke 15:11-24, Jesus tells the parable of the prodigal son, a story that speaks deeply about repentance, grace, and restoration. The younger son demands his inheritance and leaves home, squandering it in reckless living. In doing so, he experiences the consequences of sin – not just material loss, but alienation from family and community. This journey mirrors human tendencies toward self-centeredness and disobedience, but it also reflects a profound truth: no matter how far one strays, God actively seeks the lost.</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49086" y="965505"/>
            <a:ext cx="10482943"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principle of Sankofa reminds us that “it is not wrong to go back for that which you have forgotten.” In the context of this lesson, it calls us to examine historical wrongs and seek understanding, acknowledgment, and restoration, even generations later.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401205"/>
          </a:xfrm>
          <a:prstGeom prst="rect">
            <a:avLst/>
          </a:prstGeom>
          <a:noFill/>
        </p:spPr>
        <p:txBody>
          <a:bodyPr wrap="square" rtlCol="0">
            <a:spAutoFit/>
          </a:bodyPr>
          <a:lstStyle/>
          <a:p>
            <a:pPr algn="ctr"/>
            <a:r>
              <a:rPr lang="en-US" sz="2800" i="1" dirty="0">
                <a:effectLst/>
                <a:latin typeface="Arial" panose="020B0604020202020204" pitchFamily="34" charset="0"/>
              </a:rPr>
              <a:t>The Power of Truth and Reconciliation</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In 2007, the Truth and Reconciliation Commission (TRC) of South Africa concluded its work addressing the systemic injustices of apartheid. Many perpetrators of violence came forward to confess their crimes, and victims shared the pain and suffering inflicted upon them. The TRC did not erase the past, but by fostering honest dialogue and acknowledgment of wrongdoing, it created a space for repentance, forgiveness, and steps toward national healing.</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The story of the prodigal son and the examples from truth and reconciliation teach that genuine repentance leads to restored relationships and personal transformation. Our faith calls us not only to confess our sins but also to act toward reconciliation, both with God and with others.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6;p27" descr="LFS PP Slide Questions.jpg"/>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364938279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1241325"/>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effectLst/>
                <a:latin typeface="Arial" panose="020B0604020202020204" pitchFamily="34" charset="0"/>
              </a:rPr>
              <a:t>1. 	</a:t>
            </a:r>
            <a:r>
              <a:rPr lang="en-US" sz="2800" dirty="0">
                <a:effectLst/>
                <a:latin typeface="Arial" panose="020B0604020202020204" pitchFamily="34" charset="0"/>
              </a:rPr>
              <a:t>How does the example of the prodigal son challenge your understanding of repentance and forgiveness?</a:t>
            </a:r>
          </a:p>
          <a:p>
            <a:pPr marL="466725" indent="-466725" algn="just"/>
            <a:endParaRPr lang="en-US" sz="2800" baseline="30000" dirty="0">
              <a:effectLst/>
              <a:latin typeface="Arial" panose="020B0604020202020204" pitchFamily="34" charset="0"/>
            </a:endParaRPr>
          </a:p>
        </p:txBody>
      </p:sp>
    </p:spTree>
    <p:extLst>
      <p:ext uri="{BB962C8B-B14F-4D97-AF65-F5344CB8AC3E}">
        <p14:creationId xmlns:p14="http://schemas.microsoft.com/office/powerpoint/2010/main" val="177201610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How can your personal confession and acts of reconciliation reflect God’s grace in the lives of others?</a:t>
            </a:r>
          </a:p>
        </p:txBody>
      </p:sp>
    </p:spTree>
    <p:extLst>
      <p:ext uri="{BB962C8B-B14F-4D97-AF65-F5344CB8AC3E}">
        <p14:creationId xmlns:p14="http://schemas.microsoft.com/office/powerpoint/2010/main" val="385013361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05315" y="628643"/>
            <a:ext cx="10531038" cy="4961318"/>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mj-lt"/>
              </a:rPr>
              <a:t>Repentance</a:t>
            </a:r>
            <a:r>
              <a:rPr lang="en-US" sz="6400" b="1" dirty="0">
                <a:latin typeface="+mj-lt"/>
              </a:rPr>
              <a:t> </a:t>
            </a:r>
            <a:r>
              <a:rPr lang="en-US" sz="6400" b="1" dirty="0">
                <a:effectLst/>
                <a:latin typeface="+mj-lt"/>
              </a:rPr>
              <a:t>and Faith</a:t>
            </a:r>
            <a:endParaRPr lang="en-US" sz="6400" dirty="0">
              <a:effectLst/>
              <a:latin typeface="+mj-lt"/>
            </a:endParaRPr>
          </a:p>
          <a:p>
            <a:pPr algn="ctr">
              <a:lnSpc>
                <a:spcPct val="70000"/>
              </a:lnSpc>
            </a:pPr>
            <a:endParaRPr lang="en-US" sz="2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pPr>
              <a:lnSpc>
                <a:spcPct val="70000"/>
              </a:lnSpc>
            </a:pPr>
            <a:endParaRPr lang="en-US" sz="3600" b="1" spc="-150" dirty="0">
              <a:solidFill>
                <a:schemeClr val="dk2"/>
              </a:solidFill>
              <a:latin typeface="+mn-lt"/>
              <a:ea typeface="Quattrocento Sans"/>
              <a:cs typeface="Arial" panose="020B0604020202020204" pitchFamily="34" charset="0"/>
              <a:sym typeface="Quattrocento Sans"/>
            </a:endParaRPr>
          </a:p>
          <a:p>
            <a:pPr algn="just"/>
            <a:r>
              <a:rPr lang="en-US" sz="3600" b="1" spc="-150" dirty="0">
                <a:solidFill>
                  <a:schemeClr val="dk2"/>
                </a:solidFill>
                <a:latin typeface="+mn-lt"/>
                <a:ea typeface="Quattrocento Sans"/>
                <a:cs typeface="Arial" panose="020B0604020202020204" pitchFamily="34" charset="0"/>
                <a:sym typeface="Quattrocento Sans"/>
              </a:rPr>
              <a:t>Focus Scripture: </a:t>
            </a:r>
            <a:r>
              <a:rPr lang="en-US" sz="3600" spc="-150" dirty="0">
                <a:latin typeface="+mn-lt"/>
                <a:cs typeface="Arial" panose="020B0604020202020204" pitchFamily="34" charset="0"/>
              </a:rPr>
              <a:t> </a:t>
            </a:r>
            <a:r>
              <a:rPr lang="en-US" sz="3600" dirty="0">
                <a:effectLst/>
                <a:latin typeface="+mn-lt"/>
                <a:cs typeface="Arial" panose="020B0604020202020204" pitchFamily="34" charset="0"/>
              </a:rPr>
              <a:t> </a:t>
            </a:r>
            <a:r>
              <a:rPr lang="en-US" sz="3600" dirty="0">
                <a:effectLst/>
                <a:latin typeface="+mn-lt"/>
              </a:rPr>
              <a:t>Luke 15:11-24; Acts 2:38-39</a:t>
            </a:r>
          </a:p>
          <a:p>
            <a:pPr algn="just"/>
            <a:endParaRPr lang="en-US" sz="3600" dirty="0">
              <a:effectLst/>
              <a:latin typeface="+mn-lt"/>
            </a:endParaRPr>
          </a:p>
          <a:p>
            <a:pPr algn="just"/>
            <a:r>
              <a:rPr lang="en-US" sz="3600" b="1" dirty="0">
                <a:effectLst/>
                <a:latin typeface="+mn-lt"/>
              </a:rPr>
              <a:t>Key Verse:</a:t>
            </a:r>
            <a:r>
              <a:rPr lang="en-US" sz="3600" b="1" dirty="0">
                <a:latin typeface="+mn-lt"/>
              </a:rPr>
              <a:t> </a:t>
            </a:r>
            <a:r>
              <a:rPr lang="en-US" sz="3600" dirty="0">
                <a:effectLst/>
                <a:latin typeface="+mn-lt"/>
              </a:rPr>
              <a:t>“This son of mine was dead and is alive again; he was lost and is found!” And they began to celebrate.  Luke 15:24</a:t>
            </a:r>
          </a:p>
          <a:p>
            <a:pPr algn="ctr"/>
            <a:r>
              <a:rPr lang="en-US" sz="3600" i="1" dirty="0">
                <a:latin typeface="+mn-lt"/>
                <a:cs typeface="Arial" panose="020B0604020202020204" pitchFamily="34" charset="0"/>
              </a:rPr>
              <a:t>(NRSV UE)</a:t>
            </a:r>
            <a:endParaRPr lang="en-US" sz="3600" dirty="0">
              <a:latin typeface="+mn-lt"/>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6ADE740-7A09-3348-8699-B9F0169572B0}"/>
              </a:ext>
            </a:extLst>
          </p:cNvPr>
          <p:cNvSpPr txBox="1"/>
          <p:nvPr/>
        </p:nvSpPr>
        <p:spPr>
          <a:xfrm>
            <a:off x="798286" y="120998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What steps can you take this week to act with generosity toward someone you need to forgive, including yourself?</a:t>
            </a:r>
          </a:p>
        </p:txBody>
      </p:sp>
    </p:spTree>
    <p:extLst>
      <p:ext uri="{BB962C8B-B14F-4D97-AF65-F5344CB8AC3E}">
        <p14:creationId xmlns:p14="http://schemas.microsoft.com/office/powerpoint/2010/main" val="92714550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539390"/>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Hymn: “</a:t>
            </a:r>
            <a:r>
              <a:rPr lang="en-US" sz="2800" dirty="0">
                <a:effectLst/>
                <a:latin typeface="Arial" panose="020B0604020202020204" pitchFamily="34" charset="0"/>
              </a:rPr>
              <a:t>I’ve Wandered Far Away from God,” AMECH #</a:t>
            </a:r>
            <a:r>
              <a:rPr lang="en-US" sz="2800">
                <a:effectLst/>
                <a:latin typeface="Arial" panose="020B0604020202020204" pitchFamily="34" charset="0"/>
              </a:rPr>
              <a:t>260</a:t>
            </a:r>
            <a:r>
              <a:rPr lang="en-US" sz="2800" b="1">
                <a:effectLst/>
                <a:latin typeface="Arial" panose="020B0604020202020204" pitchFamily="34" charset="0"/>
              </a:rPr>
              <a:t> </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Gracious God, we thank you for your unfailing love and patience. Forgive us when we stray, and guide us to return to you with repentant hearts. Help us extend your grace to others, restoring broken relationships and walking in your truth. May we celebrate the joy of restoration and share your love with those around us. In Jesus’ name.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32682" y="1595061"/>
            <a:ext cx="10317926" cy="4616608"/>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mn-lt"/>
              </a:rPr>
              <a:t>Luke</a:t>
            </a:r>
            <a:br>
              <a:rPr lang="en-US" sz="2100" b="1" dirty="0">
                <a:solidFill>
                  <a:schemeClr val="bg2"/>
                </a:solidFill>
                <a:effectLst/>
                <a:latin typeface="+mn-lt"/>
              </a:rPr>
            </a:br>
            <a:r>
              <a:rPr lang="en-US" sz="2100" b="1" dirty="0">
                <a:solidFill>
                  <a:schemeClr val="bg2"/>
                </a:solidFill>
                <a:effectLst/>
                <a:latin typeface="+mn-lt"/>
              </a:rPr>
              <a:t>15:11-24</a:t>
            </a:r>
            <a:endParaRPr lang="en-US" sz="2100" dirty="0">
              <a:solidFill>
                <a:schemeClr val="bg2"/>
              </a:solidFill>
              <a:effectLst/>
              <a:latin typeface="+mn-lt"/>
            </a:endParaRPr>
          </a:p>
          <a:p>
            <a:pPr marL="466725" indent="-466725" algn="just"/>
            <a:r>
              <a:rPr lang="en-US" sz="2100" dirty="0">
                <a:solidFill>
                  <a:schemeClr val="bg2"/>
                </a:solidFill>
                <a:effectLst/>
                <a:latin typeface="+mn-lt"/>
              </a:rPr>
              <a:t>11 Then Jesus said, “There was a man who had two sons.</a:t>
            </a:r>
          </a:p>
          <a:p>
            <a:pPr marL="466725" indent="-466725" algn="just"/>
            <a:r>
              <a:rPr lang="en-US" sz="2100" dirty="0">
                <a:solidFill>
                  <a:schemeClr val="bg2"/>
                </a:solidFill>
                <a:effectLst/>
                <a:latin typeface="+mn-lt"/>
              </a:rPr>
              <a:t>12 The younger of them said to his father, ‘Father, give me the share of the wealth that will belong to me.’ So he divided his assets between them.</a:t>
            </a:r>
          </a:p>
          <a:p>
            <a:pPr marL="466725" indent="-466725" algn="just"/>
            <a:r>
              <a:rPr lang="en-US" sz="2100" dirty="0">
                <a:solidFill>
                  <a:schemeClr val="bg2"/>
                </a:solidFill>
                <a:effectLst/>
                <a:latin typeface="+mn-lt"/>
              </a:rPr>
              <a:t>13 A few days later the younger son gathered all he had and traveled to a distant region, and there he squandered his wealth in dissolute living.</a:t>
            </a:r>
          </a:p>
          <a:p>
            <a:pPr marL="466725" indent="-466725" algn="just"/>
            <a:r>
              <a:rPr lang="en-US" sz="2100" dirty="0">
                <a:solidFill>
                  <a:schemeClr val="bg2"/>
                </a:solidFill>
                <a:effectLst/>
                <a:latin typeface="+mn-lt"/>
              </a:rPr>
              <a:t>14 When he had spent everything, a severe famine took place throughout that region, and he began to be in need.</a:t>
            </a:r>
          </a:p>
          <a:p>
            <a:pPr marL="466725" indent="-466725" algn="just"/>
            <a:r>
              <a:rPr lang="en-US" sz="2100" dirty="0">
                <a:solidFill>
                  <a:schemeClr val="bg2"/>
                </a:solidFill>
                <a:effectLst/>
                <a:latin typeface="+mn-lt"/>
              </a:rPr>
              <a:t>15 So he went and hired himself out to one of the citizens of that region, who sent him to his fields to feed the pigs.</a:t>
            </a:r>
          </a:p>
          <a:p>
            <a:pPr marL="466725" indent="-466725" algn="just"/>
            <a:r>
              <a:rPr lang="en-US" sz="2100" dirty="0">
                <a:solidFill>
                  <a:schemeClr val="bg2"/>
                </a:solidFill>
                <a:effectLst/>
                <a:latin typeface="+mn-lt"/>
              </a:rPr>
              <a:t>16 He would gladly have filled his stomach with the pods that the pigs were eating, and no one gave him anything.</a:t>
            </a:r>
          </a:p>
          <a:p>
            <a:pPr marL="466725" indent="-466725" algn="just"/>
            <a:r>
              <a:rPr lang="en-US" sz="2100" dirty="0">
                <a:solidFill>
                  <a:schemeClr val="bg2"/>
                </a:solidFill>
                <a:effectLst/>
                <a:latin typeface="+mn-lt"/>
              </a:rPr>
              <a:t>17 But when he came to his senses he said, ‘How many of my father’s hired hands</a:t>
            </a:r>
          </a:p>
        </p:txBody>
      </p:sp>
      <p:sp>
        <p:nvSpPr>
          <p:cNvPr id="61" name="Google Shape;61;p3"/>
          <p:cNvSpPr txBox="1"/>
          <p:nvPr/>
        </p:nvSpPr>
        <p:spPr>
          <a:xfrm>
            <a:off x="654906" y="697067"/>
            <a:ext cx="10873479"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2"/>
                </a:solidFill>
                <a:effectLst/>
                <a:latin typeface="+mj-lt"/>
              </a:rPr>
              <a:t>Luke 15:11-24; Acts 2:38-39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4D29F17C-88E5-0595-93F0-6652AC126263}"/>
              </a:ext>
            </a:extLst>
          </p:cNvPr>
          <p:cNvSpPr txBox="1"/>
          <p:nvPr/>
        </p:nvSpPr>
        <p:spPr>
          <a:xfrm>
            <a:off x="937037" y="762908"/>
            <a:ext cx="10317926" cy="5586104"/>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mn-lt"/>
              </a:rPr>
              <a:t>	have bread enough and to spare, but here I am dying of hunger!</a:t>
            </a:r>
          </a:p>
          <a:p>
            <a:pPr marL="466725" indent="-466725" algn="just"/>
            <a:r>
              <a:rPr lang="en-US" sz="2100" dirty="0">
                <a:solidFill>
                  <a:schemeClr val="bg2"/>
                </a:solidFill>
                <a:effectLst/>
                <a:latin typeface="+mn-lt"/>
              </a:rPr>
              <a:t>18 I will get up and go to my father, and I will say to him, “Father, I have sinned against heaven and before you;</a:t>
            </a:r>
          </a:p>
          <a:p>
            <a:pPr marL="466725" indent="-466725" algn="just"/>
            <a:r>
              <a:rPr lang="en-US" sz="2100" dirty="0">
                <a:solidFill>
                  <a:schemeClr val="bg2"/>
                </a:solidFill>
                <a:effectLst/>
                <a:latin typeface="+mn-lt"/>
              </a:rPr>
              <a:t>19 I am no longer worthy to be called your son; treat me like one of your hired hands.”’</a:t>
            </a:r>
          </a:p>
          <a:p>
            <a:pPr marL="466725" indent="-466725" algn="just"/>
            <a:r>
              <a:rPr lang="en-US" sz="2100" dirty="0">
                <a:solidFill>
                  <a:schemeClr val="bg2"/>
                </a:solidFill>
                <a:effectLst/>
                <a:latin typeface="+mn-lt"/>
              </a:rPr>
              <a:t>20 So he set off and went to his father. But while he was still far off, his father saw him and was filled with compassion; he ran and put his arms around him and kissed him.</a:t>
            </a:r>
          </a:p>
          <a:p>
            <a:pPr marL="466725" indent="-466725" algn="just"/>
            <a:r>
              <a:rPr lang="en-US" sz="2100" dirty="0">
                <a:solidFill>
                  <a:schemeClr val="bg2"/>
                </a:solidFill>
                <a:effectLst/>
                <a:latin typeface="+mn-lt"/>
              </a:rPr>
              <a:t>21 Then the son said to him, ‘Father, I have sinned against heaven and before you; I am no longer worthy to be called your son.’</a:t>
            </a:r>
          </a:p>
          <a:p>
            <a:pPr marL="466725" indent="-466725" algn="just"/>
            <a:r>
              <a:rPr lang="en-US" sz="2100" dirty="0">
                <a:solidFill>
                  <a:schemeClr val="bg2"/>
                </a:solidFill>
                <a:effectLst/>
                <a:latin typeface="+mn-lt"/>
              </a:rPr>
              <a:t>22 But the father said to his slaves, ‘Quickly, bring out a robe—the best one—and put it on him; put a ring on his finger and sandals on his feet.</a:t>
            </a:r>
          </a:p>
          <a:p>
            <a:pPr marL="466725" indent="-466725" algn="just"/>
            <a:r>
              <a:rPr lang="en-US" sz="2100" dirty="0">
                <a:solidFill>
                  <a:schemeClr val="bg2"/>
                </a:solidFill>
                <a:effectLst/>
                <a:latin typeface="+mn-lt"/>
              </a:rPr>
              <a:t>23 And get the fatted calf and kill it, and let us eat and celebrate,</a:t>
            </a:r>
          </a:p>
          <a:p>
            <a:pPr marL="466725" indent="-466725" algn="just"/>
            <a:r>
              <a:rPr lang="en-US" sz="2100" dirty="0">
                <a:solidFill>
                  <a:schemeClr val="bg2"/>
                </a:solidFill>
                <a:effectLst/>
                <a:latin typeface="+mn-lt"/>
              </a:rPr>
              <a:t>24 for this son of mine was dead and is alive again; he was lost and is found!’ And they began to celebrate.”</a:t>
            </a:r>
          </a:p>
          <a:p>
            <a:pPr marL="466725" indent="-466725" algn="ctr"/>
            <a:r>
              <a:rPr lang="en-US" sz="2100" b="1" dirty="0">
                <a:solidFill>
                  <a:schemeClr val="bg2"/>
                </a:solidFill>
                <a:effectLst/>
                <a:latin typeface="+mn-lt"/>
              </a:rPr>
              <a:t>Acts 2:38-39</a:t>
            </a:r>
            <a:endParaRPr lang="en-US" sz="2100" dirty="0">
              <a:solidFill>
                <a:schemeClr val="bg2"/>
              </a:solidFill>
              <a:effectLst/>
              <a:latin typeface="+mn-lt"/>
            </a:endParaRPr>
          </a:p>
          <a:p>
            <a:pPr marL="466725" indent="-466725" algn="just"/>
            <a:r>
              <a:rPr lang="en-US" sz="2100" dirty="0">
                <a:solidFill>
                  <a:schemeClr val="bg2"/>
                </a:solidFill>
                <a:effectLst/>
                <a:latin typeface="+mn-lt"/>
              </a:rPr>
              <a:t>38 Peter said to them, “Repent and be baptized every one of you in the name of</a:t>
            </a:r>
          </a:p>
        </p:txBody>
      </p:sp>
    </p:spTree>
    <p:extLst>
      <p:ext uri="{BB962C8B-B14F-4D97-AF65-F5344CB8AC3E}">
        <p14:creationId xmlns:p14="http://schemas.microsoft.com/office/powerpoint/2010/main" val="27631708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8E27E00-FA8F-F8A1-F691-B1A0386BAA2A}"/>
              </a:ext>
            </a:extLst>
          </p:cNvPr>
          <p:cNvSpPr txBox="1"/>
          <p:nvPr/>
        </p:nvSpPr>
        <p:spPr>
          <a:xfrm>
            <a:off x="937037" y="898375"/>
            <a:ext cx="10317926" cy="1384954"/>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mn-lt"/>
              </a:rPr>
              <a:t>Jesus Christ so that your sins may be forgiven, and you will receive the gift of the Holy Spirit.</a:t>
            </a:r>
          </a:p>
          <a:p>
            <a:pPr marL="466725" indent="-466725" algn="just"/>
            <a:r>
              <a:rPr lang="en-US" sz="2100" dirty="0">
                <a:solidFill>
                  <a:schemeClr val="bg2"/>
                </a:solidFill>
                <a:effectLst/>
                <a:latin typeface="+mn-lt"/>
              </a:rPr>
              <a:t>39 For the promise is for you, for your children, and for all who are far away, everyone whom the Lord our God calls to him.”</a:t>
            </a:r>
          </a:p>
        </p:txBody>
      </p:sp>
    </p:spTree>
    <p:extLst>
      <p:ext uri="{BB962C8B-B14F-4D97-AF65-F5344CB8AC3E}">
        <p14:creationId xmlns:p14="http://schemas.microsoft.com/office/powerpoint/2010/main" val="29024785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1109546"/>
            <a:ext cx="10613282" cy="3108503"/>
          </a:xfrm>
          <a:prstGeom prst="rect">
            <a:avLst/>
          </a:prstGeom>
          <a:noFill/>
          <a:ln>
            <a:noFill/>
          </a:ln>
        </p:spPr>
        <p:txBody>
          <a:bodyPr spcFirstLastPara="1" wrap="square" lIns="91425" tIns="45700" rIns="91425" bIns="45700" anchor="t" anchorCtr="0">
            <a:spAutoFit/>
          </a:bodyPr>
          <a:lstStyle/>
          <a:p>
            <a:pPr marL="571500" indent="-571500" algn="just">
              <a:buFont typeface="Arial" panose="020B0604020202020204" pitchFamily="34" charset="0"/>
              <a:buChar char="•"/>
            </a:pPr>
            <a:r>
              <a:rPr lang="en-US" sz="2800" b="1" dirty="0">
                <a:effectLst/>
                <a:latin typeface="Arial" panose="020B0604020202020204" pitchFamily="34" charset="0"/>
              </a:rPr>
              <a:t>Repentance</a:t>
            </a:r>
            <a:r>
              <a:rPr lang="en-US" sz="2800" dirty="0">
                <a:effectLst/>
                <a:latin typeface="Arial" panose="020B0604020202020204" pitchFamily="34" charset="0"/>
              </a:rPr>
              <a:t> – A turning away from sin and turning toward God (Acts 2:38).</a:t>
            </a:r>
          </a:p>
          <a:p>
            <a:pPr marL="571500" indent="-571500" algn="just">
              <a:buFont typeface="Arial" panose="020B0604020202020204" pitchFamily="34" charset="0"/>
              <a:buChar char="•"/>
            </a:pPr>
            <a:r>
              <a:rPr lang="en-US" sz="2800" b="1" dirty="0">
                <a:effectLst/>
                <a:latin typeface="Arial" panose="020B0604020202020204" pitchFamily="34" charset="0"/>
              </a:rPr>
              <a:t>Forgiveness</a:t>
            </a:r>
            <a:r>
              <a:rPr lang="en-US" sz="2800" dirty="0">
                <a:effectLst/>
                <a:latin typeface="Arial" panose="020B0604020202020204" pitchFamily="34" charset="0"/>
              </a:rPr>
              <a:t> – The release from the penalty of sin; reconciliation with God and neighbor.</a:t>
            </a:r>
          </a:p>
          <a:p>
            <a:pPr marL="571500" indent="-571500" algn="just">
              <a:buFont typeface="Arial" panose="020B0604020202020204" pitchFamily="34" charset="0"/>
              <a:buChar char="•"/>
            </a:pPr>
            <a:r>
              <a:rPr lang="en-US" sz="2800" b="1" dirty="0">
                <a:effectLst/>
                <a:latin typeface="Arial" panose="020B0604020202020204" pitchFamily="34" charset="0"/>
              </a:rPr>
              <a:t>Grace </a:t>
            </a:r>
            <a:r>
              <a:rPr lang="en-US" sz="2800" dirty="0">
                <a:effectLst/>
                <a:latin typeface="Arial" panose="020B0604020202020204" pitchFamily="34" charset="0"/>
              </a:rPr>
              <a:t>– Unmerited favor of God toward humanity.</a:t>
            </a:r>
          </a:p>
          <a:p>
            <a:pPr marL="571500" indent="-571500" algn="just">
              <a:buFont typeface="Arial" panose="020B0604020202020204" pitchFamily="34" charset="0"/>
              <a:buChar char="•"/>
            </a:pPr>
            <a:r>
              <a:rPr lang="en-US" sz="2800" b="1" dirty="0">
                <a:effectLst/>
                <a:latin typeface="Arial" panose="020B0604020202020204" pitchFamily="34" charset="0"/>
              </a:rPr>
              <a:t>Sonship/Kinship</a:t>
            </a:r>
            <a:r>
              <a:rPr lang="en-US" sz="2800" dirty="0">
                <a:effectLst/>
                <a:latin typeface="Arial" panose="020B0604020202020204" pitchFamily="34" charset="0"/>
              </a:rPr>
              <a:t> – Status as a child of God; relational intimacy with the Father.</a:t>
            </a:r>
          </a:p>
        </p:txBody>
      </p:sp>
      <p:sp>
        <p:nvSpPr>
          <p:cNvPr id="2" name="Google Shape;61;p3">
            <a:extLst>
              <a:ext uri="{FF2B5EF4-FFF2-40B4-BE49-F238E27FC236}">
                <a16:creationId xmlns:a16="http://schemas.microsoft.com/office/drawing/2014/main" id="{B939D7C0-5ECB-ADC3-E849-BEC231AA2849}"/>
              </a:ext>
            </a:extLst>
          </p:cNvPr>
          <p:cNvSpPr txBox="1"/>
          <p:nvPr/>
        </p:nvSpPr>
        <p:spPr>
          <a:xfrm>
            <a:off x="686338" y="524811"/>
            <a:ext cx="1087347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Have you ever struggled to apologize, admit wrongdoing, or repair a broken relationship? Human pride, fear, or resentment often blocks us from restoration. The parable of the prodigal son (Luke 15:11-24) and Peter’s Pentecost sermon (Acts 2:38-39) provide guidance: repentance is the pathway to a restored relationship with God and neighbor.  Repentance is often uncomfortable because it requires honesty, humility, and the courage to confront our mistakes.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78028</TotalTime>
  <Words>1110</Words>
  <Application>Microsoft Macintosh PowerPoint</Application>
  <PresentationFormat>Widescreen</PresentationFormat>
  <Paragraphs>50</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91</cp:revision>
  <dcterms:created xsi:type="dcterms:W3CDTF">2018-05-04T03:01:22Z</dcterms:created>
  <dcterms:modified xsi:type="dcterms:W3CDTF">2025-10-23T18:21:42Z</dcterms:modified>
</cp:coreProperties>
</file>