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57" r:id="rId3"/>
    <p:sldId id="258" r:id="rId4"/>
    <p:sldId id="290" r:id="rId5"/>
    <p:sldId id="261" r:id="rId6"/>
    <p:sldId id="262" r:id="rId7"/>
    <p:sldId id="263" r:id="rId8"/>
    <p:sldId id="265" r:id="rId9"/>
    <p:sldId id="266" r:id="rId10"/>
    <p:sldId id="269" r:id="rId11"/>
    <p:sldId id="270" r:id="rId12"/>
    <p:sldId id="271" r:id="rId13"/>
    <p:sldId id="272" r:id="rId14"/>
    <p:sldId id="273" r:id="rId15"/>
    <p:sldId id="281" r:id="rId16"/>
    <p:sldId id="274" r:id="rId17"/>
    <p:sldId id="275" r:id="rId18"/>
    <p:sldId id="287" r:id="rId19"/>
    <p:sldId id="288" r:id="rId20"/>
    <p:sldId id="284" r:id="rId21"/>
    <p:sldId id="278" r:id="rId22"/>
    <p:sldId id="280" r:id="rId23"/>
  </p:sldIdLst>
  <p:sldSz cx="12192000" cy="6858000"/>
  <p:notesSz cx="6858000" cy="9144000"/>
  <p:embeddedFontLst>
    <p:embeddedFont>
      <p:font typeface="Open Sans" panose="020B0606030504020204" pitchFamily="34" charset="0"/>
      <p:regular r:id="rId25"/>
      <p:bold r:id="rId26"/>
      <p:italic r:id="rId27"/>
      <p:boldItalic r:id="rId28"/>
    </p:embeddedFont>
    <p:embeddedFont>
      <p:font typeface="Quattrocento Sans" panose="020B0502050000020003"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hDgLAbPcmCwyEEni42OW4utQFE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65"/>
    <p:restoredTop sz="91877"/>
  </p:normalViewPr>
  <p:slideViewPr>
    <p:cSldViewPr snapToGrid="0">
      <p:cViewPr varScale="1">
        <p:scale>
          <a:sx n="82" d="100"/>
          <a:sy n="82" d="100"/>
        </p:scale>
        <p:origin x="1744" y="16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302808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802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8" name="Google Shape;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33"/>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8"/>
        <p:cNvGrpSpPr/>
        <p:nvPr/>
      </p:nvGrpSpPr>
      <p:grpSpPr>
        <a:xfrm>
          <a:off x="0" y="0"/>
          <a:ext cx="0" cy="0"/>
          <a:chOff x="0" y="0"/>
          <a:chExt cx="0" cy="0"/>
        </a:xfrm>
      </p:grpSpPr>
      <p:sp>
        <p:nvSpPr>
          <p:cNvPr id="29" name="Google Shape;29;p42"/>
          <p:cNvSpPr>
            <a:spLocks noGrp="1"/>
          </p:cNvSpPr>
          <p:nvPr>
            <p:ph type="pic" idx="2"/>
          </p:nvPr>
        </p:nvSpPr>
        <p:spPr>
          <a:xfrm>
            <a:off x="0" y="0"/>
            <a:ext cx="6096000" cy="6318250"/>
          </a:xfrm>
          <a:prstGeom prst="rect">
            <a:avLst/>
          </a:prstGeom>
          <a:noFill/>
          <a:ln>
            <a:noFill/>
          </a:ln>
        </p:spPr>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30"/>
        <p:cNvGrpSpPr/>
        <p:nvPr/>
      </p:nvGrpSpPr>
      <p:grpSpPr>
        <a:xfrm>
          <a:off x="0" y="0"/>
          <a:ext cx="0" cy="0"/>
          <a:chOff x="0" y="0"/>
          <a:chExt cx="0" cy="0"/>
        </a:xfrm>
      </p:grpSpPr>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31"/>
        <p:cNvGrpSpPr/>
        <p:nvPr/>
      </p:nvGrpSpPr>
      <p:grpSpPr>
        <a:xfrm>
          <a:off x="0" y="0"/>
          <a:ext cx="0" cy="0"/>
          <a:chOff x="0" y="0"/>
          <a:chExt cx="0" cy="0"/>
        </a:xfrm>
      </p:grpSpPr>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2"/>
        <p:cNvGrpSpPr/>
        <p:nvPr/>
      </p:nvGrpSpPr>
      <p:grpSpPr>
        <a:xfrm>
          <a:off x="0" y="0"/>
          <a:ext cx="0" cy="0"/>
          <a:chOff x="0" y="0"/>
          <a:chExt cx="0" cy="0"/>
        </a:xfrm>
      </p:grpSpPr>
      <p:sp>
        <p:nvSpPr>
          <p:cNvPr id="33" name="Google Shape;33;p45"/>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4"/>
        <p:cNvGrpSpPr/>
        <p:nvPr/>
      </p:nvGrpSpPr>
      <p:grpSpPr>
        <a:xfrm>
          <a:off x="0" y="0"/>
          <a:ext cx="0" cy="0"/>
          <a:chOff x="0" y="0"/>
          <a:chExt cx="0" cy="0"/>
        </a:xfrm>
      </p:grpSpPr>
      <p:sp>
        <p:nvSpPr>
          <p:cNvPr id="35" name="Google Shape;35;p46"/>
          <p:cNvSpPr>
            <a:spLocks noGrp="1"/>
          </p:cNvSpPr>
          <p:nvPr>
            <p:ph type="pic" idx="2"/>
          </p:nvPr>
        </p:nvSpPr>
        <p:spPr>
          <a:xfrm>
            <a:off x="5371761" y="914401"/>
            <a:ext cx="5849257" cy="5029198"/>
          </a:xfrm>
          <a:prstGeom prst="rect">
            <a:avLst/>
          </a:prstGeom>
          <a:noFill/>
          <a:ln>
            <a:noFill/>
          </a:ln>
        </p:spPr>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sp>
        <p:nvSpPr>
          <p:cNvPr id="37" name="Google Shape;37;p47"/>
          <p:cNvSpPr>
            <a:spLocks noGrp="1"/>
          </p:cNvSpPr>
          <p:nvPr>
            <p:ph type="pic" idx="2"/>
          </p:nvPr>
        </p:nvSpPr>
        <p:spPr>
          <a:xfrm>
            <a:off x="4734232" y="-1"/>
            <a:ext cx="4100052" cy="6857999"/>
          </a:xfrm>
          <a:prstGeom prst="rect">
            <a:avLst/>
          </a:prstGeom>
          <a:noFill/>
          <a:ln>
            <a:noFill/>
          </a:ln>
        </p:spPr>
      </p:sp>
      <p:sp>
        <p:nvSpPr>
          <p:cNvPr id="38" name="Google Shape;38;p47"/>
          <p:cNvSpPr/>
          <p:nvPr/>
        </p:nvSpPr>
        <p:spPr>
          <a:xfrm>
            <a:off x="8834284" y="0"/>
            <a:ext cx="3357716" cy="6858000"/>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34"/>
          <p:cNvSpPr>
            <a:spLocks noGrp="1"/>
          </p:cNvSpPr>
          <p:nvPr>
            <p:ph type="pic" idx="2"/>
          </p:nvPr>
        </p:nvSpPr>
        <p:spPr>
          <a:xfrm>
            <a:off x="4064000" y="0"/>
            <a:ext cx="4064000" cy="6318250"/>
          </a:xfrm>
          <a:prstGeom prst="rect">
            <a:avLst/>
          </a:prstGeom>
          <a:noFill/>
          <a:ln>
            <a:noFill/>
          </a:ln>
        </p:spPr>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35"/>
          <p:cNvSpPr>
            <a:spLocks noGrp="1"/>
          </p:cNvSpPr>
          <p:nvPr>
            <p:ph type="pic" idx="2"/>
          </p:nvPr>
        </p:nvSpPr>
        <p:spPr>
          <a:xfrm>
            <a:off x="0" y="1"/>
            <a:ext cx="12192000" cy="3497263"/>
          </a:xfrm>
          <a:prstGeom prst="rect">
            <a:avLst/>
          </a:prstGeom>
          <a:noFill/>
          <a:ln>
            <a:noFill/>
          </a:ln>
        </p:spPr>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7"/>
        <p:cNvGrpSpPr/>
        <p:nvPr/>
      </p:nvGrpSpPr>
      <p:grpSpPr>
        <a:xfrm>
          <a:off x="0" y="0"/>
          <a:ext cx="0" cy="0"/>
          <a:chOff x="0" y="0"/>
          <a:chExt cx="0" cy="0"/>
        </a:xfrm>
      </p:grpSpPr>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
        <p:cNvGrpSpPr/>
        <p:nvPr/>
      </p:nvGrpSpPr>
      <p:grpSpPr>
        <a:xfrm>
          <a:off x="0" y="0"/>
          <a:ext cx="0" cy="0"/>
          <a:chOff x="0" y="0"/>
          <a:chExt cx="0" cy="0"/>
        </a:xfrm>
      </p:grpSpPr>
      <p:sp>
        <p:nvSpPr>
          <p:cNvPr id="19" name="Google Shape;19;p37"/>
          <p:cNvSpPr>
            <a:spLocks noGrp="1"/>
          </p:cNvSpPr>
          <p:nvPr>
            <p:ph type="pic" idx="2"/>
          </p:nvPr>
        </p:nvSpPr>
        <p:spPr>
          <a:xfrm>
            <a:off x="685800" y="1123950"/>
            <a:ext cx="10820400" cy="4191000"/>
          </a:xfrm>
          <a:prstGeom prst="rect">
            <a:avLst/>
          </a:prstGeom>
          <a:noFill/>
          <a:ln>
            <a:noFill/>
          </a:ln>
        </p:spPr>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0"/>
        <p:cNvGrpSpPr/>
        <p:nvPr/>
      </p:nvGrpSpPr>
      <p:grpSpPr>
        <a:xfrm>
          <a:off x="0" y="0"/>
          <a:ext cx="0" cy="0"/>
          <a:chOff x="0" y="0"/>
          <a:chExt cx="0" cy="0"/>
        </a:xfrm>
      </p:grpSpPr>
      <p:sp>
        <p:nvSpPr>
          <p:cNvPr id="21" name="Google Shape;21;p38"/>
          <p:cNvSpPr>
            <a:spLocks noGrp="1"/>
          </p:cNvSpPr>
          <p:nvPr>
            <p:ph type="pic" idx="2"/>
          </p:nvPr>
        </p:nvSpPr>
        <p:spPr>
          <a:xfrm>
            <a:off x="0" y="2728913"/>
            <a:ext cx="3048000" cy="3598862"/>
          </a:xfrm>
          <a:prstGeom prst="rect">
            <a:avLst/>
          </a:prstGeom>
          <a:noFill/>
          <a:ln>
            <a:noFill/>
          </a:ln>
        </p:spPr>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2"/>
        <p:cNvGrpSpPr/>
        <p:nvPr/>
      </p:nvGrpSpPr>
      <p:grpSpPr>
        <a:xfrm>
          <a:off x="0" y="0"/>
          <a:ext cx="0" cy="0"/>
          <a:chOff x="0" y="0"/>
          <a:chExt cx="0" cy="0"/>
        </a:xfrm>
      </p:grpSpPr>
      <p:sp>
        <p:nvSpPr>
          <p:cNvPr id="23" name="Google Shape;23;p39"/>
          <p:cNvSpPr>
            <a:spLocks noGrp="1"/>
          </p:cNvSpPr>
          <p:nvPr>
            <p:ph type="pic" idx="2"/>
          </p:nvPr>
        </p:nvSpPr>
        <p:spPr>
          <a:xfrm>
            <a:off x="0" y="3034427"/>
            <a:ext cx="6096000" cy="3283824"/>
          </a:xfrm>
          <a:prstGeom prst="rect">
            <a:avLst/>
          </a:prstGeom>
          <a:noFill/>
          <a:ln>
            <a:noFill/>
          </a:ln>
        </p:spPr>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6_Title Slide">
  <p:cSld name="6_Title Slide">
    <p:spTree>
      <p:nvGrpSpPr>
        <p:cNvPr id="1" name="Shape 24"/>
        <p:cNvGrpSpPr/>
        <p:nvPr/>
      </p:nvGrpSpPr>
      <p:grpSpPr>
        <a:xfrm>
          <a:off x="0" y="0"/>
          <a:ext cx="0" cy="0"/>
          <a:chOff x="0" y="0"/>
          <a:chExt cx="0" cy="0"/>
        </a:xfrm>
      </p:grpSpPr>
      <p:sp>
        <p:nvSpPr>
          <p:cNvPr id="25" name="Google Shape;25;p40"/>
          <p:cNvSpPr>
            <a:spLocks noGrp="1"/>
          </p:cNvSpPr>
          <p:nvPr>
            <p:ph type="pic" idx="2"/>
          </p:nvPr>
        </p:nvSpPr>
        <p:spPr>
          <a:xfrm>
            <a:off x="0" y="0"/>
            <a:ext cx="12192000" cy="3448050"/>
          </a:xfrm>
          <a:prstGeom prst="rect">
            <a:avLst/>
          </a:prstGeom>
          <a:noFill/>
          <a:ln>
            <a:noFill/>
          </a:ln>
        </p:spPr>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26"/>
        <p:cNvGrpSpPr/>
        <p:nvPr/>
      </p:nvGrpSpPr>
      <p:grpSpPr>
        <a:xfrm>
          <a:off x="0" y="0"/>
          <a:ext cx="0" cy="0"/>
          <a:chOff x="0" y="0"/>
          <a:chExt cx="0" cy="0"/>
        </a:xfrm>
      </p:grpSpPr>
      <p:sp>
        <p:nvSpPr>
          <p:cNvPr id="27" name="Google Shape;27;p41"/>
          <p:cNvSpPr>
            <a:spLocks noGrp="1"/>
          </p:cNvSpPr>
          <p:nvPr>
            <p:ph type="pic" idx="2"/>
          </p:nvPr>
        </p:nvSpPr>
        <p:spPr>
          <a:xfrm>
            <a:off x="7403653" y="0"/>
            <a:ext cx="4788347" cy="6318250"/>
          </a:xfrm>
          <a:prstGeom prst="rect">
            <a:avLst/>
          </a:prstGeom>
          <a:noFill/>
          <a:ln>
            <a:noFill/>
          </a:ln>
        </p:spPr>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2"/>
          <p:cNvPicPr preferRelativeResize="0"/>
          <p:nvPr/>
        </p:nvPicPr>
        <p:blipFill rotWithShape="1">
          <a:blip r:embed="rId17">
            <a:alphaModFix/>
          </a:blip>
          <a:srcRect/>
          <a:stretch/>
        </p:blipFill>
        <p:spPr>
          <a:xfrm>
            <a:off x="422238" y="331836"/>
            <a:ext cx="921725" cy="347711"/>
          </a:xfrm>
          <a:prstGeom prst="rect">
            <a:avLst/>
          </a:prstGeom>
          <a:noFill/>
          <a:ln>
            <a:noFill/>
          </a:ln>
        </p:spPr>
      </p:pic>
      <p:sp>
        <p:nvSpPr>
          <p:cNvPr id="7" name="Google Shape;7;p32"/>
          <p:cNvSpPr/>
          <p:nvPr/>
        </p:nvSpPr>
        <p:spPr>
          <a:xfrm>
            <a:off x="0" y="6318250"/>
            <a:ext cx="6096000" cy="539750"/>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F7F7F"/>
              </a:solidFill>
              <a:latin typeface="Quattrocento Sans"/>
              <a:ea typeface="Quattrocento Sans"/>
              <a:cs typeface="Quattrocento Sans"/>
              <a:sym typeface="Quattrocento Sans"/>
            </a:endParaRPr>
          </a:p>
        </p:txBody>
      </p:sp>
      <p:sp>
        <p:nvSpPr>
          <p:cNvPr id="8" name="Google Shape;8;p32"/>
          <p:cNvSpPr txBox="1"/>
          <p:nvPr/>
        </p:nvSpPr>
        <p:spPr>
          <a:xfrm>
            <a:off x="172499" y="6434237"/>
            <a:ext cx="463550"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fld id="{00000000-1234-1234-1234-123412341234}" type="slidenum">
              <a:rPr lang="en-US" sz="1400" b="0" i="0" u="none" strike="noStrike" cap="none">
                <a:solidFill>
                  <a:srgbClr val="A5A5A5"/>
                </a:solidFill>
                <a:latin typeface="Quattrocento Sans"/>
                <a:ea typeface="Quattrocento Sans"/>
                <a:cs typeface="Quattrocento Sans"/>
                <a:sym typeface="Quattrocento Sans"/>
              </a:rPr>
              <a:t>‹#›</a:t>
            </a:fld>
            <a:endParaRPr sz="4400" b="0" i="0" u="none" strike="noStrike" cap="none">
              <a:solidFill>
                <a:srgbClr val="A5A5A5"/>
              </a:solidFill>
              <a:latin typeface="Quattrocento Sans"/>
              <a:ea typeface="Quattrocento Sans"/>
              <a:cs typeface="Quattrocento Sans"/>
              <a:sym typeface="Quattrocento Sans"/>
            </a:endParaRPr>
          </a:p>
        </p:txBody>
      </p:sp>
      <p:cxnSp>
        <p:nvCxnSpPr>
          <p:cNvPr id="9" name="Google Shape;9;p32"/>
          <p:cNvCxnSpPr/>
          <p:nvPr/>
        </p:nvCxnSpPr>
        <p:spPr>
          <a:xfrm>
            <a:off x="775119" y="6442982"/>
            <a:ext cx="0" cy="290286"/>
          </a:xfrm>
          <a:prstGeom prst="straightConnector1">
            <a:avLst/>
          </a:prstGeom>
          <a:noFill/>
          <a:ln w="9525" cap="flat" cmpd="sng">
            <a:solidFill>
              <a:srgbClr val="D8D8D8">
                <a:alpha val="69803"/>
              </a:srgbClr>
            </a:solidFill>
            <a:prstDash val="solid"/>
            <a:miter lim="800000"/>
            <a:headEnd type="none" w="sm" len="sm"/>
            <a:tailEnd type="none" w="sm" len="sm"/>
          </a:ln>
        </p:spPr>
      </p:cxnSp>
      <p:pic>
        <p:nvPicPr>
          <p:cNvPr id="10" name="Google Shape;10;p32"/>
          <p:cNvPicPr preferRelativeResize="0"/>
          <p:nvPr/>
        </p:nvPicPr>
        <p:blipFill rotWithShape="1">
          <a:blip r:embed="rId18">
            <a:alphaModFix/>
          </a:blip>
          <a:srcRect/>
          <a:stretch/>
        </p:blipFill>
        <p:spPr>
          <a:xfrm>
            <a:off x="-1" y="-1"/>
            <a:ext cx="12192000" cy="68944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pSp>
        <p:nvGrpSpPr>
          <p:cNvPr id="43" name="Google Shape;43;p1"/>
          <p:cNvGrpSpPr/>
          <p:nvPr/>
        </p:nvGrpSpPr>
        <p:grpSpPr>
          <a:xfrm>
            <a:off x="236027" y="243425"/>
            <a:ext cx="11719946" cy="6371150"/>
            <a:chOff x="236027" y="243425"/>
            <a:chExt cx="11719946" cy="6371150"/>
          </a:xfrm>
        </p:grpSpPr>
        <p:sp>
          <p:nvSpPr>
            <p:cNvPr id="44" name="Google Shape;44;p1"/>
            <p:cNvSpPr/>
            <p:nvPr/>
          </p:nvSpPr>
          <p:spPr>
            <a:xfrm>
              <a:off x="236027"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5" name="Google Shape;45;p1"/>
            <p:cNvSpPr/>
            <p:nvPr/>
          </p:nvSpPr>
          <p:spPr>
            <a:xfrm rot="10800000">
              <a:off x="11052693"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6" name="Google Shape;46;p1"/>
            <p:cNvSpPr/>
            <p:nvPr/>
          </p:nvSpPr>
          <p:spPr>
            <a:xfrm flipH="1">
              <a:off x="11052693"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7" name="Google Shape;47;p1"/>
            <p:cNvSpPr/>
            <p:nvPr/>
          </p:nvSpPr>
          <p:spPr>
            <a:xfrm rot="10800000" flipH="1">
              <a:off x="236027"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grpSp>
      <p:pic>
        <p:nvPicPr>
          <p:cNvPr id="48" name="Google Shape;48;p1"/>
          <p:cNvPicPr preferRelativeResize="0"/>
          <p:nvPr/>
        </p:nvPicPr>
        <p:blipFill>
          <a:blip r:embed="rId3"/>
          <a:srcRect/>
          <a:stretch/>
        </p:blipFill>
        <p:spPr>
          <a:xfrm>
            <a:off x="0" y="-54090"/>
            <a:ext cx="12318832" cy="6966179"/>
          </a:xfrm>
          <a:prstGeom prst="rect">
            <a:avLst/>
          </a:prstGeom>
          <a:noFill/>
          <a:ln>
            <a:noFill/>
          </a:ln>
        </p:spPr>
      </p:pic>
      <p:sp>
        <p:nvSpPr>
          <p:cNvPr id="49" name="Google Shape;49;p1"/>
          <p:cNvSpPr txBox="1"/>
          <p:nvPr/>
        </p:nvSpPr>
        <p:spPr>
          <a:xfrm>
            <a:off x="471525" y="5973138"/>
            <a:ext cx="4217985" cy="3795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baseline="30000" dirty="0">
                <a:solidFill>
                  <a:schemeClr val="dk1"/>
                </a:solidFill>
                <a:latin typeface="Arial"/>
                <a:ea typeface="Arial"/>
                <a:cs typeface="Arial"/>
                <a:sym typeface="Arial"/>
              </a:rPr>
              <a:t>LESSON 5:  JANUARY</a:t>
            </a:r>
            <a:r>
              <a:rPr lang="en-US" sz="2800" b="1" baseline="30000" dirty="0">
                <a:solidFill>
                  <a:schemeClr val="dk1"/>
                </a:solidFill>
              </a:rPr>
              <a:t> 4 </a:t>
            </a:r>
            <a:endParaRPr sz="2800" b="1" baseline="30000" dirty="0">
              <a:solidFill>
                <a:schemeClr val="dk1"/>
              </a:solidFill>
              <a:latin typeface="Arial"/>
              <a:ea typeface="Arial"/>
              <a:cs typeface="Arial"/>
              <a:sym typeface="Arial"/>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4"/>
          <p:cNvPicPr preferRelativeResize="0"/>
          <p:nvPr/>
        </p:nvPicPr>
        <p:blipFill rotWithShape="1">
          <a:blip r:embed="rId3">
            <a:alphaModFix/>
          </a:blip>
          <a:srcRect/>
          <a:stretch/>
        </p:blipFill>
        <p:spPr>
          <a:xfrm>
            <a:off x="-2383" y="-20859"/>
            <a:ext cx="12228583" cy="6915143"/>
          </a:xfrm>
          <a:prstGeom prst="rect">
            <a:avLst/>
          </a:prstGeom>
          <a:noFill/>
          <a:ln>
            <a:noFill/>
          </a:ln>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24" name="Google Shape;124;p15"/>
          <p:cNvSpPr txBox="1"/>
          <p:nvPr/>
        </p:nvSpPr>
        <p:spPr>
          <a:xfrm>
            <a:off x="826572" y="965505"/>
            <a:ext cx="10595400" cy="4163613"/>
          </a:xfrm>
          <a:prstGeom prst="rect">
            <a:avLst/>
          </a:prstGeom>
          <a:noFill/>
          <a:ln>
            <a:noFill/>
          </a:ln>
        </p:spPr>
        <p:txBody>
          <a:bodyPr spcFirstLastPara="1" wrap="square" lIns="91425" tIns="45700" rIns="91425" bIns="45700" anchor="t" anchorCtr="0">
            <a:noAutofit/>
          </a:bodyPr>
          <a:lstStyle/>
          <a:p>
            <a:pPr algn="just"/>
            <a:r>
              <a:rPr lang="en-US" sz="2800" dirty="0">
                <a:effectLst/>
                <a:latin typeface="Arial" panose="020B0604020202020204" pitchFamily="34" charset="0"/>
              </a:rPr>
              <a:t>In African and African American history, the church has often served as a sanctuary and a center of advocacy, embodying the biblical principle of walking in the light while opposing darkness. During the early 20th century, many African American churches acted as safe havens for those facing racial violence, economic exploitation, and social marginalization. For example, the Mother Bethel AME Church in Philadelphia not only provided spiritual guidance but also functioned as a community hub where leaders organized relief for the poor, defended the vulnerable in legal matters, and campaigned for civil rights. </a:t>
            </a: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8" descr="LFS PP Slide Case Study.jpg"/>
          <p:cNvPicPr preferRelativeResize="0"/>
          <p:nvPr/>
        </p:nvPicPr>
        <p:blipFill rotWithShape="1">
          <a:blip r:embed="rId3">
            <a:alphaModFix/>
          </a:blip>
          <a:srcRect/>
          <a:stretch/>
        </p:blipFill>
        <p:spPr>
          <a:xfrm>
            <a:off x="-35864" y="0"/>
            <a:ext cx="12227864" cy="6914737"/>
          </a:xfrm>
          <a:prstGeom prst="rect">
            <a:avLst/>
          </a:prstGeom>
          <a:noFill/>
          <a:ln>
            <a:noFill/>
          </a:ln>
        </p:spPr>
      </p:pic>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2"/>
          <p:cNvSpPr txBox="1"/>
          <p:nvPr/>
        </p:nvSpPr>
        <p:spPr>
          <a:xfrm>
            <a:off x="701524" y="3531810"/>
            <a:ext cx="2491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a:solidFill>
                <a:schemeClr val="dk1"/>
              </a:solidFill>
              <a:latin typeface="Quattrocento Sans"/>
              <a:ea typeface="Quattrocento Sans"/>
              <a:cs typeface="Quattrocento Sans"/>
              <a:sym typeface="Quattrocento Sans"/>
            </a:endParaRPr>
          </a:p>
        </p:txBody>
      </p:sp>
      <p:sp>
        <p:nvSpPr>
          <p:cNvPr id="2" name="TextBox 1"/>
          <p:cNvSpPr txBox="1"/>
          <p:nvPr/>
        </p:nvSpPr>
        <p:spPr>
          <a:xfrm>
            <a:off x="1042333" y="1006458"/>
            <a:ext cx="10171731" cy="4401205"/>
          </a:xfrm>
          <a:prstGeom prst="rect">
            <a:avLst/>
          </a:prstGeom>
          <a:noFill/>
        </p:spPr>
        <p:txBody>
          <a:bodyPr wrap="square" rtlCol="0">
            <a:spAutoFit/>
          </a:bodyPr>
          <a:lstStyle/>
          <a:p>
            <a:pPr algn="just"/>
            <a:r>
              <a:rPr lang="en-US" sz="2800" dirty="0">
                <a:effectLst/>
                <a:latin typeface="Arial" panose="020B0604020202020204" pitchFamily="34" charset="0"/>
              </a:rPr>
              <a:t>In contemporary times, the church continues to serve as both a sanctuary and an advocate for those facing injustice. Consider the example of the Mother Emanuel African Methodist Episcopal Church in Charleston, South Carolina. Following the tragic shooting in 2015, the church became a center for community healing, advocacy, and action against racial violence. Leaders of the church, along with congregants and community leaders, organized vigils, engaged in dialogues with local authorities, and provided counseling and practical support for families affected by the tragedy. </a:t>
            </a: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3" name="Google Shape;141;p24" descr="LFS PP Slide Life Application.jpg">
            <a:extLst>
              <a:ext uri="{FF2B5EF4-FFF2-40B4-BE49-F238E27FC236}">
                <a16:creationId xmlns:a16="http://schemas.microsoft.com/office/drawing/2014/main" id="{375B2FE4-AB01-CB47-8ED5-030DFF1A369B}"/>
              </a:ext>
            </a:extLst>
          </p:cNvPr>
          <p:cNvPicPr preferRelativeResize="0"/>
          <p:nvPr/>
        </p:nvPicPr>
        <p:blipFill rotWithShape="1">
          <a:blip r:embed="rId3">
            <a:alphaModFix/>
          </a:blip>
          <a:srcRect/>
          <a:stretch/>
        </p:blipFill>
        <p:spPr>
          <a:xfrm>
            <a:off x="-1" y="-12267"/>
            <a:ext cx="12192001" cy="6894457"/>
          </a:xfrm>
          <a:prstGeom prst="rect">
            <a:avLst/>
          </a:prstGeom>
          <a:noFill/>
          <a:ln>
            <a:noFill/>
          </a:ln>
        </p:spPr>
      </p:pic>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2237" y="1198176"/>
            <a:ext cx="10183712" cy="1815882"/>
          </a:xfrm>
          <a:prstGeom prst="rect">
            <a:avLst/>
          </a:prstGeom>
          <a:noFill/>
        </p:spPr>
        <p:txBody>
          <a:bodyPr wrap="square" rtlCol="0">
            <a:spAutoFit/>
          </a:bodyPr>
          <a:lstStyle/>
          <a:p>
            <a:pPr algn="just"/>
            <a:r>
              <a:rPr lang="en-US" sz="2800" dirty="0">
                <a:effectLst/>
                <a:latin typeface="Arial" panose="020B0604020202020204" pitchFamily="34" charset="0"/>
              </a:rPr>
              <a:t>Knowing God through the Gospel helps us see the difference between light and darkness. Acknowledging our sins, confessing them honestly, and relying on Jesus’ intercession draws us closer to God and to one another.</a:t>
            </a:r>
          </a:p>
        </p:txBody>
      </p:sp>
    </p:spTree>
    <p:extLst>
      <p:ext uri="{BB962C8B-B14F-4D97-AF65-F5344CB8AC3E}">
        <p14:creationId xmlns:p14="http://schemas.microsoft.com/office/powerpoint/2010/main" val="2509352106"/>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7" descr="LFS PP Slide Questions.jpg"/>
          <p:cNvPicPr preferRelativeResize="0"/>
          <p:nvPr/>
        </p:nvPicPr>
        <p:blipFill rotWithShape="1">
          <a:blip r:embed="rId3">
            <a:alphaModFix/>
          </a:blip>
          <a:srcRect/>
          <a:stretch/>
        </p:blipFill>
        <p:spPr>
          <a:xfrm>
            <a:off x="3087" y="3726"/>
            <a:ext cx="12176818" cy="6885871"/>
          </a:xfrm>
          <a:prstGeom prst="rect">
            <a:avLst/>
          </a:prstGeom>
          <a:noFill/>
          <a:ln>
            <a:noFill/>
          </a:ln>
        </p:spPr>
      </p:pic>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p:nvPr/>
        </p:nvSpPr>
        <p:spPr>
          <a:xfrm>
            <a:off x="798286" y="1692237"/>
            <a:ext cx="10559143" cy="1384954"/>
          </a:xfrm>
          <a:prstGeom prst="rect">
            <a:avLst/>
          </a:prstGeom>
          <a:noFill/>
          <a:ln>
            <a:noFill/>
          </a:ln>
        </p:spPr>
        <p:txBody>
          <a:bodyPr spcFirstLastPara="1" wrap="square" lIns="91425" tIns="45700" rIns="91425" bIns="45700" anchor="t" anchorCtr="0">
            <a:spAutoFit/>
          </a:bodyPr>
          <a:lstStyle/>
          <a:p>
            <a:pPr marL="463550" indent="-463550" algn="just"/>
            <a:r>
              <a:rPr lang="en-US" sz="2800" dirty="0">
                <a:latin typeface="+mn-lt"/>
              </a:rPr>
              <a:t>1. 	</a:t>
            </a:r>
            <a:r>
              <a:rPr lang="en-US" sz="2800" dirty="0">
                <a:effectLst/>
                <a:latin typeface="+mn-lt"/>
              </a:rPr>
              <a:t> How does your understanding of Jesus as advocate affect your daily decisions?</a:t>
            </a:r>
          </a:p>
          <a:p>
            <a:pPr marL="463550" indent="-463550" algn="just"/>
            <a:endParaRPr lang="en-US" sz="2800" dirty="0">
              <a:effectLst/>
              <a:latin typeface="+mn-lt"/>
            </a:endParaRPr>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id="{C8F49E4F-CA7F-104B-BF21-1695F5E037D5}"/>
              </a:ext>
            </a:extLst>
          </p:cNvPr>
          <p:cNvSpPr txBox="1"/>
          <p:nvPr/>
        </p:nvSpPr>
        <p:spPr>
          <a:xfrm>
            <a:off x="798286" y="1692237"/>
            <a:ext cx="10559143" cy="1384954"/>
          </a:xfrm>
          <a:prstGeom prst="rect">
            <a:avLst/>
          </a:prstGeom>
          <a:noFill/>
          <a:ln>
            <a:noFill/>
          </a:ln>
        </p:spPr>
        <p:txBody>
          <a:bodyPr spcFirstLastPara="1" wrap="square" lIns="91425" tIns="45700" rIns="91425" bIns="45700" anchor="t" anchorCtr="0">
            <a:spAutoFit/>
          </a:bodyPr>
          <a:lstStyle/>
          <a:p>
            <a:pPr marL="463550" indent="-463550" algn="just"/>
            <a:r>
              <a:rPr lang="en-US" sz="2800" dirty="0">
                <a:effectLst/>
                <a:latin typeface="+mn-lt"/>
              </a:rPr>
              <a:t>2. What personal or societal “sins” call for your advocacy or intervention?</a:t>
            </a:r>
          </a:p>
          <a:p>
            <a:pPr marL="466725" indent="-466725" algn="just"/>
            <a:endParaRPr lang="en-US" sz="2800" dirty="0">
              <a:effectLst/>
              <a:latin typeface="+mn-lt"/>
            </a:endParaRPr>
          </a:p>
        </p:txBody>
      </p:sp>
    </p:spTree>
    <p:extLst>
      <p:ext uri="{BB962C8B-B14F-4D97-AF65-F5344CB8AC3E}">
        <p14:creationId xmlns:p14="http://schemas.microsoft.com/office/powerpoint/2010/main" val="846965347"/>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id="{5D0FB560-DE66-AE41-A61E-A38608553EEF}"/>
              </a:ext>
            </a:extLst>
          </p:cNvPr>
          <p:cNvSpPr txBox="1"/>
          <p:nvPr/>
        </p:nvSpPr>
        <p:spPr>
          <a:xfrm>
            <a:off x="798286" y="1692237"/>
            <a:ext cx="10559143" cy="954067"/>
          </a:xfrm>
          <a:prstGeom prst="rect">
            <a:avLst/>
          </a:prstGeom>
          <a:noFill/>
          <a:ln>
            <a:noFill/>
          </a:ln>
        </p:spPr>
        <p:txBody>
          <a:bodyPr spcFirstLastPara="1" wrap="square" lIns="91425" tIns="45700" rIns="91425" bIns="45700" anchor="t" anchorCtr="0">
            <a:spAutoFit/>
          </a:bodyPr>
          <a:lstStyle/>
          <a:p>
            <a:pPr marL="463550" indent="-463550" algn="just"/>
            <a:r>
              <a:rPr lang="en-US" sz="2800" dirty="0">
                <a:effectLst/>
                <a:latin typeface="+mn-lt"/>
              </a:rPr>
              <a:t>3. How can confessing our sins publicly or privately strengthen our communities?</a:t>
            </a:r>
          </a:p>
        </p:txBody>
      </p:sp>
    </p:spTree>
    <p:extLst>
      <p:ext uri="{BB962C8B-B14F-4D97-AF65-F5344CB8AC3E}">
        <p14:creationId xmlns:p14="http://schemas.microsoft.com/office/powerpoint/2010/main" val="3541965096"/>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1016000" y="556381"/>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5" name="Google Shape;55;p2"/>
          <p:cNvSpPr txBox="1"/>
          <p:nvPr/>
        </p:nvSpPr>
        <p:spPr>
          <a:xfrm>
            <a:off x="683400" y="556381"/>
            <a:ext cx="10825200" cy="5706137"/>
          </a:xfrm>
          <a:prstGeom prst="rect">
            <a:avLst/>
          </a:prstGeom>
          <a:noFill/>
          <a:ln>
            <a:noFill/>
          </a:ln>
        </p:spPr>
        <p:txBody>
          <a:bodyPr spcFirstLastPara="1" wrap="square" lIns="91425" tIns="45700" rIns="91425" bIns="45700" anchor="t" anchorCtr="0">
            <a:spAutoFit/>
          </a:bodyPr>
          <a:lstStyle/>
          <a:p>
            <a:pPr algn="ctr"/>
            <a:r>
              <a:rPr lang="en-US" sz="6600" b="1" dirty="0">
                <a:effectLst/>
                <a:latin typeface="+mj-lt"/>
              </a:rPr>
              <a:t>SIN</a:t>
            </a:r>
            <a:endParaRPr lang="en-US" sz="6600" dirty="0">
              <a:effectLst/>
              <a:latin typeface="+mj-lt"/>
            </a:endParaRPr>
          </a:p>
          <a:p>
            <a:pPr>
              <a:lnSpc>
                <a:spcPct val="90000"/>
              </a:lnSpc>
            </a:pPr>
            <a:endParaRPr lang="en-US" sz="2400" b="1" baseline="30000" dirty="0">
              <a:solidFill>
                <a:schemeClr val="dk2"/>
              </a:solidFill>
              <a:latin typeface="+mj-lt"/>
              <a:ea typeface="Quattrocento Sans"/>
              <a:cs typeface="Quattrocento Sans"/>
              <a:sym typeface="Quattrocento Sans"/>
            </a:endParaRPr>
          </a:p>
          <a:p>
            <a:pPr algn="just"/>
            <a:r>
              <a:rPr lang="en-US" sz="3600" b="1" spc="-150" dirty="0">
                <a:solidFill>
                  <a:schemeClr val="dk2"/>
                </a:solidFill>
                <a:latin typeface="+mn-lt"/>
                <a:ea typeface="Quattrocento Sans"/>
                <a:cs typeface="Quattrocento Sans"/>
                <a:sym typeface="Quattrocento Sans"/>
              </a:rPr>
              <a:t>Focus Scripture: </a:t>
            </a:r>
            <a:r>
              <a:rPr lang="en-US" sz="3600" spc="-150" dirty="0">
                <a:latin typeface="+mn-lt"/>
              </a:rPr>
              <a:t> </a:t>
            </a:r>
            <a:r>
              <a:rPr lang="en-US" sz="3600" dirty="0">
                <a:effectLst/>
                <a:latin typeface="+mn-lt"/>
              </a:rPr>
              <a:t>1 John 1:5-2:6</a:t>
            </a:r>
          </a:p>
          <a:p>
            <a:pPr algn="just"/>
            <a:endParaRPr lang="en-US" sz="3600" dirty="0">
              <a:effectLst/>
              <a:latin typeface="+mn-lt"/>
            </a:endParaRPr>
          </a:p>
          <a:p>
            <a:pPr algn="ctr"/>
            <a:r>
              <a:rPr lang="en-US" sz="3600" b="1" dirty="0">
                <a:effectLst/>
                <a:latin typeface="+mn-lt"/>
              </a:rPr>
              <a:t>Key Verse:</a:t>
            </a:r>
            <a:r>
              <a:rPr lang="en-US" sz="3600" dirty="0">
                <a:effectLst/>
                <a:latin typeface="+mn-lt"/>
              </a:rPr>
              <a:t> If we say that we have no sin, we deceive ourselves, and the truth is not in us. If we confess our sins, he who is faithful and just will forgive us our sins and cleanse us from all unrighteousness.  1 John 1:8-9 </a:t>
            </a:r>
            <a:r>
              <a:rPr lang="en-US" sz="3600" i="1" spc="-150" dirty="0">
                <a:latin typeface="+mn-lt"/>
              </a:rPr>
              <a:t>(NRSV UE)</a:t>
            </a:r>
            <a:endParaRPr lang="en-US" sz="3600" spc="-150" dirty="0">
              <a:latin typeface="+mn-lt"/>
            </a:endParaRPr>
          </a:p>
          <a:p>
            <a:pPr algn="ctr">
              <a:lnSpc>
                <a:spcPct val="90000"/>
              </a:lnSpc>
            </a:pPr>
            <a:endParaRPr lang="en-US" sz="5400" i="1" baseline="30000" dirty="0"/>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30"/>
          <p:cNvPicPr preferRelativeResize="0"/>
          <p:nvPr/>
        </p:nvPicPr>
        <p:blipFill rotWithShape="1">
          <a:blip r:embed="rId3">
            <a:alphaModFix/>
          </a:blip>
          <a:srcRect/>
          <a:stretch/>
        </p:blipFill>
        <p:spPr>
          <a:xfrm>
            <a:off x="0" y="-22616"/>
            <a:ext cx="12231690" cy="6916901"/>
          </a:xfrm>
          <a:prstGeom prst="rect">
            <a:avLst/>
          </a:prstGeom>
          <a:noFill/>
          <a:ln>
            <a:noFill/>
          </a:ln>
        </p:spPr>
      </p:pic>
    </p:spTree>
    <p:extLst>
      <p:ext uri="{BB962C8B-B14F-4D97-AF65-F5344CB8AC3E}">
        <p14:creationId xmlns:p14="http://schemas.microsoft.com/office/powerpoint/2010/main" val="4037986901"/>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p:nvPr/>
        </p:nvSpPr>
        <p:spPr>
          <a:xfrm>
            <a:off x="5952000" y="1708725"/>
            <a:ext cx="288000" cy="62627"/>
          </a:xfrm>
          <a:prstGeom prst="roundRect">
            <a:avLst>
              <a:gd name="adj" fmla="val 938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167" name="Google Shape;167;p31"/>
          <p:cNvSpPr txBox="1"/>
          <p:nvPr/>
        </p:nvSpPr>
        <p:spPr>
          <a:xfrm>
            <a:off x="774325" y="869648"/>
            <a:ext cx="10559143" cy="3108503"/>
          </a:xfrm>
          <a:prstGeom prst="rect">
            <a:avLst/>
          </a:prstGeom>
          <a:noFill/>
          <a:ln>
            <a:noFill/>
          </a:ln>
        </p:spPr>
        <p:txBody>
          <a:bodyPr spcFirstLastPara="1" wrap="square" lIns="91425" tIns="45700" rIns="91425" bIns="45700" anchor="t" anchorCtr="0">
            <a:spAutoFit/>
          </a:bodyPr>
          <a:lstStyle/>
          <a:p>
            <a:pPr algn="just"/>
            <a:r>
              <a:rPr lang="en-US" sz="2800" b="1" dirty="0">
                <a:effectLst/>
                <a:latin typeface="Arial" panose="020B0604020202020204" pitchFamily="34" charset="0"/>
              </a:rPr>
              <a:t>Hymn:</a:t>
            </a:r>
            <a:r>
              <a:rPr lang="en-US" sz="2800" dirty="0">
                <a:effectLst/>
                <a:latin typeface="Arial" panose="020B0604020202020204" pitchFamily="34" charset="0"/>
              </a:rPr>
              <a:t> “I Need Thee Every Hour,” AMECH #327</a:t>
            </a:r>
          </a:p>
          <a:p>
            <a:pPr algn="just"/>
            <a:endParaRPr lang="en-US" sz="2800" dirty="0">
              <a:effectLst/>
              <a:latin typeface="Arial" panose="020B0604020202020204" pitchFamily="34" charset="0"/>
            </a:endParaRPr>
          </a:p>
          <a:p>
            <a:pPr algn="just"/>
            <a:r>
              <a:rPr lang="en-US" sz="2800" b="1" dirty="0">
                <a:effectLst/>
                <a:latin typeface="Arial" panose="020B0604020202020204" pitchFamily="34" charset="0"/>
              </a:rPr>
              <a:t>Prayer: </a:t>
            </a:r>
            <a:r>
              <a:rPr lang="en-US" sz="2800" dirty="0">
                <a:effectLst/>
                <a:latin typeface="Arial" panose="020B0604020202020204" pitchFamily="34" charset="0"/>
              </a:rPr>
              <a:t>Lord Jesus, our advocate and light, forgive us when we stumble and purify our hearts. Teach us to walk in the light, love our neighbors as ourselves, and intercede for those in need. Help us embody your justice and mercy in every aspect of our lives. Amen.</a:t>
            </a:r>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p:nvPr/>
        </p:nvSpPr>
        <p:spPr>
          <a:xfrm>
            <a:off x="877331" y="1610518"/>
            <a:ext cx="10381588" cy="4939773"/>
          </a:xfrm>
          <a:prstGeom prst="rect">
            <a:avLst/>
          </a:prstGeom>
          <a:noFill/>
          <a:ln>
            <a:noFill/>
          </a:ln>
        </p:spPr>
        <p:txBody>
          <a:bodyPr spcFirstLastPara="1" wrap="square" lIns="91425" tIns="45700" rIns="91425" bIns="45700" anchor="t" anchorCtr="0">
            <a:spAutoFit/>
          </a:bodyPr>
          <a:lstStyle/>
          <a:p>
            <a:pPr marL="463550" indent="-463550" algn="ctr"/>
            <a:r>
              <a:rPr lang="en-US" sz="2100" b="1" dirty="0">
                <a:solidFill>
                  <a:schemeClr val="bg2"/>
                </a:solidFill>
                <a:effectLst/>
                <a:latin typeface="+mn-lt"/>
              </a:rPr>
              <a:t>Jeremiah1:6-10</a:t>
            </a:r>
            <a:endParaRPr lang="en-US" sz="2100" dirty="0">
              <a:solidFill>
                <a:schemeClr val="bg2"/>
              </a:solidFill>
              <a:effectLst/>
              <a:latin typeface="+mn-lt"/>
            </a:endParaRPr>
          </a:p>
          <a:p>
            <a:pPr marL="463550" indent="-463550" algn="just"/>
            <a:r>
              <a:rPr lang="en-US" sz="2100" dirty="0">
                <a:solidFill>
                  <a:schemeClr val="bg2"/>
                </a:solidFill>
                <a:effectLst/>
                <a:latin typeface="+mn-lt"/>
              </a:rPr>
              <a:t>5 	This is the message we have heard from him and proclaim to you, that God is light and in him there is no darkness at all.</a:t>
            </a:r>
          </a:p>
          <a:p>
            <a:pPr marL="463550" lvl="1" indent="-463550" algn="just"/>
            <a:r>
              <a:rPr lang="en-US" sz="2100" dirty="0">
                <a:solidFill>
                  <a:schemeClr val="bg2"/>
                </a:solidFill>
                <a:effectLst/>
                <a:latin typeface="+mn-lt"/>
              </a:rPr>
              <a:t>6 	If we say that we have fellowship with him while we are walking in darkness, we lie and do not do what is true;</a:t>
            </a:r>
          </a:p>
          <a:p>
            <a:pPr marL="463550" indent="-463550" algn="just"/>
            <a:r>
              <a:rPr lang="en-US" sz="2100" dirty="0">
                <a:solidFill>
                  <a:schemeClr val="bg2"/>
                </a:solidFill>
                <a:effectLst/>
                <a:latin typeface="+mn-lt"/>
              </a:rPr>
              <a:t>7 	but if we walk in the light as he himself is in the light, we have fellowship with one another, and the blood of Jesus his Son cleanses us from all sin.</a:t>
            </a:r>
          </a:p>
          <a:p>
            <a:pPr marL="463550" indent="-463550" algn="just"/>
            <a:r>
              <a:rPr lang="en-US" sz="2100" dirty="0">
                <a:solidFill>
                  <a:schemeClr val="bg2"/>
                </a:solidFill>
                <a:effectLst/>
                <a:latin typeface="+mn-lt"/>
              </a:rPr>
              <a:t>8 	If we say that we have no sin, we deceive ourselves, and the truth is not in us.</a:t>
            </a:r>
          </a:p>
          <a:p>
            <a:pPr marL="463550" indent="-463550" algn="just"/>
            <a:r>
              <a:rPr lang="en-US" sz="2100" dirty="0">
                <a:solidFill>
                  <a:schemeClr val="bg2"/>
                </a:solidFill>
                <a:effectLst/>
                <a:latin typeface="+mn-lt"/>
              </a:rPr>
              <a:t>9	 If we confess our sins, he who is faithful and just will forgive us our sins and cleanse us from all unrighteousness.</a:t>
            </a:r>
          </a:p>
          <a:p>
            <a:pPr marL="463550" indent="-463550" algn="just"/>
            <a:r>
              <a:rPr lang="en-US" sz="2100" dirty="0">
                <a:solidFill>
                  <a:schemeClr val="bg2"/>
                </a:solidFill>
                <a:effectLst/>
                <a:latin typeface="+mn-lt"/>
              </a:rPr>
              <a:t>10 	If we say that we have not sinned, we make him a liar, and his word is not in us.</a:t>
            </a:r>
          </a:p>
          <a:p>
            <a:pPr marL="463550" indent="-463550" algn="just"/>
            <a:r>
              <a:rPr lang="en-US" sz="2100" dirty="0">
                <a:solidFill>
                  <a:schemeClr val="bg2"/>
                </a:solidFill>
                <a:effectLst/>
                <a:latin typeface="+mn-lt"/>
              </a:rPr>
              <a:t>2:1 My little children, I am writing these things to you so that you may not sin. But if anyone does sin, we have an advocate with the Father, Jesus Christ the righteous,</a:t>
            </a:r>
          </a:p>
          <a:p>
            <a:pPr marL="463550" indent="-463550" algn="just"/>
            <a:endParaRPr lang="en-US" sz="2100" dirty="0">
              <a:solidFill>
                <a:schemeClr val="bg2"/>
              </a:solidFill>
              <a:effectLst/>
              <a:latin typeface="+mn-lt"/>
            </a:endParaRPr>
          </a:p>
        </p:txBody>
      </p:sp>
      <p:sp>
        <p:nvSpPr>
          <p:cNvPr id="61" name="Google Shape;61;p3"/>
          <p:cNvSpPr txBox="1"/>
          <p:nvPr/>
        </p:nvSpPr>
        <p:spPr>
          <a:xfrm>
            <a:off x="654906" y="841117"/>
            <a:ext cx="10873479" cy="769401"/>
          </a:xfrm>
          <a:prstGeom prst="rect">
            <a:avLst/>
          </a:prstGeom>
          <a:noFill/>
          <a:ln>
            <a:noFill/>
          </a:ln>
        </p:spPr>
        <p:txBody>
          <a:bodyPr spcFirstLastPara="1" wrap="square" lIns="91425" tIns="45700" rIns="91425" bIns="45700" anchor="t" anchorCtr="0">
            <a:spAutoFit/>
          </a:bodyPr>
          <a:lstStyle/>
          <a:p>
            <a:pPr algn="ctr"/>
            <a:r>
              <a:rPr lang="en-US" sz="4400" b="1" dirty="0">
                <a:solidFill>
                  <a:schemeClr val="bg2"/>
                </a:solidFill>
                <a:effectLst/>
                <a:latin typeface="+mj-lt"/>
              </a:rPr>
              <a:t> John 1:5–2:6(NRSV UE)</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0;p3">
            <a:extLst>
              <a:ext uri="{FF2B5EF4-FFF2-40B4-BE49-F238E27FC236}">
                <a16:creationId xmlns:a16="http://schemas.microsoft.com/office/drawing/2014/main" id="{55913597-2138-091D-01E6-98FA97BD99F5}"/>
              </a:ext>
            </a:extLst>
          </p:cNvPr>
          <p:cNvSpPr txBox="1"/>
          <p:nvPr/>
        </p:nvSpPr>
        <p:spPr>
          <a:xfrm>
            <a:off x="905206" y="795892"/>
            <a:ext cx="10381588" cy="3000781"/>
          </a:xfrm>
          <a:prstGeom prst="rect">
            <a:avLst/>
          </a:prstGeom>
          <a:noFill/>
          <a:ln>
            <a:noFill/>
          </a:ln>
        </p:spPr>
        <p:txBody>
          <a:bodyPr spcFirstLastPara="1" wrap="square" lIns="91425" tIns="45700" rIns="91425" bIns="45700" anchor="t" anchorCtr="0">
            <a:spAutoFit/>
          </a:bodyPr>
          <a:lstStyle/>
          <a:p>
            <a:pPr marL="463550" indent="-463550" algn="just"/>
            <a:r>
              <a:rPr lang="en-US" sz="2100" dirty="0">
                <a:solidFill>
                  <a:schemeClr val="bg2"/>
                </a:solidFill>
                <a:effectLst/>
                <a:latin typeface="+mn-lt"/>
              </a:rPr>
              <a:t>2 	and he is the atoning sacrifice for our sins, and not for ours only but also for the sins of the whole world.</a:t>
            </a:r>
          </a:p>
          <a:p>
            <a:pPr marL="463550" indent="-463550" algn="just"/>
            <a:r>
              <a:rPr lang="en-US" sz="2100" dirty="0">
                <a:solidFill>
                  <a:schemeClr val="bg2"/>
                </a:solidFill>
                <a:effectLst/>
                <a:latin typeface="+mn-lt"/>
              </a:rPr>
              <a:t>3 	Now by this we know that we have come to know him, if we obey his commandments.</a:t>
            </a:r>
          </a:p>
          <a:p>
            <a:pPr marL="463550" indent="-463550" algn="just"/>
            <a:r>
              <a:rPr lang="en-US" sz="2100" dirty="0">
                <a:solidFill>
                  <a:schemeClr val="bg2"/>
                </a:solidFill>
                <a:effectLst/>
                <a:latin typeface="+mn-lt"/>
              </a:rPr>
              <a:t>4 	Whoever says, “I have come to know him,” but does not obey his commandments is a liar, and in such a person the truth does not exist;</a:t>
            </a:r>
          </a:p>
          <a:p>
            <a:pPr marL="463550" indent="-463550" algn="just"/>
            <a:r>
              <a:rPr lang="en-US" sz="2100" dirty="0">
                <a:solidFill>
                  <a:schemeClr val="bg2"/>
                </a:solidFill>
                <a:effectLst/>
                <a:latin typeface="+mn-lt"/>
              </a:rPr>
              <a:t>5 	but whoever obeys his word, truly in this person the love of God has reached perfection. By this we know that we are in him:</a:t>
            </a:r>
          </a:p>
          <a:p>
            <a:pPr marL="463550" indent="-463550" algn="just"/>
            <a:r>
              <a:rPr lang="en-US" sz="2100" dirty="0">
                <a:solidFill>
                  <a:schemeClr val="bg2"/>
                </a:solidFill>
                <a:effectLst/>
                <a:latin typeface="+mn-lt"/>
              </a:rPr>
              <a:t>6 	whoever says, “I abide in him,” ought to walk in the same way as he walked.</a:t>
            </a:r>
            <a:endParaRPr lang="en-US" sz="2100" baseline="30000" dirty="0">
              <a:solidFill>
                <a:schemeClr val="bg2"/>
              </a:solidFill>
              <a:effectLst/>
              <a:latin typeface="+mn-lt"/>
            </a:endParaRPr>
          </a:p>
        </p:txBody>
      </p:sp>
    </p:spTree>
    <p:extLst>
      <p:ext uri="{BB962C8B-B14F-4D97-AF65-F5344CB8AC3E}">
        <p14:creationId xmlns:p14="http://schemas.microsoft.com/office/powerpoint/2010/main" val="4232115782"/>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6"/>
          <p:cNvSpPr txBox="1"/>
          <p:nvPr/>
        </p:nvSpPr>
        <p:spPr>
          <a:xfrm>
            <a:off x="4140975" y="3587128"/>
            <a:ext cx="13801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1"/>
                </a:solidFill>
                <a:latin typeface="Quattrocento Sans"/>
                <a:ea typeface="Quattrocento Sans"/>
                <a:cs typeface="Quattrocento Sans"/>
                <a:sym typeface="Quattrocento Sans"/>
              </a:rPr>
              <a:t>Your title here</a:t>
            </a:r>
            <a:endParaRPr/>
          </a:p>
        </p:txBody>
      </p:sp>
      <p:sp>
        <p:nvSpPr>
          <p:cNvPr id="77" name="Google Shape;77;p6"/>
          <p:cNvSpPr txBox="1"/>
          <p:nvPr/>
        </p:nvSpPr>
        <p:spPr>
          <a:xfrm>
            <a:off x="816437" y="789385"/>
            <a:ext cx="10613282" cy="50167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chemeClr val="dk2"/>
                </a:solidFill>
                <a:latin typeface="+mn-lt"/>
                <a:ea typeface="Quattrocento Sans"/>
                <a:cs typeface="Quattrocento Sans"/>
                <a:sym typeface="Quattrocento Sans"/>
              </a:rPr>
              <a:t>Key Terms</a:t>
            </a:r>
          </a:p>
          <a:p>
            <a:pPr marL="457200" indent="-457200" algn="just">
              <a:buFont typeface="Arial" panose="020B0604020202020204" pitchFamily="34" charset="0"/>
              <a:buChar char="•"/>
            </a:pPr>
            <a:r>
              <a:rPr lang="en-US" sz="2800" b="1" dirty="0">
                <a:effectLst/>
                <a:latin typeface="Arial" panose="020B0604020202020204" pitchFamily="34" charset="0"/>
              </a:rPr>
              <a:t>Sin</a:t>
            </a:r>
            <a:r>
              <a:rPr lang="en-US" sz="2800" dirty="0">
                <a:effectLst/>
                <a:latin typeface="Arial" panose="020B0604020202020204" pitchFamily="34" charset="0"/>
              </a:rPr>
              <a:t> </a:t>
            </a:r>
            <a:r>
              <a:rPr lang="en-US" sz="2800" b="1" dirty="0">
                <a:effectLst/>
                <a:latin typeface="Arial" panose="020B0604020202020204" pitchFamily="34" charset="0"/>
              </a:rPr>
              <a:t>(hamartia)</a:t>
            </a:r>
            <a:r>
              <a:rPr lang="en-US" sz="2800" dirty="0">
                <a:effectLst/>
                <a:latin typeface="Arial" panose="020B0604020202020204" pitchFamily="34" charset="0"/>
              </a:rPr>
              <a:t> –</a:t>
            </a:r>
            <a:r>
              <a:rPr lang="en-US" sz="2800" b="1" dirty="0">
                <a:effectLst/>
                <a:latin typeface="Arial" panose="020B0604020202020204" pitchFamily="34" charset="0"/>
              </a:rPr>
              <a:t> </a:t>
            </a:r>
            <a:r>
              <a:rPr lang="en-US" sz="2800" dirty="0">
                <a:effectLst/>
                <a:latin typeface="Arial" panose="020B0604020202020204" pitchFamily="34" charset="0"/>
              </a:rPr>
              <a:t>Missing the mark; failing to live as God intended.</a:t>
            </a:r>
          </a:p>
          <a:p>
            <a:pPr marL="457200" indent="-457200" algn="just">
              <a:buFont typeface="Arial" panose="020B0604020202020204" pitchFamily="34" charset="0"/>
              <a:buChar char="•"/>
            </a:pPr>
            <a:r>
              <a:rPr lang="en-US" sz="2800" b="1" dirty="0">
                <a:effectLst/>
                <a:latin typeface="Arial" panose="020B0604020202020204" pitchFamily="34" charset="0"/>
              </a:rPr>
              <a:t>Atonement </a:t>
            </a:r>
            <a:r>
              <a:rPr lang="en-US" sz="2800" dirty="0">
                <a:effectLst/>
                <a:latin typeface="Arial" panose="020B0604020202020204" pitchFamily="34" charset="0"/>
              </a:rPr>
              <a:t>– Restoration of broken relationships between God and humanity; “at-one-</a:t>
            </a:r>
            <a:r>
              <a:rPr lang="en-US" sz="2800" dirty="0" err="1">
                <a:effectLst/>
                <a:latin typeface="Arial" panose="020B0604020202020204" pitchFamily="34" charset="0"/>
              </a:rPr>
              <a:t>ment</a:t>
            </a:r>
            <a:r>
              <a:rPr lang="en-US" sz="2800" dirty="0">
                <a:effectLst/>
                <a:latin typeface="Arial" panose="020B0604020202020204" pitchFamily="34" charset="0"/>
              </a:rPr>
              <a:t>.”</a:t>
            </a:r>
          </a:p>
          <a:p>
            <a:pPr marL="457200" indent="-457200" algn="just">
              <a:buFont typeface="Arial" panose="020B0604020202020204" pitchFamily="34" charset="0"/>
              <a:buChar char="•"/>
            </a:pPr>
            <a:r>
              <a:rPr lang="en-US" sz="2800" b="1" dirty="0">
                <a:effectLst/>
                <a:latin typeface="Arial" panose="020B0604020202020204" pitchFamily="34" charset="0"/>
              </a:rPr>
              <a:t>Advocate</a:t>
            </a:r>
            <a:r>
              <a:rPr lang="en-US" sz="2800" dirty="0">
                <a:effectLst/>
                <a:latin typeface="Arial" panose="020B0604020202020204" pitchFamily="34" charset="0"/>
              </a:rPr>
              <a:t> </a:t>
            </a:r>
            <a:r>
              <a:rPr lang="en-US" sz="2800" b="1" dirty="0">
                <a:effectLst/>
                <a:latin typeface="Arial" panose="020B0604020202020204" pitchFamily="34" charset="0"/>
              </a:rPr>
              <a:t>(</a:t>
            </a:r>
            <a:r>
              <a:rPr lang="en-US" sz="2800" b="1" dirty="0" err="1">
                <a:effectLst/>
                <a:latin typeface="Arial" panose="020B0604020202020204" pitchFamily="34" charset="0"/>
              </a:rPr>
              <a:t>parakletos</a:t>
            </a:r>
            <a:r>
              <a:rPr lang="en-US" sz="2800" b="1" dirty="0">
                <a:effectLst/>
                <a:latin typeface="Arial" panose="020B0604020202020204" pitchFamily="34" charset="0"/>
              </a:rPr>
              <a:t>)</a:t>
            </a:r>
            <a:r>
              <a:rPr lang="en-US" sz="2800" dirty="0">
                <a:effectLst/>
                <a:latin typeface="Arial" panose="020B0604020202020204" pitchFamily="34" charset="0"/>
              </a:rPr>
              <a:t> –</a:t>
            </a:r>
            <a:r>
              <a:rPr lang="en-US" sz="2800" b="1" dirty="0">
                <a:effectLst/>
                <a:latin typeface="Arial" panose="020B0604020202020204" pitchFamily="34" charset="0"/>
              </a:rPr>
              <a:t> </a:t>
            </a:r>
            <a:r>
              <a:rPr lang="en-US" sz="2800" dirty="0">
                <a:effectLst/>
                <a:latin typeface="Arial" panose="020B0604020202020204" pitchFamily="34" charset="0"/>
              </a:rPr>
              <a:t>One who comes alongside to intercede; Jesus as our advocate with the Father.</a:t>
            </a:r>
          </a:p>
          <a:p>
            <a:pPr marL="457200" indent="-457200" algn="just">
              <a:buFont typeface="Arial" panose="020B0604020202020204" pitchFamily="34" charset="0"/>
              <a:buChar char="•"/>
            </a:pPr>
            <a:r>
              <a:rPr lang="en-US" sz="2800" b="1" dirty="0">
                <a:effectLst/>
                <a:latin typeface="Arial" panose="020B0604020202020204" pitchFamily="34" charset="0"/>
              </a:rPr>
              <a:t>Confession</a:t>
            </a:r>
            <a:r>
              <a:rPr lang="en-US" sz="2800" dirty="0">
                <a:effectLst/>
                <a:latin typeface="Arial" panose="020B0604020202020204" pitchFamily="34" charset="0"/>
              </a:rPr>
              <a:t> </a:t>
            </a:r>
            <a:r>
              <a:rPr lang="en-US" sz="2800" b="1" dirty="0">
                <a:effectLst/>
                <a:latin typeface="Arial" panose="020B0604020202020204" pitchFamily="34" charset="0"/>
              </a:rPr>
              <a:t>(</a:t>
            </a:r>
            <a:r>
              <a:rPr lang="en-US" sz="2800" b="1" dirty="0" err="1">
                <a:effectLst/>
                <a:latin typeface="Arial" panose="020B0604020202020204" pitchFamily="34" charset="0"/>
              </a:rPr>
              <a:t>homologeo</a:t>
            </a:r>
            <a:r>
              <a:rPr lang="en-US" sz="2800" b="1" dirty="0">
                <a:effectLst/>
                <a:latin typeface="Arial" panose="020B0604020202020204" pitchFamily="34" charset="0"/>
              </a:rPr>
              <a:t>)</a:t>
            </a:r>
            <a:r>
              <a:rPr lang="en-US" sz="2800" dirty="0">
                <a:effectLst/>
                <a:latin typeface="Arial" panose="020B0604020202020204" pitchFamily="34" charset="0"/>
              </a:rPr>
              <a:t> –</a:t>
            </a:r>
            <a:r>
              <a:rPr lang="en-US" sz="2800" b="1" dirty="0">
                <a:effectLst/>
                <a:latin typeface="Arial" panose="020B0604020202020204" pitchFamily="34" charset="0"/>
              </a:rPr>
              <a:t> </a:t>
            </a:r>
            <a:r>
              <a:rPr lang="en-US" sz="2800" dirty="0">
                <a:effectLst/>
                <a:latin typeface="Arial" panose="020B0604020202020204" pitchFamily="34" charset="0"/>
              </a:rPr>
              <a:t>Saying the same thing about sin as God does; acknowledgment and repentance.</a:t>
            </a:r>
          </a:p>
          <a:p>
            <a:pPr marL="457200" indent="-457200" algn="just">
              <a:buFont typeface="Arial" panose="020B0604020202020204" pitchFamily="34" charset="0"/>
              <a:buChar char="•"/>
            </a:pPr>
            <a:r>
              <a:rPr lang="en-US" sz="2800" b="1" dirty="0">
                <a:effectLst/>
                <a:latin typeface="Arial" panose="020B0604020202020204" pitchFamily="34" charset="0"/>
              </a:rPr>
              <a:t>Walking in the Light </a:t>
            </a:r>
            <a:r>
              <a:rPr lang="en-US" sz="2800" dirty="0">
                <a:effectLst/>
                <a:latin typeface="Arial" panose="020B0604020202020204" pitchFamily="34" charset="0"/>
              </a:rPr>
              <a:t>– Living ethically and faithfully, reflecting God’s presence.</a:t>
            </a: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7" descr="LFS PP Slide Introduction.jpg"/>
          <p:cNvPicPr preferRelativeResize="0"/>
          <p:nvPr/>
        </p:nvPicPr>
        <p:blipFill rotWithShape="1">
          <a:blip r:embed="rId3">
            <a:alphaModFix/>
          </a:blip>
          <a:srcRect/>
          <a:stretch/>
        </p:blipFill>
        <p:spPr>
          <a:xfrm>
            <a:off x="5267" y="10750"/>
            <a:ext cx="12194072" cy="6895629"/>
          </a:xfrm>
          <a:prstGeom prst="rect">
            <a:avLst/>
          </a:prstGeom>
          <a:noFill/>
          <a:ln>
            <a:noFill/>
          </a:ln>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8"/>
          <p:cNvSpPr txBox="1"/>
          <p:nvPr/>
        </p:nvSpPr>
        <p:spPr>
          <a:xfrm>
            <a:off x="858762" y="1153052"/>
            <a:ext cx="10559100" cy="1815841"/>
          </a:xfrm>
          <a:prstGeom prst="rect">
            <a:avLst/>
          </a:prstGeom>
          <a:noFill/>
          <a:ln>
            <a:noFill/>
          </a:ln>
        </p:spPr>
        <p:txBody>
          <a:bodyPr spcFirstLastPara="1" wrap="square" lIns="91425" tIns="45700" rIns="91425" bIns="45700" anchor="t" anchorCtr="0">
            <a:spAutoFit/>
          </a:bodyPr>
          <a:lstStyle/>
          <a:p>
            <a:pPr algn="just"/>
            <a:r>
              <a:rPr lang="en-US" sz="2800" dirty="0">
                <a:effectLst/>
                <a:latin typeface="Arial" panose="020B0604020202020204" pitchFamily="34" charset="0"/>
              </a:rPr>
              <a:t>Sin has been part of the human story since the Garden of Eden. Adam and Eve’s disobedience (Genesis 3) introduced a rupture in God’s creation. Sin impacts not only individual actions but also communities and societies, producing injustice and oppression.</a:t>
            </a: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0" descr="LFS PP Slide Telling The Story.jpg"/>
          <p:cNvPicPr preferRelativeResize="0"/>
          <p:nvPr/>
        </p:nvPicPr>
        <p:blipFill rotWithShape="1">
          <a:blip r:embed="rId3">
            <a:alphaModFix/>
          </a:blip>
          <a:srcRect/>
          <a:stretch/>
        </p:blipFill>
        <p:spPr>
          <a:xfrm>
            <a:off x="-13454" y="-5331"/>
            <a:ext cx="12205454" cy="6902065"/>
          </a:xfrm>
          <a:prstGeom prst="rect">
            <a:avLst/>
          </a:prstGeom>
          <a:noFill/>
          <a:ln>
            <a:noFill/>
          </a:ln>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03" name="Google Shape;103;p11"/>
          <p:cNvSpPr txBox="1"/>
          <p:nvPr/>
        </p:nvSpPr>
        <p:spPr>
          <a:xfrm>
            <a:off x="882747" y="889742"/>
            <a:ext cx="10438119" cy="4401164"/>
          </a:xfrm>
          <a:prstGeom prst="rect">
            <a:avLst/>
          </a:prstGeom>
          <a:noFill/>
          <a:ln>
            <a:noFill/>
          </a:ln>
        </p:spPr>
        <p:txBody>
          <a:bodyPr spcFirstLastPara="1" wrap="square" lIns="91425" tIns="45700" rIns="91425" bIns="45700" anchor="t" anchorCtr="0">
            <a:spAutoFit/>
          </a:bodyPr>
          <a:lstStyle/>
          <a:p>
            <a:pPr algn="just"/>
            <a:r>
              <a:rPr lang="en-US" sz="2800" dirty="0">
                <a:effectLst/>
                <a:latin typeface="Arial" panose="020B0604020202020204" pitchFamily="34" charset="0"/>
              </a:rPr>
              <a:t>The epistle of 1 John was written to early Christian communities to strengthen their faith and provide guidance on living as followers of Christ. John emphasizes the reality of God as light, the importance of love, and the necessity of remaining faithful in the face of false teachings. He reminds believers that true fellowship with God is reflected in ethical living, honest confession, and reliance on Jesus Christ as the advocate. This context frames our passage, highlighting how the community is called to recognize sin, embrace forgiveness, and walk in the light.</a:t>
            </a:r>
          </a:p>
        </p:txBody>
      </p:sp>
    </p:spTree>
  </p:cSld>
  <p:clrMapOvr>
    <a:masterClrMapping/>
  </p:clrMapOvr>
  <p:transition spd="slow">
    <p:fade/>
  </p:transition>
</p:sld>
</file>

<file path=ppt/theme/theme1.xml><?xml version="1.0" encoding="utf-8"?>
<a:theme xmlns:a="http://schemas.openxmlformats.org/drawingml/2006/main" name="Office Theme">
  <a:themeElements>
    <a:clrScheme name="Custom 2">
      <a:dk1>
        <a:srgbClr val="FFFFFF"/>
      </a:dk1>
      <a:lt1>
        <a:srgbClr val="FFFFFF"/>
      </a:lt1>
      <a:dk2>
        <a:srgbClr val="222328"/>
      </a:dk2>
      <a:lt2>
        <a:srgbClr val="D1EAF7"/>
      </a:lt2>
      <a:accent1>
        <a:srgbClr val="E03440"/>
      </a:accent1>
      <a:accent2>
        <a:srgbClr val="00C077"/>
      </a:accent2>
      <a:accent3>
        <a:srgbClr val="08DA76"/>
      </a:accent3>
      <a:accent4>
        <a:srgbClr val="11B797"/>
      </a:accent4>
      <a:accent5>
        <a:srgbClr val="1A7C77"/>
      </a:accent5>
      <a:accent6>
        <a:srgbClr val="09996C"/>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78584</TotalTime>
  <Words>1022</Words>
  <Application>Microsoft Macintosh PowerPoint</Application>
  <PresentationFormat>Widescreen</PresentationFormat>
  <Paragraphs>40</Paragraphs>
  <Slides>22</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Open Sans</vt:lpstr>
      <vt:lpstr>Arial</vt:lpstr>
      <vt:lpstr>Quattrocento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rrgraph3</dc:creator>
  <cp:lastModifiedBy>A Wright</cp:lastModifiedBy>
  <cp:revision>93</cp:revision>
  <dcterms:created xsi:type="dcterms:W3CDTF">2018-05-04T03:01:22Z</dcterms:created>
  <dcterms:modified xsi:type="dcterms:W3CDTF">2025-10-23T18:13:55Z</dcterms:modified>
</cp:coreProperties>
</file>