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91" r:id="rId5"/>
    <p:sldId id="261"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87" r:id="rId19"/>
    <p:sldId id="288" r:id="rId20"/>
    <p:sldId id="289" r:id="rId21"/>
    <p:sldId id="284" r:id="rId22"/>
    <p:sldId id="278" r:id="rId23"/>
    <p:sldId id="292" r:id="rId24"/>
  </p:sldIdLst>
  <p:sldSz cx="12192000" cy="6858000"/>
  <p:notesSz cx="6858000" cy="9144000"/>
  <p:embeddedFontLst>
    <p:embeddedFont>
      <p:font typeface="Open Sans" panose="020B0606030504020204" pitchFamily="34" charset="0"/>
      <p:regular r:id="rId26"/>
      <p:bold r:id="rId27"/>
      <p:italic r:id="rId28"/>
      <p:boldItalic r:id="rId29"/>
    </p:embeddedFont>
    <p:embeddedFont>
      <p:font typeface="Quattrocento Sans" panose="020B0502050000020003"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25"/>
    <p:restoredTop sz="92481"/>
  </p:normalViewPr>
  <p:slideViewPr>
    <p:cSldViewPr snapToGrid="0">
      <p:cViewPr varScale="1">
        <p:scale>
          <a:sx n="79" d="100"/>
          <a:sy n="79" d="100"/>
        </p:scale>
        <p:origin x="1984" y="19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1424" y="-54090"/>
            <a:ext cx="12318832" cy="6966179"/>
          </a:xfrm>
          <a:prstGeom prst="rect">
            <a:avLst/>
          </a:prstGeom>
          <a:noFill/>
          <a:ln>
            <a:noFill/>
          </a:ln>
        </p:spPr>
      </p:pic>
      <p:sp>
        <p:nvSpPr>
          <p:cNvPr id="49" name="Google Shape;49;p1"/>
          <p:cNvSpPr txBox="1"/>
          <p:nvPr/>
        </p:nvSpPr>
        <p:spPr>
          <a:xfrm>
            <a:off x="410807" y="5973158"/>
            <a:ext cx="4217985" cy="379551"/>
          </a:xfrm>
          <a:prstGeom prst="rect">
            <a:avLst/>
          </a:prstGeom>
          <a:noFill/>
          <a:ln>
            <a:noFill/>
          </a:ln>
        </p:spPr>
        <p:txBody>
          <a:bodyPr spcFirstLastPara="1" wrap="square" lIns="91425" tIns="45700" rIns="91425" bIns="45700" anchor="t" anchorCtr="0">
            <a:spAutoFit/>
          </a:bodyPr>
          <a:lstStyle/>
          <a:p>
            <a:pPr lvl="0"/>
            <a:r>
              <a:rPr lang="en-US" sz="2800" b="1" i="0" u="none" strike="noStrike" cap="none" baseline="30000" dirty="0">
                <a:solidFill>
                  <a:schemeClr val="dk1"/>
                </a:solidFill>
                <a:latin typeface="Arial"/>
                <a:ea typeface="Arial"/>
                <a:cs typeface="Arial"/>
                <a:sym typeface="Arial"/>
              </a:rPr>
              <a:t>LESSON 4:  DEC</a:t>
            </a:r>
            <a:r>
              <a:rPr lang="en-US" sz="2800" b="1" baseline="30000" dirty="0">
                <a:solidFill>
                  <a:schemeClr val="dk1"/>
                </a:solidFill>
              </a:rPr>
              <a:t>EMBER 28</a:t>
            </a:r>
            <a:endParaRPr sz="2800" b="1" baseline="30000"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2800" dirty="0">
                <a:effectLst/>
                <a:latin typeface="Arial" panose="020B0604020202020204" pitchFamily="34" charset="0"/>
              </a:rPr>
              <a:t>The Watch Night Service has its roots in the historic gatherings of enslaved African Americans on the night of December 31, 1862, anticipating the enforcement of the Emancipation Proclamation on January 1, 1863. These services were a time of prayer, reflection, and praise, as people sought spiritual guidance and celebrated the hope of freedom (Floyd-Thomas, 2018). </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3108543"/>
          </a:xfrm>
          <a:prstGeom prst="rect">
            <a:avLst/>
          </a:prstGeom>
          <a:noFill/>
        </p:spPr>
        <p:txBody>
          <a:bodyPr wrap="square" rtlCol="0">
            <a:spAutoFit/>
          </a:bodyPr>
          <a:lstStyle/>
          <a:p>
            <a:pPr algn="just"/>
            <a:r>
              <a:rPr lang="en-US" sz="2800" dirty="0">
                <a:effectLst/>
                <a:latin typeface="Arial" panose="020B0604020202020204" pitchFamily="34" charset="0"/>
              </a:rPr>
              <a:t>At the time, much attention was given to the hashtag and the movement, Black Lives Matter; and rightly so. Some noted that church leaders were not the leaders of this movement. In Ferguson, Missouri, following the 2014 death of Michael Brown, local African American churches partnered with faith-based coalitions to advocate for justice and community healing. </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975926"/>
            <a:ext cx="10183712" cy="3539430"/>
          </a:xfrm>
          <a:prstGeom prst="rect">
            <a:avLst/>
          </a:prstGeom>
          <a:noFill/>
        </p:spPr>
        <p:txBody>
          <a:bodyPr wrap="square" rtlCol="0">
            <a:spAutoFit/>
          </a:bodyPr>
          <a:lstStyle/>
          <a:p>
            <a:pPr algn="just"/>
            <a:r>
              <a:rPr lang="en-US" sz="2800" dirty="0">
                <a:effectLst/>
                <a:latin typeface="Arial" panose="020B0604020202020204" pitchFamily="34" charset="0"/>
              </a:rPr>
              <a:t>Understanding who we are in God begins with reflection and honesty. By considering our identity as God’s children, we can recognize the ways fear, self-doubt, or ingrained habits of the flesh might be limiting our spiritual inheritance, and begin to open ourselves to the Spirit’s guidance. Trusting in God’s love allows us to experience the Spirit as a confirming presence, reminding us daily that we are adopted, beloved, and empowered to act with faith. </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1384954"/>
          </a:xfrm>
          <a:prstGeom prst="rect">
            <a:avLst/>
          </a:prstGeom>
          <a:noFill/>
          <a:ln>
            <a:noFill/>
          </a:ln>
        </p:spPr>
        <p:txBody>
          <a:bodyPr spcFirstLastPara="1" wrap="square" lIns="91425" tIns="45700" rIns="91425" bIns="45700" anchor="t" anchorCtr="0">
            <a:spAutoFit/>
          </a:bodyPr>
          <a:lstStyle/>
          <a:p>
            <a:pPr marL="465138" indent="-465138" algn="just"/>
            <a:r>
              <a:rPr lang="en-US" sz="2800" dirty="0">
                <a:latin typeface="+mn-lt"/>
              </a:rPr>
              <a:t>1.	</a:t>
            </a:r>
            <a:r>
              <a:rPr lang="en-US" sz="2800" dirty="0">
                <a:effectLst/>
                <a:latin typeface="+mn-lt"/>
              </a:rPr>
              <a:t>How does knowing the Spirit intercedes for you change the way you pray?</a:t>
            </a:r>
          </a:p>
          <a:p>
            <a:pPr marL="465138" indent="-465138" algn="just"/>
            <a:endParaRPr lang="en-US" sz="2800" dirty="0">
              <a:effectLst/>
              <a:latin typeface="+mn-lt"/>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C8F49E4F-CA7F-104B-BF21-1695F5E037D5}"/>
              </a:ext>
            </a:extLst>
          </p:cNvPr>
          <p:cNvSpPr txBox="1"/>
          <p:nvPr/>
        </p:nvSpPr>
        <p:spPr>
          <a:xfrm>
            <a:off x="798286" y="1692237"/>
            <a:ext cx="10559143" cy="1384954"/>
          </a:xfrm>
          <a:prstGeom prst="rect">
            <a:avLst/>
          </a:prstGeom>
          <a:noFill/>
          <a:ln>
            <a:noFill/>
          </a:ln>
        </p:spPr>
        <p:txBody>
          <a:bodyPr spcFirstLastPara="1" wrap="square" lIns="91425" tIns="45700" rIns="91425" bIns="45700" anchor="t" anchorCtr="0">
            <a:spAutoFit/>
          </a:bodyPr>
          <a:lstStyle/>
          <a:p>
            <a:pPr marL="465138" indent="-465138" algn="just"/>
            <a:r>
              <a:rPr lang="en-US" sz="2800" dirty="0">
                <a:effectLst/>
                <a:latin typeface="+mn-lt"/>
              </a:rPr>
              <a:t>2. What fears might be hindering your spiritual growth, and how can you rely on the Spirit to overcome them?</a:t>
            </a:r>
          </a:p>
          <a:p>
            <a:pPr marL="466725" indent="-466725" algn="just"/>
            <a:endParaRPr lang="en-US" sz="2800" dirty="0">
              <a:effectLst/>
              <a:latin typeface="+mn-lt"/>
            </a:endParaRPr>
          </a:p>
        </p:txBody>
      </p:sp>
    </p:spTree>
    <p:extLst>
      <p:ext uri="{BB962C8B-B14F-4D97-AF65-F5344CB8AC3E}">
        <p14:creationId xmlns:p14="http://schemas.microsoft.com/office/powerpoint/2010/main" val="84696534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EB13741F-355E-AA38-5DB3-CEC375F3A5CB}"/>
              </a:ext>
            </a:extLst>
          </p:cNvPr>
          <p:cNvSpPr txBox="1"/>
          <p:nvPr/>
        </p:nvSpPr>
        <p:spPr>
          <a:xfrm>
            <a:off x="798286" y="1692237"/>
            <a:ext cx="10559143" cy="954067"/>
          </a:xfrm>
          <a:prstGeom prst="rect">
            <a:avLst/>
          </a:prstGeom>
          <a:noFill/>
          <a:ln>
            <a:noFill/>
          </a:ln>
        </p:spPr>
        <p:txBody>
          <a:bodyPr spcFirstLastPara="1" wrap="square" lIns="91425" tIns="45700" rIns="91425" bIns="45700" anchor="t" anchorCtr="0">
            <a:spAutoFit/>
          </a:bodyPr>
          <a:lstStyle/>
          <a:p>
            <a:pPr marL="465138" indent="-465138" algn="just"/>
            <a:r>
              <a:rPr lang="en-US" sz="2800" dirty="0">
                <a:effectLst/>
                <a:latin typeface="+mn-lt"/>
              </a:rPr>
              <a:t>3. The Spirit assures believers of adoption into God’s family. How does this affect your sense of purpose and belonging?</a:t>
            </a:r>
          </a:p>
        </p:txBody>
      </p:sp>
    </p:spTree>
    <p:extLst>
      <p:ext uri="{BB962C8B-B14F-4D97-AF65-F5344CB8AC3E}">
        <p14:creationId xmlns:p14="http://schemas.microsoft.com/office/powerpoint/2010/main" val="361054083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798604"/>
            <a:ext cx="10825200" cy="5016718"/>
          </a:xfrm>
          <a:prstGeom prst="rect">
            <a:avLst/>
          </a:prstGeom>
          <a:noFill/>
          <a:ln>
            <a:noFill/>
          </a:ln>
        </p:spPr>
        <p:txBody>
          <a:bodyPr spcFirstLastPara="1" wrap="square" lIns="91425" tIns="45700" rIns="91425" bIns="45700" anchor="t" anchorCtr="0">
            <a:spAutoFit/>
          </a:bodyPr>
          <a:lstStyle/>
          <a:p>
            <a:pPr algn="ctr"/>
            <a:r>
              <a:rPr lang="en-US" sz="6400" b="1" dirty="0">
                <a:effectLst/>
                <a:latin typeface="Helvetica Neue" panose="02000503000000020004" pitchFamily="2" charset="0"/>
              </a:rPr>
              <a:t>The Holy Spirit</a:t>
            </a:r>
            <a:endParaRPr lang="en-US" sz="6400" dirty="0">
              <a:effectLst/>
              <a:latin typeface="Helvetica Neue" panose="02000503000000020004" pitchFamily="2" charset="0"/>
            </a:endParaRPr>
          </a:p>
          <a:p>
            <a:pPr algn="ctr"/>
            <a:endParaRPr lang="en-US" sz="2000" dirty="0">
              <a:effectLst/>
              <a:latin typeface="+mn-lt"/>
            </a:endParaRPr>
          </a:p>
          <a:p>
            <a:r>
              <a:rPr lang="en-US" sz="4000" b="1" dirty="0">
                <a:solidFill>
                  <a:schemeClr val="dk2"/>
                </a:solidFill>
                <a:latin typeface="+mn-lt"/>
                <a:ea typeface="Quattrocento Sans"/>
                <a:cs typeface="Quattrocento Sans"/>
                <a:sym typeface="Quattrocento Sans"/>
              </a:rPr>
              <a:t>Focus Scripture: </a:t>
            </a:r>
            <a:r>
              <a:rPr lang="en-US" sz="4000" dirty="0">
                <a:effectLst/>
                <a:latin typeface="+mn-lt"/>
              </a:rPr>
              <a:t>Romans 8:12-17, 26-27</a:t>
            </a:r>
            <a:br>
              <a:rPr lang="en-US" sz="4000" dirty="0">
                <a:effectLst/>
                <a:latin typeface="+mn-lt"/>
              </a:rPr>
            </a:br>
            <a:endParaRPr lang="en-US" sz="4000" dirty="0">
              <a:effectLst/>
              <a:latin typeface="+mn-lt"/>
            </a:endParaRPr>
          </a:p>
          <a:p>
            <a:r>
              <a:rPr lang="en-US" sz="4000" b="1" dirty="0" err="1">
                <a:effectLst/>
                <a:latin typeface="+mn-lt"/>
              </a:rPr>
              <a:t>KeyVerse</a:t>
            </a:r>
            <a:r>
              <a:rPr lang="en-US" sz="4000" b="1" dirty="0">
                <a:effectLst/>
                <a:latin typeface="+mn-lt"/>
              </a:rPr>
              <a:t>:</a:t>
            </a:r>
            <a:r>
              <a:rPr lang="en-US" sz="4000" dirty="0">
                <a:effectLst/>
                <a:latin typeface="+mn-lt"/>
              </a:rPr>
              <a:t> It is that very Spirit bearing witness with our spirit that we are children of God. Romans 8:16</a:t>
            </a:r>
          </a:p>
          <a:p>
            <a:pPr algn="ctr"/>
            <a:endParaRPr lang="en-US" sz="5400" i="1" baseline="30000" dirty="0">
              <a:latin typeface="+mn-lt"/>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4E6739BF-A741-C930-ED76-EADAF4E3FE2D}"/>
              </a:ext>
            </a:extLst>
          </p:cNvPr>
          <p:cNvSpPr txBox="1"/>
          <p:nvPr/>
        </p:nvSpPr>
        <p:spPr>
          <a:xfrm>
            <a:off x="798286" y="1692237"/>
            <a:ext cx="10559143" cy="954067"/>
          </a:xfrm>
          <a:prstGeom prst="rect">
            <a:avLst/>
          </a:prstGeom>
          <a:noFill/>
          <a:ln>
            <a:noFill/>
          </a:ln>
        </p:spPr>
        <p:txBody>
          <a:bodyPr spcFirstLastPara="1" wrap="square" lIns="91425" tIns="45700" rIns="91425" bIns="45700" anchor="t" anchorCtr="0">
            <a:spAutoFit/>
          </a:bodyPr>
          <a:lstStyle/>
          <a:p>
            <a:pPr marL="465138" indent="-465138" algn="just"/>
            <a:r>
              <a:rPr lang="en-US" sz="2800" dirty="0">
                <a:effectLst/>
                <a:latin typeface="+mn-lt"/>
              </a:rPr>
              <a:t>4. Share a story where you felt Spirit-led in a decision or action that brought peace or life to yourself or others.</a:t>
            </a:r>
          </a:p>
        </p:txBody>
      </p:sp>
    </p:spTree>
    <p:extLst>
      <p:ext uri="{BB962C8B-B14F-4D97-AF65-F5344CB8AC3E}">
        <p14:creationId xmlns:p14="http://schemas.microsoft.com/office/powerpoint/2010/main" val="375574313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920750" y="591609"/>
            <a:ext cx="10365093" cy="3970277"/>
          </a:xfrm>
          <a:prstGeom prst="rect">
            <a:avLst/>
          </a:prstGeom>
          <a:noFill/>
          <a:ln>
            <a:noFill/>
          </a:ln>
        </p:spPr>
        <p:txBody>
          <a:bodyPr spcFirstLastPara="1" wrap="square" lIns="91425" tIns="45700" rIns="91425" bIns="45700" anchor="t" anchorCtr="0">
            <a:spAutoFit/>
          </a:bodyPr>
          <a:lstStyle/>
          <a:p>
            <a:pPr algn="just"/>
            <a:r>
              <a:rPr lang="en-US" sz="2800" b="1" dirty="0">
                <a:effectLst/>
                <a:latin typeface="Arial" panose="020B0604020202020204" pitchFamily="34" charset="0"/>
              </a:rPr>
              <a:t>Hymn:</a:t>
            </a:r>
            <a:r>
              <a:rPr lang="en-US" sz="2800" dirty="0">
                <a:effectLst/>
                <a:latin typeface="Arial" panose="020B0604020202020204" pitchFamily="34" charset="0"/>
              </a:rPr>
              <a:t> “Spirit of the Living God,” AMECH #619</a:t>
            </a:r>
          </a:p>
          <a:p>
            <a:pPr algn="just"/>
            <a:endParaRPr lang="en-US" sz="2800" dirty="0">
              <a:effectLst/>
              <a:latin typeface="Arial" panose="020B0604020202020204" pitchFamily="34" charset="0"/>
            </a:endParaRPr>
          </a:p>
          <a:p>
            <a:pPr algn="just"/>
            <a:r>
              <a:rPr lang="en-US" sz="2800" b="1" dirty="0">
                <a:effectLst/>
                <a:latin typeface="Arial" panose="020B0604020202020204" pitchFamily="34" charset="0"/>
              </a:rPr>
              <a:t>Prayer: </a:t>
            </a:r>
            <a:r>
              <a:rPr lang="en-US" sz="2800" dirty="0">
                <a:effectLst/>
                <a:latin typeface="Arial" panose="020B0604020202020204" pitchFamily="34" charset="0"/>
              </a:rPr>
              <a:t>Gracious God, we thank you for the gift of your Spirit, who affirms our identity as your children and intercedes for us in every moment of need. Strengthen our hearts to trust your guidance, grant us courage to act with love and justice, and help us reflect your presence in our communities. May we live boldly in faith, confident in your promises, and always attentive to the Spirit’s leading. In Jesus’ name. Amen.</a:t>
            </a: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652677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09081" y="1368300"/>
            <a:ext cx="10220400" cy="4724330"/>
          </a:xfrm>
          <a:prstGeom prst="rect">
            <a:avLst/>
          </a:prstGeom>
          <a:noFill/>
          <a:ln>
            <a:noFill/>
          </a:ln>
        </p:spPr>
        <p:txBody>
          <a:bodyPr spcFirstLastPara="1" wrap="square" lIns="91425" tIns="45700" rIns="91425" bIns="45700" anchor="t" anchorCtr="0">
            <a:spAutoFit/>
          </a:bodyPr>
          <a:lstStyle/>
          <a:p>
            <a:pPr algn="ctr"/>
            <a:r>
              <a:rPr lang="en-US" sz="2800" b="1" dirty="0">
                <a:solidFill>
                  <a:schemeClr val="bg2"/>
                </a:solidFill>
                <a:effectLst/>
                <a:latin typeface="+mn-lt"/>
              </a:rPr>
              <a:t>Romans 8:12-17</a:t>
            </a:r>
            <a:endParaRPr lang="en-US" sz="2800" dirty="0">
              <a:solidFill>
                <a:schemeClr val="bg2"/>
              </a:solidFill>
              <a:effectLst/>
              <a:latin typeface="+mn-lt"/>
            </a:endParaRPr>
          </a:p>
          <a:p>
            <a:pPr marL="514350" indent="-514350" algn="just"/>
            <a:r>
              <a:rPr lang="en-US" sz="2100" dirty="0">
                <a:solidFill>
                  <a:schemeClr val="bg2"/>
                </a:solidFill>
                <a:effectLst/>
                <a:latin typeface="+mn-lt"/>
              </a:rPr>
              <a:t>12 	So then, brothers and sisters, we are obligated, not to the flesh, to live according to the flesh—</a:t>
            </a:r>
          </a:p>
          <a:p>
            <a:pPr marL="514350" indent="-514350" algn="just"/>
            <a:r>
              <a:rPr lang="en-US" sz="2100" dirty="0">
                <a:solidFill>
                  <a:schemeClr val="bg2"/>
                </a:solidFill>
                <a:effectLst/>
                <a:latin typeface="+mn-lt"/>
              </a:rPr>
              <a:t>13 	for if you live according to the flesh, you will die, but if by the Spirit you put to death the deeds of the body, you will live.</a:t>
            </a:r>
          </a:p>
          <a:p>
            <a:pPr marL="514350" indent="-514350" algn="just"/>
            <a:r>
              <a:rPr lang="en-US" sz="2100" dirty="0">
                <a:solidFill>
                  <a:schemeClr val="bg2"/>
                </a:solidFill>
                <a:effectLst/>
                <a:latin typeface="+mn-lt"/>
              </a:rPr>
              <a:t>14 	For all who are led by the Spirit of God are children of God.</a:t>
            </a:r>
          </a:p>
          <a:p>
            <a:pPr marL="514350" indent="-514350" algn="just"/>
            <a:r>
              <a:rPr lang="en-US" sz="2100" dirty="0">
                <a:solidFill>
                  <a:schemeClr val="bg2"/>
                </a:solidFill>
                <a:effectLst/>
                <a:latin typeface="+mn-lt"/>
              </a:rPr>
              <a:t>15 	For you did not receive a spirit of slavery to fall back into fear, but you received a spirit of adoption. When we cry, “Abba! Father!”</a:t>
            </a:r>
          </a:p>
          <a:p>
            <a:pPr marL="514350" indent="-514350" algn="just"/>
            <a:r>
              <a:rPr lang="en-US" sz="2100" dirty="0">
                <a:solidFill>
                  <a:schemeClr val="bg2"/>
                </a:solidFill>
                <a:effectLst/>
                <a:latin typeface="+mn-lt"/>
              </a:rPr>
              <a:t>16 	it is that very Spirit bearing witness with our spirit that we are children of God,</a:t>
            </a:r>
          </a:p>
          <a:p>
            <a:pPr marL="514350" indent="-514350" algn="just"/>
            <a:r>
              <a:rPr lang="en-US" sz="2100" dirty="0">
                <a:solidFill>
                  <a:schemeClr val="bg2"/>
                </a:solidFill>
                <a:effectLst/>
                <a:latin typeface="+mn-lt"/>
              </a:rPr>
              <a:t>17 	and if children, then heirs: heirs of God and joint heirs with Christ, if we in fact suffer with him so that we may also be glorified with him.</a:t>
            </a:r>
          </a:p>
          <a:p>
            <a:pPr marL="514350" indent="-514350" algn="ctr"/>
            <a:r>
              <a:rPr lang="en-US" sz="2100" b="1" dirty="0">
                <a:solidFill>
                  <a:schemeClr val="bg2"/>
                </a:solidFill>
                <a:effectLst/>
                <a:latin typeface="+mn-lt"/>
              </a:rPr>
              <a:t>26-27</a:t>
            </a:r>
            <a:endParaRPr lang="en-US" sz="2100" dirty="0">
              <a:solidFill>
                <a:schemeClr val="bg2"/>
              </a:solidFill>
              <a:effectLst/>
              <a:latin typeface="+mn-lt"/>
            </a:endParaRPr>
          </a:p>
          <a:p>
            <a:pPr marL="514350" indent="-514350" algn="just"/>
            <a:r>
              <a:rPr lang="en-US" sz="2100" dirty="0">
                <a:solidFill>
                  <a:schemeClr val="bg2"/>
                </a:solidFill>
                <a:effectLst/>
                <a:latin typeface="+mn-lt"/>
              </a:rPr>
              <a:t>26 	Likewise the Spirit helps us in our weakness, for we do not know how to pray as we ought, but that very Spirit intercedes with groanings too deep for words.</a:t>
            </a:r>
          </a:p>
        </p:txBody>
      </p:sp>
      <p:sp>
        <p:nvSpPr>
          <p:cNvPr id="61" name="Google Shape;61;p3"/>
          <p:cNvSpPr txBox="1"/>
          <p:nvPr/>
        </p:nvSpPr>
        <p:spPr>
          <a:xfrm>
            <a:off x="654906" y="621198"/>
            <a:ext cx="11067143" cy="1200288"/>
          </a:xfrm>
          <a:prstGeom prst="rect">
            <a:avLst/>
          </a:prstGeom>
          <a:noFill/>
          <a:ln>
            <a:noFill/>
          </a:ln>
        </p:spPr>
        <p:txBody>
          <a:bodyPr spcFirstLastPara="1" wrap="square" lIns="91425" tIns="45700" rIns="91425" bIns="45700" anchor="t" anchorCtr="0">
            <a:spAutoFit/>
          </a:bodyPr>
          <a:lstStyle/>
          <a:p>
            <a:pPr algn="ctr"/>
            <a:r>
              <a:rPr lang="en-US" sz="3600" b="1" dirty="0">
                <a:solidFill>
                  <a:schemeClr val="bg2"/>
                </a:solidFill>
                <a:effectLst/>
                <a:latin typeface="+mj-lt"/>
              </a:rPr>
              <a:t>Romans 8:12-17, 26-27(NRSV UE)</a:t>
            </a:r>
          </a:p>
          <a:p>
            <a:pPr algn="ctr"/>
            <a:endParaRPr lang="en-US" sz="3600" b="1" dirty="0">
              <a:solidFill>
                <a:schemeClr val="bg2"/>
              </a:solidFill>
              <a:latin typeface="+mj-lt"/>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a:extLst>
              <a:ext uri="{FF2B5EF4-FFF2-40B4-BE49-F238E27FC236}">
                <a16:creationId xmlns:a16="http://schemas.microsoft.com/office/drawing/2014/main" id="{CED63F8B-9370-A878-DAF3-F656BD9929E8}"/>
              </a:ext>
            </a:extLst>
          </p:cNvPr>
          <p:cNvSpPr txBox="1"/>
          <p:nvPr/>
        </p:nvSpPr>
        <p:spPr>
          <a:xfrm>
            <a:off x="909081" y="743669"/>
            <a:ext cx="10220400" cy="738623"/>
          </a:xfrm>
          <a:prstGeom prst="rect">
            <a:avLst/>
          </a:prstGeom>
          <a:noFill/>
          <a:ln>
            <a:noFill/>
          </a:ln>
        </p:spPr>
        <p:txBody>
          <a:bodyPr spcFirstLastPara="1" wrap="square" lIns="91425" tIns="45700" rIns="91425" bIns="45700" anchor="t" anchorCtr="0">
            <a:spAutoFit/>
          </a:bodyPr>
          <a:lstStyle/>
          <a:p>
            <a:pPr marL="514350" indent="-514350" algn="just"/>
            <a:r>
              <a:rPr lang="en-US" sz="2100" dirty="0">
                <a:solidFill>
                  <a:schemeClr val="bg2"/>
                </a:solidFill>
                <a:effectLst/>
                <a:latin typeface="+mn-lt"/>
              </a:rPr>
              <a:t>27 	And God, who searches hearts, knows what is the mind of the Spirit, because the Spirit intercedes for the saints according to the will of God.</a:t>
            </a:r>
          </a:p>
        </p:txBody>
      </p:sp>
    </p:spTree>
    <p:extLst>
      <p:ext uri="{BB962C8B-B14F-4D97-AF65-F5344CB8AC3E}">
        <p14:creationId xmlns:p14="http://schemas.microsoft.com/office/powerpoint/2010/main" val="357452575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789683"/>
            <a:ext cx="10613282" cy="45858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dk2"/>
                </a:solidFill>
                <a:latin typeface="+mn-lt"/>
                <a:ea typeface="Quattrocento Sans"/>
                <a:cs typeface="Quattrocento Sans"/>
                <a:sym typeface="Quattrocento Sans"/>
              </a:rPr>
              <a:t>Key Terms</a:t>
            </a:r>
          </a:p>
          <a:p>
            <a:pPr marL="457200" indent="-457200">
              <a:buFont typeface="Arial" panose="020B0604020202020204" pitchFamily="34" charset="0"/>
              <a:buChar char="•"/>
            </a:pPr>
            <a:r>
              <a:rPr lang="en-US" sz="2800" b="1" dirty="0">
                <a:effectLst/>
                <a:latin typeface="Arial" panose="020B0604020202020204" pitchFamily="34" charset="0"/>
              </a:rPr>
              <a:t>Spirit (Pneuma, </a:t>
            </a:r>
            <a:r>
              <a:rPr lang="el-GR" sz="2800" b="1" dirty="0" err="1">
                <a:effectLst/>
                <a:latin typeface="Arial" panose="020B0604020202020204" pitchFamily="34" charset="0"/>
              </a:rPr>
              <a:t>πνεῦμα</a:t>
            </a:r>
            <a:r>
              <a:rPr lang="el-GR" sz="2800" b="1" dirty="0">
                <a:effectLst/>
                <a:latin typeface="Arial" panose="020B0604020202020204" pitchFamily="34" charset="0"/>
              </a:rPr>
              <a:t>)</a:t>
            </a:r>
            <a:r>
              <a:rPr lang="el-GR" sz="2800" dirty="0">
                <a:effectLst/>
                <a:latin typeface="Arial" panose="020B0604020202020204" pitchFamily="34" charset="0"/>
              </a:rPr>
              <a:t> – </a:t>
            </a:r>
            <a:r>
              <a:rPr lang="en-US" sz="2800" dirty="0">
                <a:effectLst/>
                <a:latin typeface="Arial" panose="020B0604020202020204" pitchFamily="34" charset="0"/>
              </a:rPr>
              <a:t>Breath, wind, or life-force; the empowering presence of God in believers.</a:t>
            </a:r>
          </a:p>
          <a:p>
            <a:pPr marL="457200" indent="-457200" algn="just">
              <a:buFont typeface="Arial" panose="020B0604020202020204" pitchFamily="34" charset="0"/>
              <a:buChar char="•"/>
            </a:pPr>
            <a:r>
              <a:rPr lang="en-US" sz="2800" b="1" dirty="0">
                <a:effectLst/>
                <a:latin typeface="Arial" panose="020B0604020202020204" pitchFamily="34" charset="0"/>
              </a:rPr>
              <a:t>Advocate/Paraclete</a:t>
            </a:r>
            <a:r>
              <a:rPr lang="en-US" sz="2800" dirty="0">
                <a:effectLst/>
                <a:latin typeface="Arial" panose="020B0604020202020204" pitchFamily="34" charset="0"/>
              </a:rPr>
              <a:t> </a:t>
            </a:r>
            <a:r>
              <a:rPr lang="en-US" sz="2800" b="1" dirty="0">
                <a:effectLst/>
                <a:latin typeface="Arial" panose="020B0604020202020204" pitchFamily="34" charset="0"/>
              </a:rPr>
              <a:t>(</a:t>
            </a:r>
            <a:r>
              <a:rPr lang="en-US" sz="2800" b="1" dirty="0" err="1">
                <a:effectLst/>
                <a:latin typeface="Arial" panose="020B0604020202020204" pitchFamily="34" charset="0"/>
              </a:rPr>
              <a:t>Paraklētos</a:t>
            </a:r>
            <a:r>
              <a:rPr lang="en-US" sz="2800" b="1" dirty="0">
                <a:effectLst/>
                <a:latin typeface="Arial" panose="020B0604020202020204" pitchFamily="34" charset="0"/>
              </a:rPr>
              <a:t>, </a:t>
            </a:r>
            <a:r>
              <a:rPr lang="el-GR" sz="2800" b="1" dirty="0" err="1">
                <a:effectLst/>
                <a:latin typeface="Arial" panose="020B0604020202020204" pitchFamily="34" charset="0"/>
              </a:rPr>
              <a:t>παρακλητός</a:t>
            </a:r>
            <a:r>
              <a:rPr lang="el-GR" sz="2800" b="1" dirty="0">
                <a:effectLst/>
                <a:latin typeface="Arial" panose="020B0604020202020204" pitchFamily="34" charset="0"/>
              </a:rPr>
              <a:t>)</a:t>
            </a:r>
            <a:r>
              <a:rPr lang="el-GR" sz="2800" dirty="0">
                <a:effectLst/>
                <a:latin typeface="Arial" panose="020B0604020202020204" pitchFamily="34" charset="0"/>
              </a:rPr>
              <a:t> –</a:t>
            </a:r>
            <a:r>
              <a:rPr lang="el-GR" sz="2800" b="1" dirty="0">
                <a:effectLst/>
                <a:latin typeface="Arial" panose="020B0604020202020204" pitchFamily="34" charset="0"/>
              </a:rPr>
              <a:t> </a:t>
            </a:r>
            <a:r>
              <a:rPr lang="en-US" sz="2800" dirty="0">
                <a:effectLst/>
                <a:latin typeface="Arial" panose="020B0604020202020204" pitchFamily="34" charset="0"/>
              </a:rPr>
              <a:t>One who comes alongside to help, comfort, or intercede; the Holy Spirit’s role in guiding and defending the believer.</a:t>
            </a:r>
          </a:p>
          <a:p>
            <a:pPr marL="457200" indent="-457200" algn="just">
              <a:buFont typeface="Arial" panose="020B0604020202020204" pitchFamily="34" charset="0"/>
              <a:buChar char="•"/>
            </a:pPr>
            <a:r>
              <a:rPr lang="en-US" sz="2800" b="1" dirty="0">
                <a:effectLst/>
                <a:latin typeface="Arial" panose="020B0604020202020204" pitchFamily="34" charset="0"/>
              </a:rPr>
              <a:t>Adoption</a:t>
            </a:r>
            <a:r>
              <a:rPr lang="en-US" sz="2800" dirty="0">
                <a:effectLst/>
                <a:latin typeface="Arial" panose="020B0604020202020204" pitchFamily="34" charset="0"/>
              </a:rPr>
              <a:t> –</a:t>
            </a:r>
            <a:r>
              <a:rPr lang="en-US" sz="2800" b="1" dirty="0">
                <a:effectLst/>
                <a:latin typeface="Arial" panose="020B0604020202020204" pitchFamily="34" charset="0"/>
              </a:rPr>
              <a:t> </a:t>
            </a:r>
            <a:r>
              <a:rPr lang="en-US" sz="2800" dirty="0">
                <a:effectLst/>
                <a:latin typeface="Arial" panose="020B0604020202020204" pitchFamily="34" charset="0"/>
              </a:rPr>
              <a:t>Legal and relational term for being made God’s child, heir to his promises.</a:t>
            </a:r>
          </a:p>
          <a:p>
            <a:pPr marL="457200" indent="-457200" algn="just">
              <a:buFont typeface="Arial" panose="020B0604020202020204" pitchFamily="34" charset="0"/>
              <a:buChar char="•"/>
            </a:pPr>
            <a:r>
              <a:rPr lang="en-US" sz="2800" b="1" dirty="0">
                <a:effectLst/>
                <a:latin typeface="Arial" panose="020B0604020202020204" pitchFamily="34" charset="0"/>
              </a:rPr>
              <a:t>Intercession</a:t>
            </a:r>
            <a:r>
              <a:rPr lang="en-US" sz="2800" dirty="0">
                <a:effectLst/>
                <a:latin typeface="Arial" panose="020B0604020202020204" pitchFamily="34" charset="0"/>
              </a:rPr>
              <a:t> –</a:t>
            </a:r>
            <a:r>
              <a:rPr lang="en-US" sz="2800" b="1" dirty="0">
                <a:effectLst/>
                <a:latin typeface="Arial" panose="020B0604020202020204" pitchFamily="34" charset="0"/>
              </a:rPr>
              <a:t> </a:t>
            </a:r>
            <a:r>
              <a:rPr lang="en-US" sz="2800" dirty="0">
                <a:effectLst/>
                <a:latin typeface="Arial" panose="020B0604020202020204" pitchFamily="34" charset="0"/>
              </a:rPr>
              <a:t>The act of praying or mediating on behalf of another; the Spirit helps express our deepest prayers.</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990600" y="890293"/>
            <a:ext cx="10265229" cy="3108503"/>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Have you ever felt torn between what you know is right and what fear tells you to do? Romans 8:12-17 and 26-27 describe a Spirit-led life where believers are not slaves to fear or sin but are adopted as God’s children. For enslaved Africans and their descendants, this promise of adoption was both radical and liberating: they were made children of the most high God, heirs to divine promises, despite being treated as property.</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903514" y="858762"/>
            <a:ext cx="10395858" cy="3539390"/>
          </a:xfrm>
          <a:prstGeom prst="rect">
            <a:avLst/>
          </a:prstGeom>
          <a:noFill/>
          <a:ln>
            <a:noFill/>
          </a:ln>
        </p:spPr>
        <p:txBody>
          <a:bodyPr spcFirstLastPara="1" wrap="square" lIns="91425" tIns="45700" rIns="91425" bIns="45700" anchor="t" anchorCtr="0">
            <a:spAutoFit/>
          </a:bodyPr>
          <a:lstStyle/>
          <a:p>
            <a:pPr algn="ctr"/>
            <a:r>
              <a:rPr lang="en-US" sz="2800" i="1" dirty="0">
                <a:effectLst/>
                <a:latin typeface="Arial" panose="020B0604020202020204" pitchFamily="34" charset="0"/>
              </a:rPr>
              <a:t>Romans 8:12-17 (Flesh vs. Spirit)</a:t>
            </a:r>
            <a:endParaRPr lang="en-US" sz="2800" dirty="0">
              <a:effectLst/>
              <a:latin typeface="Arial" panose="020B0604020202020204" pitchFamily="34" charset="0"/>
            </a:endParaRPr>
          </a:p>
          <a:p>
            <a:pPr algn="just"/>
            <a:r>
              <a:rPr lang="en-US" sz="2800" dirty="0">
                <a:effectLst/>
                <a:latin typeface="Arial" panose="020B0604020202020204" pitchFamily="34" charset="0"/>
              </a:rPr>
              <a:t>Paul contrasts life dominated by the flesh (</a:t>
            </a:r>
            <a:r>
              <a:rPr lang="en-US" sz="2800" i="1" dirty="0" err="1">
                <a:effectLst/>
                <a:latin typeface="Arial" panose="020B0604020202020204" pitchFamily="34" charset="0"/>
              </a:rPr>
              <a:t>sarx</a:t>
            </a:r>
            <a:r>
              <a:rPr lang="en-US" sz="2800" dirty="0">
                <a:effectLst/>
                <a:latin typeface="Arial" panose="020B0604020202020204" pitchFamily="34" charset="0"/>
              </a:rPr>
              <a:t>) with life led by the Spirit (</a:t>
            </a:r>
            <a:r>
              <a:rPr lang="en-US" sz="2800" i="1" dirty="0">
                <a:effectLst/>
                <a:latin typeface="Arial" panose="020B0604020202020204" pitchFamily="34" charset="0"/>
              </a:rPr>
              <a:t>pneuma</a:t>
            </a:r>
            <a:r>
              <a:rPr lang="en-US" sz="2800" dirty="0">
                <a:effectLst/>
                <a:latin typeface="Arial" panose="020B0604020202020204" pitchFamily="34" charset="0"/>
              </a:rPr>
              <a:t>). The flesh represents self-centered desires and habits that lead to spiritual death, while the Spirit produces life, peace, and alignment with God’s purposes. Verse 13 emphasizes this choice: “For if you live according to the flesh, you will die, but if by the Spirit you put to death the deeds of the body, you will live.”</a:t>
            </a:r>
          </a:p>
        </p:txBody>
      </p:sp>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76955</TotalTime>
  <Words>963</Words>
  <Application>Microsoft Macintosh PowerPoint</Application>
  <PresentationFormat>Widescreen</PresentationFormat>
  <Paragraphs>37</Paragraphs>
  <Slides>23</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Open Sans</vt:lpstr>
      <vt:lpstr>Arial</vt:lpstr>
      <vt:lpstr>Helvetica Neue</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84</cp:revision>
  <dcterms:created xsi:type="dcterms:W3CDTF">2018-05-04T03:01:22Z</dcterms:created>
  <dcterms:modified xsi:type="dcterms:W3CDTF">2025-10-23T18:00:59Z</dcterms:modified>
</cp:coreProperties>
</file>