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6" r:id="rId5"/>
    <p:sldId id="261" r:id="rId6"/>
    <p:sldId id="288"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87" r:id="rId20"/>
    <p:sldId id="289" r:id="rId21"/>
    <p:sldId id="284" r:id="rId22"/>
    <p:sldId id="278" r:id="rId23"/>
    <p:sldId id="291"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6"/>
    <p:restoredTop sz="93068"/>
  </p:normalViewPr>
  <p:slideViewPr>
    <p:cSldViewPr snapToGrid="0">
      <p:cViewPr varScale="1">
        <p:scale>
          <a:sx n="87" d="100"/>
          <a:sy n="87" d="100"/>
        </p:scale>
        <p:origin x="1512"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9" name="Google Shape;48;p1"/>
          <p:cNvPicPr preferRelativeResize="0"/>
          <p:nvPr/>
        </p:nvPicPr>
        <p:blipFill>
          <a:blip r:embed="rId3"/>
          <a:srcRect/>
          <a:stretch/>
        </p:blipFill>
        <p:spPr>
          <a:xfrm>
            <a:off x="1424" y="805"/>
            <a:ext cx="12318832" cy="6966179"/>
          </a:xfrm>
          <a:prstGeom prst="rect">
            <a:avLst/>
          </a:prstGeom>
          <a:noFill/>
          <a:ln>
            <a:noFill/>
          </a:ln>
        </p:spPr>
      </p:pic>
      <p:sp>
        <p:nvSpPr>
          <p:cNvPr id="3" name="Google Shape;49;p1">
            <a:extLst>
              <a:ext uri="{FF2B5EF4-FFF2-40B4-BE49-F238E27FC236}">
                <a16:creationId xmlns:a16="http://schemas.microsoft.com/office/drawing/2014/main" id="{B2FB0301-7ADC-05CE-08FC-AC0BB8F149F0}"/>
              </a:ext>
            </a:extLst>
          </p:cNvPr>
          <p:cNvSpPr txBox="1"/>
          <p:nvPr/>
        </p:nvSpPr>
        <p:spPr>
          <a:xfrm>
            <a:off x="356663" y="6020553"/>
            <a:ext cx="4217985"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3:  </a:t>
            </a:r>
            <a:r>
              <a:rPr lang="en-US" sz="2800" b="1" baseline="30000" dirty="0">
                <a:solidFill>
                  <a:schemeClr val="dk1"/>
                </a:solidFill>
              </a:rPr>
              <a:t>DECEMBER</a:t>
            </a:r>
            <a:r>
              <a:rPr lang="en-US" sz="2800" b="1" i="0" u="none" strike="noStrike" cap="none" baseline="30000" dirty="0">
                <a:solidFill>
                  <a:schemeClr val="dk1"/>
                </a:solidFill>
                <a:latin typeface="Arial"/>
                <a:ea typeface="Arial"/>
                <a:cs typeface="Arial"/>
                <a:sym typeface="Arial"/>
              </a:rPr>
              <a:t> 21</a:t>
            </a:r>
            <a:endParaRPr lang="en-US"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36171" y="902305"/>
            <a:ext cx="10341429" cy="2246729"/>
          </a:xfrm>
          <a:prstGeom prst="rect">
            <a:avLst/>
          </a:prstGeom>
          <a:noFill/>
          <a:ln>
            <a:noFill/>
          </a:ln>
        </p:spPr>
        <p:txBody>
          <a:bodyPr spcFirstLastPara="1" wrap="square" lIns="91425" tIns="45700" rIns="91425" bIns="45700" anchor="t" anchorCtr="0">
            <a:spAutoFit/>
          </a:bodyPr>
          <a:lstStyle/>
          <a:p>
            <a:pPr algn="ctr"/>
            <a:r>
              <a:rPr lang="en-US" sz="2800" i="1" dirty="0">
                <a:effectLst/>
                <a:latin typeface="Arial" panose="020B0604020202020204" pitchFamily="34" charset="0"/>
              </a:rPr>
              <a:t>Luke 15:3-7 – The Lost Sheep</a:t>
            </a:r>
            <a:endParaRPr lang="en-US" sz="2800" dirty="0">
              <a:effectLst/>
              <a:latin typeface="Arial" panose="020B0604020202020204" pitchFamily="34" charset="0"/>
            </a:endParaRPr>
          </a:p>
          <a:p>
            <a:pPr algn="just"/>
            <a:r>
              <a:rPr lang="en-US" sz="2800" dirty="0">
                <a:effectLst/>
                <a:latin typeface="Arial" panose="020B0604020202020204" pitchFamily="34" charset="0"/>
              </a:rPr>
              <a:t>Verse 3: Jesus’ teaching arises from criticism that he associates with “sinners.” Here, the stage is set for radical inclusion; it is a moment when societal norms of exclusion meet God’s expansive grace.</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Fannie Lou Hamer, a civil rights activist and leader in the Mississippi Freedom Democratic Party, tirelessly advocated for disenfranchised black citizens, facing arrests and violence, yet never gave up on those “lost” in fear and oppression. Her work reflects the parable of the lost sheep: she sought out those marginalized, empowered them, and celebrated every victory toward justice.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In Cape Town, South Africa, community leaders have developed programs to reconcile youth involved in rival gangs. Leaders like Father Joseph Daniels have initiated dialogue circles, mentorship programs, and cultural activities to bridge divides, restore trust, and provide alternative pathways (Burke, 2020). These efforts reflect Luke 15: the pursuit of the lost, celebrating restoration rather than condemning failure.</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970318"/>
          </a:xfrm>
          <a:prstGeom prst="rect">
            <a:avLst/>
          </a:prstGeom>
          <a:noFill/>
        </p:spPr>
        <p:txBody>
          <a:bodyPr wrap="square" rtlCol="0">
            <a:spAutoFit/>
          </a:bodyPr>
          <a:lstStyle/>
          <a:p>
            <a:pPr algn="just"/>
            <a:r>
              <a:rPr lang="en-US" sz="2800" dirty="0" err="1">
                <a:effectLst/>
                <a:latin typeface="Arial" panose="020B0604020202020204" pitchFamily="34" charset="0"/>
              </a:rPr>
              <a:t>hrist</a:t>
            </a:r>
            <a:r>
              <a:rPr lang="en-US" sz="2800" dirty="0">
                <a:effectLst/>
                <a:latin typeface="Arial" panose="020B0604020202020204" pitchFamily="34" charset="0"/>
              </a:rPr>
              <a:t>, as both shepherd and sacrificial lamb, comes seeking the lost, calling us into relationship even when we feel unworthy or far from God. Reflect on moments in your own life when God pursued you – times of doubt, fear, or isolation. Perhaps it was a comforting word from a friend, a timely prayer, or a sudden sense of peace amid chaos. Recognizing these moments helps us see that God’s love is relentless and personal, inviting us into reconciliation not only with him but also with ourselves and others.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973780"/>
            <a:ext cx="10559143" cy="1815841"/>
          </a:xfrm>
          <a:prstGeom prst="rect">
            <a:avLst/>
          </a:prstGeom>
          <a:noFill/>
          <a:ln>
            <a:noFill/>
          </a:ln>
        </p:spPr>
        <p:txBody>
          <a:bodyPr spcFirstLastPara="1" wrap="square" lIns="91425" tIns="45700" rIns="91425" bIns="45700" anchor="t" anchorCtr="0">
            <a:spAutoFit/>
          </a:bodyPr>
          <a:lstStyle/>
          <a:p>
            <a:pPr marL="466725" indent="-466725" algn="just"/>
            <a:r>
              <a:rPr lang="en-US" sz="2800" dirty="0">
                <a:latin typeface="+mn-lt"/>
              </a:rPr>
              <a:t>1.	</a:t>
            </a:r>
            <a:r>
              <a:rPr lang="en-US" sz="2800" dirty="0">
                <a:effectLst/>
                <a:latin typeface="+mn-lt"/>
              </a:rPr>
              <a:t> How have you experienced God’s pursuit in your own life, times when you felt “lost” emotionally, spiritually, or socially, and how did that experience transform your understanding of God’s love?</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BC3BA28-68A8-1C41-9442-B35EB1FA03BE}"/>
              </a:ext>
            </a:extLst>
          </p:cNvPr>
          <p:cNvSpPr txBox="1"/>
          <p:nvPr/>
        </p:nvSpPr>
        <p:spPr>
          <a:xfrm>
            <a:off x="798286" y="950831"/>
            <a:ext cx="10559143" cy="1384954"/>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2. Seeing Christ as both shepherd and sacrificial lamb, how does this dual role challenge or inspire you in the ways you pursue reconciliation in your relationships, community, or church?</a:t>
            </a:r>
          </a:p>
        </p:txBody>
      </p:sp>
    </p:spTree>
    <p:extLst>
      <p:ext uri="{BB962C8B-B14F-4D97-AF65-F5344CB8AC3E}">
        <p14:creationId xmlns:p14="http://schemas.microsoft.com/office/powerpoint/2010/main" val="176430299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874533"/>
            <a:ext cx="10825200" cy="4237017"/>
          </a:xfrm>
          <a:prstGeom prst="rect">
            <a:avLst/>
          </a:prstGeom>
          <a:noFill/>
          <a:ln>
            <a:noFill/>
          </a:ln>
        </p:spPr>
        <p:txBody>
          <a:bodyPr spcFirstLastPara="1" wrap="square" lIns="91425" tIns="45700" rIns="91425" bIns="45700" anchor="t" anchorCtr="0">
            <a:spAutoFit/>
          </a:bodyPr>
          <a:lstStyle/>
          <a:p>
            <a:pPr algn="ctr"/>
            <a:r>
              <a:rPr lang="en-US" sz="7200" b="1" dirty="0">
                <a:effectLst/>
                <a:latin typeface="+mj-lt"/>
              </a:rPr>
              <a:t>Christ the Savior</a:t>
            </a:r>
            <a:endParaRPr lang="en-US" sz="7200" baseline="30000" dirty="0">
              <a:effectLst/>
              <a:latin typeface="+mj-lt"/>
            </a:endParaRPr>
          </a:p>
          <a:p>
            <a:pPr algn="just"/>
            <a:endParaRPr lang="en-US" sz="4400" b="1" baseline="30000" dirty="0">
              <a:solidFill>
                <a:schemeClr val="dk2"/>
              </a:solidFill>
              <a:latin typeface="+mn-lt"/>
              <a:ea typeface="Quattrocento Sans"/>
              <a:cs typeface="Quattrocento Sans"/>
              <a:sym typeface="Quattrocento Sans"/>
            </a:endParaRPr>
          </a:p>
          <a:p>
            <a:pPr algn="just"/>
            <a:r>
              <a:rPr lang="en-US" sz="2800" b="1" dirty="0">
                <a:solidFill>
                  <a:schemeClr val="dk2"/>
                </a:solidFill>
                <a:latin typeface="+mn-lt"/>
                <a:ea typeface="Quattrocento Sans"/>
                <a:cs typeface="Quattrocento Sans"/>
                <a:sym typeface="Quattrocento Sans"/>
              </a:rPr>
              <a:t>Focus Scripture: </a:t>
            </a:r>
            <a:r>
              <a:rPr lang="en-US" sz="2800" dirty="0">
                <a:effectLst/>
                <a:latin typeface="+mn-lt"/>
              </a:rPr>
              <a:t>Luke 15:3-7; Romans 5:6-10</a:t>
            </a:r>
          </a:p>
          <a:p>
            <a:pPr algn="just"/>
            <a:endParaRPr lang="en-US" sz="2800" dirty="0">
              <a:effectLst/>
              <a:latin typeface="+mn-lt"/>
            </a:endParaRPr>
          </a:p>
          <a:p>
            <a:pPr algn="ctr"/>
            <a:r>
              <a:rPr lang="en-US" sz="2800" b="1" dirty="0">
                <a:effectLst/>
                <a:latin typeface="+mn-lt"/>
              </a:rPr>
              <a:t>Key Verse:</a:t>
            </a:r>
            <a:br>
              <a:rPr lang="en-US" sz="2800" b="1" dirty="0">
                <a:effectLst/>
                <a:latin typeface="+mn-lt"/>
              </a:rPr>
            </a:br>
            <a:r>
              <a:rPr lang="en-US" sz="2800" dirty="0">
                <a:effectLst/>
                <a:latin typeface="+mn-lt"/>
              </a:rPr>
              <a:t> If while we were enemies we were reconciled to God through the death of his Son, much more surely, having been reconciled, will we be saved by his life.  Romans 5:10</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2079DFB0-2646-46C3-6AE9-749053160F4F}"/>
              </a:ext>
            </a:extLst>
          </p:cNvPr>
          <p:cNvSpPr txBox="1"/>
          <p:nvPr/>
        </p:nvSpPr>
        <p:spPr>
          <a:xfrm>
            <a:off x="870857" y="950831"/>
            <a:ext cx="10486572" cy="1815841"/>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3. Reflecting on the examples of Fannie Lou Hamer, Father Joseph Daniels, and the AME Church’s outreach, what practical steps can you take to embody God’s extravagant love for those who feel marginalized or forgotten?</a:t>
            </a:r>
          </a:p>
        </p:txBody>
      </p:sp>
    </p:spTree>
    <p:extLst>
      <p:ext uri="{BB962C8B-B14F-4D97-AF65-F5344CB8AC3E}">
        <p14:creationId xmlns:p14="http://schemas.microsoft.com/office/powerpoint/2010/main" val="385987498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705197"/>
            <a:ext cx="10559143" cy="5863103"/>
          </a:xfrm>
          <a:prstGeom prst="rect">
            <a:avLst/>
          </a:prstGeom>
          <a:noFill/>
          <a:ln>
            <a:noFill/>
          </a:ln>
        </p:spPr>
        <p:txBody>
          <a:bodyPr spcFirstLastPara="1" wrap="square" lIns="91425" tIns="45700" rIns="91425" bIns="45700" anchor="t" anchorCtr="0">
            <a:spAutoFit/>
          </a:bodyPr>
          <a:lstStyle/>
          <a:p>
            <a:pPr algn="just"/>
            <a:r>
              <a:rPr lang="en-US" sz="2700" b="1" dirty="0">
                <a:effectLst/>
                <a:latin typeface="Arial" panose="020B0604020202020204" pitchFamily="34" charset="0"/>
              </a:rPr>
              <a:t>Hymn:</a:t>
            </a:r>
            <a:r>
              <a:rPr lang="en-US" sz="2700" dirty="0">
                <a:effectLst/>
                <a:latin typeface="Arial" panose="020B0604020202020204" pitchFamily="34" charset="0"/>
              </a:rPr>
              <a:t> “Savior, Like a Shepherd Lead Us,” AMECH #379</a:t>
            </a:r>
            <a:r>
              <a:rPr lang="en-US" sz="2700" b="1" dirty="0">
                <a:effectLst/>
                <a:latin typeface="Arial" panose="020B0604020202020204" pitchFamily="34" charset="0"/>
              </a:rPr>
              <a:t> </a:t>
            </a:r>
          </a:p>
          <a:p>
            <a:pPr algn="just"/>
            <a:endParaRPr lang="en-US" dirty="0">
              <a:effectLst/>
              <a:latin typeface="Arial" panose="020B0604020202020204" pitchFamily="34" charset="0"/>
            </a:endParaRPr>
          </a:p>
          <a:p>
            <a:pPr algn="just"/>
            <a:r>
              <a:rPr lang="en-US" sz="2700" b="1" dirty="0">
                <a:effectLst/>
                <a:latin typeface="Arial" panose="020B0604020202020204" pitchFamily="34" charset="0"/>
              </a:rPr>
              <a:t>Prayer: </a:t>
            </a:r>
            <a:r>
              <a:rPr lang="en-US" sz="2700" dirty="0">
                <a:effectLst/>
                <a:latin typeface="Arial" panose="020B0604020202020204" pitchFamily="34" charset="0"/>
              </a:rPr>
              <a:t>Gracious and Loving God, we thank you for pursuing us even when we feel lost, unseen, or far from your heart. Thank you for sending Christ, our shepherd and sacrificial lamb, who guides, protects, and rescues us while offering himself for our salvation. Help us to recognize your extravagant love in our daily lives and to mirror that love in our relationships, our communities, and the world around us. Teach us to seek reconciliation where there is division, to bring hope where there is despair, and to celebrate the return of the lost, just as you rejoice over each one restored. May our hearts be filled with courage, our hands with service, and our lives with the joy of being both loved and called to love in your name. In Jesus’ name, we pray.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3661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99103" y="1037722"/>
            <a:ext cx="10411154" cy="5262939"/>
          </a:xfrm>
          <a:prstGeom prst="rect">
            <a:avLst/>
          </a:prstGeom>
          <a:noFill/>
          <a:ln>
            <a:noFill/>
          </a:ln>
        </p:spPr>
        <p:txBody>
          <a:bodyPr spcFirstLastPara="1" wrap="square" lIns="91425" tIns="45700" rIns="91425" bIns="45700" anchor="t" anchorCtr="0">
            <a:spAutoFit/>
          </a:bodyPr>
          <a:lstStyle/>
          <a:p>
            <a:pPr marL="466725" indent="-466725" algn="ctr"/>
            <a:r>
              <a:rPr lang="en-US" sz="2100" b="1" dirty="0">
                <a:solidFill>
                  <a:schemeClr val="bg2"/>
                </a:solidFill>
                <a:effectLst/>
                <a:latin typeface="Helvetica Neue" panose="02000503000000020004" pitchFamily="2" charset="0"/>
              </a:rPr>
              <a:t>Luke15:3-7</a:t>
            </a:r>
            <a:endParaRPr lang="en-US" sz="2100" dirty="0">
              <a:solidFill>
                <a:schemeClr val="bg2"/>
              </a:solidFill>
              <a:effectLst/>
              <a:latin typeface="Helvetica Neue" panose="02000503000000020004" pitchFamily="2" charset="0"/>
            </a:endParaRPr>
          </a:p>
          <a:p>
            <a:pPr marL="466725" indent="-466725" algn="just"/>
            <a:r>
              <a:rPr lang="en-US" sz="2100" dirty="0">
                <a:solidFill>
                  <a:schemeClr val="bg2"/>
                </a:solidFill>
                <a:effectLst/>
                <a:latin typeface="Helvetica Neue" panose="02000503000000020004" pitchFamily="2" charset="0"/>
              </a:rPr>
              <a:t>3 	So he told them this parable:</a:t>
            </a:r>
          </a:p>
          <a:p>
            <a:pPr marL="466725" indent="-466725" algn="just"/>
            <a:r>
              <a:rPr lang="en-US" sz="2100" dirty="0">
                <a:solidFill>
                  <a:schemeClr val="bg2"/>
                </a:solidFill>
                <a:effectLst/>
                <a:latin typeface="Helvetica Neue" panose="02000503000000020004" pitchFamily="2" charset="0"/>
              </a:rPr>
              <a:t>4 	“Which one of you, having a hundred sheep and losing one of them, does not leave the ninety-nine in the wilderness and go after the one that is lost until he finds it?</a:t>
            </a:r>
          </a:p>
          <a:p>
            <a:pPr marL="466725" indent="-466725" algn="just"/>
            <a:r>
              <a:rPr lang="en-US" sz="2100" dirty="0">
                <a:solidFill>
                  <a:schemeClr val="bg2"/>
                </a:solidFill>
                <a:effectLst/>
                <a:latin typeface="Helvetica Neue" panose="02000503000000020004" pitchFamily="2" charset="0"/>
              </a:rPr>
              <a:t>5 	And when he has found it, he lays it on his shoulders and rejoices.</a:t>
            </a:r>
          </a:p>
          <a:p>
            <a:pPr marL="466725" indent="-466725" algn="just"/>
            <a:r>
              <a:rPr lang="en-US" sz="2100" dirty="0">
                <a:solidFill>
                  <a:schemeClr val="bg2"/>
                </a:solidFill>
                <a:effectLst/>
                <a:latin typeface="Helvetica Neue" panose="02000503000000020004" pitchFamily="2" charset="0"/>
              </a:rPr>
              <a:t>6 	And when he comes home, he calls together his friends and neighbors, saying to them, ‘Rejoice with me, for I have found my lost sheep.’</a:t>
            </a:r>
          </a:p>
          <a:p>
            <a:pPr marL="466725" indent="-466725" algn="just"/>
            <a:r>
              <a:rPr lang="en-US" sz="2100" dirty="0">
                <a:solidFill>
                  <a:schemeClr val="bg2"/>
                </a:solidFill>
                <a:effectLst/>
                <a:latin typeface="Helvetica Neue" panose="02000503000000020004" pitchFamily="2" charset="0"/>
              </a:rPr>
              <a:t>7 	Just so, I tell you, there will be more joy in heaven over one sinner who repents than over ninety-nine righteous persons who need no repentance.”</a:t>
            </a:r>
          </a:p>
          <a:p>
            <a:pPr marL="466725" indent="-466725" algn="ctr"/>
            <a:r>
              <a:rPr lang="en-US" sz="2100" b="1" dirty="0">
                <a:solidFill>
                  <a:schemeClr val="bg2"/>
                </a:solidFill>
                <a:effectLst/>
                <a:latin typeface="Helvetica Neue" panose="02000503000000020004" pitchFamily="2" charset="0"/>
              </a:rPr>
              <a:t>Romans</a:t>
            </a:r>
            <a:br>
              <a:rPr lang="en-US" sz="2100" b="1" dirty="0">
                <a:solidFill>
                  <a:schemeClr val="bg2"/>
                </a:solidFill>
                <a:effectLst/>
                <a:latin typeface="Helvetica Neue" panose="02000503000000020004" pitchFamily="2" charset="0"/>
              </a:rPr>
            </a:br>
            <a:r>
              <a:rPr lang="en-US" sz="2100" b="1" dirty="0">
                <a:solidFill>
                  <a:schemeClr val="bg2"/>
                </a:solidFill>
                <a:effectLst/>
                <a:latin typeface="Helvetica Neue" panose="02000503000000020004" pitchFamily="2" charset="0"/>
              </a:rPr>
              <a:t>5:6-10</a:t>
            </a:r>
            <a:endParaRPr lang="en-US" sz="2100" dirty="0">
              <a:solidFill>
                <a:schemeClr val="bg2"/>
              </a:solidFill>
              <a:effectLst/>
              <a:latin typeface="Helvetica Neue" panose="02000503000000020004" pitchFamily="2" charset="0"/>
            </a:endParaRPr>
          </a:p>
          <a:p>
            <a:pPr marL="466725" indent="-466725" algn="just"/>
            <a:r>
              <a:rPr lang="en-US" sz="2100" dirty="0">
                <a:solidFill>
                  <a:schemeClr val="bg2"/>
                </a:solidFill>
                <a:effectLst/>
                <a:latin typeface="Helvetica Neue" panose="02000503000000020004" pitchFamily="2" charset="0"/>
              </a:rPr>
              <a:t>6 	For while we were still weak, at the right time Christ died for the ungodly.</a:t>
            </a:r>
          </a:p>
          <a:p>
            <a:pPr marL="466725" indent="-466725" algn="just"/>
            <a:r>
              <a:rPr lang="en-US" sz="2100" dirty="0">
                <a:solidFill>
                  <a:schemeClr val="bg2"/>
                </a:solidFill>
                <a:effectLst/>
                <a:latin typeface="Helvetica Neue" panose="02000503000000020004" pitchFamily="2" charset="0"/>
              </a:rPr>
              <a:t>7 	Indeed, rarely will anyone die for a righteous person—though perhaps for a good person someone might actually dare to die.</a:t>
            </a:r>
          </a:p>
          <a:p>
            <a:pPr marL="466725" indent="-466725" algn="just"/>
            <a:r>
              <a:rPr lang="en-US" sz="2100" dirty="0">
                <a:solidFill>
                  <a:schemeClr val="bg2"/>
                </a:solidFill>
                <a:effectLst/>
                <a:latin typeface="Helvetica Neue" panose="02000503000000020004" pitchFamily="2" charset="0"/>
              </a:rPr>
              <a:t>8 	</a:t>
            </a:r>
            <a:r>
              <a:rPr lang="en-US" sz="2100" spc="-150" dirty="0">
                <a:solidFill>
                  <a:schemeClr val="bg2"/>
                </a:solidFill>
                <a:effectLst/>
                <a:latin typeface="Helvetica Neue" panose="02000503000000020004" pitchFamily="2" charset="0"/>
              </a:rPr>
              <a:t>But God proves his love for us in that while we still were sinners Christ died for us.</a:t>
            </a:r>
          </a:p>
        </p:txBody>
      </p:sp>
      <p:sp>
        <p:nvSpPr>
          <p:cNvPr id="61" name="Google Shape;61;p3"/>
          <p:cNvSpPr txBox="1"/>
          <p:nvPr/>
        </p:nvSpPr>
        <p:spPr>
          <a:xfrm>
            <a:off x="654906" y="557339"/>
            <a:ext cx="11067143" cy="523180"/>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bg2"/>
                </a:solidFill>
                <a:effectLst/>
                <a:latin typeface="+mj-lt"/>
              </a:rPr>
              <a:t>Luke 15:3-7; Romans 5:6-10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724F6416-F773-1E4C-9CDA-2E981EAB60CE}"/>
              </a:ext>
            </a:extLst>
          </p:cNvPr>
          <p:cNvSpPr txBox="1"/>
          <p:nvPr/>
        </p:nvSpPr>
        <p:spPr>
          <a:xfrm>
            <a:off x="976187" y="879386"/>
            <a:ext cx="10220400" cy="1384954"/>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Helvetica Neue" panose="02000503000000020004" pitchFamily="2" charset="0"/>
              </a:rPr>
              <a:t>9 	Much more surely, therefore, since we have now been justified by his blood, will we be saved through him from the wrath of God.</a:t>
            </a:r>
          </a:p>
          <a:p>
            <a:pPr marL="466725" indent="-466725" algn="just"/>
            <a:r>
              <a:rPr lang="en-US" sz="2100" dirty="0">
                <a:solidFill>
                  <a:schemeClr val="bg2"/>
                </a:solidFill>
                <a:effectLst/>
                <a:latin typeface="Helvetica Neue" panose="02000503000000020004" pitchFamily="2" charset="0"/>
              </a:rPr>
              <a:t>10 	For if while we were enemies we were reconciled to God through the death of his Son, much more surely, having been reconciled, will we be saved by his life.</a:t>
            </a:r>
          </a:p>
        </p:txBody>
      </p:sp>
    </p:spTree>
    <p:extLst>
      <p:ext uri="{BB962C8B-B14F-4D97-AF65-F5344CB8AC3E}">
        <p14:creationId xmlns:p14="http://schemas.microsoft.com/office/powerpoint/2010/main" val="168854689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54476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mn-lt"/>
                <a:ea typeface="Quattrocento Sans"/>
                <a:cs typeface="Quattrocento Sans"/>
                <a:sym typeface="Quattrocento Sans"/>
              </a:rPr>
              <a:t>Key Terms</a:t>
            </a:r>
          </a:p>
          <a:p>
            <a:pPr marL="685800" indent="-685800" algn="just">
              <a:buFont typeface="Arial" panose="020B0604020202020204" pitchFamily="34" charset="0"/>
              <a:buChar char="•"/>
            </a:pPr>
            <a:r>
              <a:rPr lang="en-US" sz="2800" b="1" dirty="0">
                <a:effectLst/>
                <a:latin typeface="Arial" panose="020B0604020202020204" pitchFamily="34" charset="0"/>
              </a:rPr>
              <a:t>Paradox (PAH-</a:t>
            </a:r>
            <a:r>
              <a:rPr lang="en-US" sz="2800" b="1" dirty="0" err="1">
                <a:effectLst/>
                <a:latin typeface="Arial" panose="020B0604020202020204" pitchFamily="34" charset="0"/>
              </a:rPr>
              <a:t>ruh</a:t>
            </a:r>
            <a:r>
              <a:rPr lang="en-US" sz="2800" b="1" dirty="0">
                <a:effectLst/>
                <a:latin typeface="Arial" panose="020B0604020202020204" pitchFamily="34" charset="0"/>
              </a:rPr>
              <a:t>-</a:t>
            </a:r>
            <a:r>
              <a:rPr lang="en-US" sz="2800" b="1" dirty="0" err="1">
                <a:effectLst/>
                <a:latin typeface="Arial" panose="020B0604020202020204" pitchFamily="34" charset="0"/>
              </a:rPr>
              <a:t>doks</a:t>
            </a:r>
            <a:r>
              <a:rPr lang="en-US" sz="2800" b="1" dirty="0">
                <a:effectLst/>
                <a:latin typeface="Arial" panose="020B0604020202020204" pitchFamily="34" charset="0"/>
              </a:rPr>
              <a:t>)</a:t>
            </a:r>
            <a:r>
              <a:rPr lang="en-US" sz="2800" dirty="0">
                <a:effectLst/>
                <a:latin typeface="Arial" panose="020B0604020202020204" pitchFamily="34" charset="0"/>
              </a:rPr>
              <a:t> – A statement that appears contradictory but reveals a deeper truth.</a:t>
            </a:r>
          </a:p>
          <a:p>
            <a:pPr marL="685800" indent="-685800" algn="just">
              <a:buFont typeface="Arial" panose="020B0604020202020204" pitchFamily="34" charset="0"/>
              <a:buChar char="•"/>
            </a:pPr>
            <a:r>
              <a:rPr lang="en-US" sz="2800" b="1" dirty="0">
                <a:effectLst/>
                <a:latin typeface="Arial" panose="020B0604020202020204" pitchFamily="34" charset="0"/>
              </a:rPr>
              <a:t>Reconciliation (</a:t>
            </a:r>
            <a:r>
              <a:rPr lang="en-US" sz="2800" b="1" dirty="0" err="1">
                <a:effectLst/>
                <a:latin typeface="Arial" panose="020B0604020202020204" pitchFamily="34" charset="0"/>
              </a:rPr>
              <a:t>ree</a:t>
            </a:r>
            <a:r>
              <a:rPr lang="en-US" sz="2800" b="1" dirty="0">
                <a:effectLst/>
                <a:latin typeface="Arial" panose="020B0604020202020204" pitchFamily="34" charset="0"/>
              </a:rPr>
              <a:t>-KON-</a:t>
            </a:r>
            <a:r>
              <a:rPr lang="en-US" sz="2800" b="1" dirty="0" err="1">
                <a:effectLst/>
                <a:latin typeface="Arial" panose="020B0604020202020204" pitchFamily="34" charset="0"/>
              </a:rPr>
              <a:t>sil</a:t>
            </a:r>
            <a:r>
              <a:rPr lang="en-US" sz="2800" b="1" dirty="0">
                <a:effectLst/>
                <a:latin typeface="Arial" panose="020B0604020202020204" pitchFamily="34" charset="0"/>
              </a:rPr>
              <a:t>-</a:t>
            </a:r>
            <a:r>
              <a:rPr lang="en-US" sz="2800" b="1" dirty="0" err="1">
                <a:effectLst/>
                <a:latin typeface="Arial" panose="020B0604020202020204" pitchFamily="34" charset="0"/>
              </a:rPr>
              <a:t>ee</a:t>
            </a:r>
            <a:r>
              <a:rPr lang="en-US" sz="2800" b="1" dirty="0">
                <a:effectLst/>
                <a:latin typeface="Arial" panose="020B0604020202020204" pitchFamily="34" charset="0"/>
              </a:rPr>
              <a:t>-AY-shun)</a:t>
            </a:r>
            <a:r>
              <a:rPr lang="en-US" sz="2800" dirty="0">
                <a:effectLst/>
                <a:latin typeface="Arial" panose="020B0604020202020204" pitchFamily="34" charset="0"/>
              </a:rPr>
              <a:t> – Restoration of relationship between God and humanity.</a:t>
            </a:r>
          </a:p>
          <a:p>
            <a:pPr marL="685800" indent="-685800" algn="just">
              <a:buFont typeface="Arial" panose="020B0604020202020204" pitchFamily="34" charset="0"/>
              <a:buChar char="•"/>
            </a:pPr>
            <a:r>
              <a:rPr lang="en-US" sz="2800" b="1" dirty="0">
                <a:effectLst/>
                <a:latin typeface="Arial" panose="020B0604020202020204" pitchFamily="34" charset="0"/>
              </a:rPr>
              <a:t>Sacrificial Lamb (</a:t>
            </a:r>
            <a:r>
              <a:rPr lang="en-US" sz="2800" b="1" dirty="0" err="1">
                <a:effectLst/>
                <a:latin typeface="Arial" panose="020B0604020202020204" pitchFamily="34" charset="0"/>
              </a:rPr>
              <a:t>sak</a:t>
            </a:r>
            <a:r>
              <a:rPr lang="en-US" sz="2800" b="1" dirty="0">
                <a:effectLst/>
                <a:latin typeface="Arial" panose="020B0604020202020204" pitchFamily="34" charset="0"/>
              </a:rPr>
              <a:t>-RIH-</a:t>
            </a:r>
            <a:r>
              <a:rPr lang="en-US" sz="2800" b="1" dirty="0" err="1">
                <a:effectLst/>
                <a:latin typeface="Arial" panose="020B0604020202020204" pitchFamily="34" charset="0"/>
              </a:rPr>
              <a:t>fih</a:t>
            </a:r>
            <a:r>
              <a:rPr lang="en-US" sz="2800" b="1" dirty="0">
                <a:effectLst/>
                <a:latin typeface="Arial" panose="020B0604020202020204" pitchFamily="34" charset="0"/>
              </a:rPr>
              <a:t>-</a:t>
            </a:r>
            <a:r>
              <a:rPr lang="en-US" sz="2800" b="1" dirty="0" err="1">
                <a:effectLst/>
                <a:latin typeface="Arial" panose="020B0604020202020204" pitchFamily="34" charset="0"/>
              </a:rPr>
              <a:t>shuhl</a:t>
            </a:r>
            <a:r>
              <a:rPr lang="en-US" sz="2800" b="1" dirty="0">
                <a:effectLst/>
                <a:latin typeface="Arial" panose="020B0604020202020204" pitchFamily="34" charset="0"/>
              </a:rPr>
              <a:t> lam)</a:t>
            </a:r>
            <a:r>
              <a:rPr lang="en-US" sz="2800" dirty="0">
                <a:effectLst/>
                <a:latin typeface="Arial" panose="020B0604020202020204" pitchFamily="34" charset="0"/>
              </a:rPr>
              <a:t> – Image of Jesus’ atoning death for humanity’s sins.</a:t>
            </a:r>
          </a:p>
          <a:p>
            <a:pPr marL="685800" indent="-685800" algn="just">
              <a:buFont typeface="Arial" panose="020B0604020202020204" pitchFamily="34" charset="0"/>
              <a:buChar char="•"/>
            </a:pPr>
            <a:r>
              <a:rPr lang="en-US" sz="2800" b="1" dirty="0">
                <a:effectLst/>
                <a:latin typeface="Arial" panose="020B0604020202020204" pitchFamily="34" charset="0"/>
              </a:rPr>
              <a:t>Shepherd (SHEP-</a:t>
            </a:r>
            <a:r>
              <a:rPr lang="en-US" sz="2800" b="1" dirty="0" err="1">
                <a:effectLst/>
                <a:latin typeface="Arial" panose="020B0604020202020204" pitchFamily="34" charset="0"/>
              </a:rPr>
              <a:t>erd</a:t>
            </a:r>
            <a:r>
              <a:rPr lang="en-US" sz="2800" b="1" dirty="0">
                <a:effectLst/>
                <a:latin typeface="Arial" panose="020B0604020202020204" pitchFamily="34" charset="0"/>
              </a:rPr>
              <a:t>)</a:t>
            </a:r>
            <a:r>
              <a:rPr lang="en-US" sz="2800" dirty="0">
                <a:effectLst/>
                <a:latin typeface="Arial" panose="020B0604020202020204" pitchFamily="34" charset="0"/>
              </a:rPr>
              <a:t> – One who guides, protects, and seeks the lost (primarily sheep).</a:t>
            </a:r>
          </a:p>
          <a:p>
            <a:pPr marL="685800" indent="-685800" algn="just">
              <a:buFont typeface="Arial" panose="020B0604020202020204" pitchFamily="34" charset="0"/>
              <a:buChar char="•"/>
            </a:pPr>
            <a:r>
              <a:rPr lang="en-US" sz="2800" b="1" dirty="0">
                <a:effectLst/>
                <a:latin typeface="Arial" panose="020B0604020202020204" pitchFamily="34" charset="0"/>
              </a:rPr>
              <a:t>Justification (</a:t>
            </a:r>
            <a:r>
              <a:rPr lang="en-US" sz="2800" b="1" dirty="0" err="1">
                <a:effectLst/>
                <a:latin typeface="Arial" panose="020B0604020202020204" pitchFamily="34" charset="0"/>
              </a:rPr>
              <a:t>juhs</a:t>
            </a:r>
            <a:r>
              <a:rPr lang="en-US" sz="2800" b="1" dirty="0">
                <a:effectLst/>
                <a:latin typeface="Arial" panose="020B0604020202020204" pitchFamily="34" charset="0"/>
              </a:rPr>
              <a:t>-</a:t>
            </a:r>
            <a:r>
              <a:rPr lang="en-US" sz="2800" b="1" dirty="0" err="1">
                <a:effectLst/>
                <a:latin typeface="Arial" panose="020B0604020202020204" pitchFamily="34" charset="0"/>
              </a:rPr>
              <a:t>tih</a:t>
            </a:r>
            <a:r>
              <a:rPr lang="en-US" sz="2800" b="1" dirty="0">
                <a:effectLst/>
                <a:latin typeface="Arial" panose="020B0604020202020204" pitchFamily="34" charset="0"/>
              </a:rPr>
              <a:t>-</a:t>
            </a:r>
            <a:r>
              <a:rPr lang="en-US" sz="2800" b="1" dirty="0" err="1">
                <a:effectLst/>
                <a:latin typeface="Arial" panose="020B0604020202020204" pitchFamily="34" charset="0"/>
              </a:rPr>
              <a:t>fih</a:t>
            </a:r>
            <a:r>
              <a:rPr lang="en-US" sz="2800" b="1" dirty="0">
                <a:effectLst/>
                <a:latin typeface="Arial" panose="020B0604020202020204" pitchFamily="34" charset="0"/>
              </a:rPr>
              <a:t>-KAY-shun)</a:t>
            </a:r>
            <a:r>
              <a:rPr lang="en-US" sz="2800" dirty="0">
                <a:effectLst/>
                <a:latin typeface="Arial" panose="020B0604020202020204" pitchFamily="34" charset="0"/>
              </a:rPr>
              <a:t> – Being made right with God through faith.</a:t>
            </a:r>
          </a:p>
          <a:p>
            <a:pPr marL="685800" indent="-685800" algn="just">
              <a:buFont typeface="Arial" panose="020B0604020202020204" pitchFamily="34" charset="0"/>
              <a:buChar char="•"/>
            </a:pPr>
            <a:r>
              <a:rPr lang="en-US" sz="2800" b="1" dirty="0">
                <a:effectLst/>
                <a:latin typeface="Arial" panose="020B0604020202020204" pitchFamily="34" charset="0"/>
              </a:rPr>
              <a:t>Salvation (</a:t>
            </a:r>
            <a:r>
              <a:rPr lang="en-US" sz="2800" b="1" dirty="0" err="1">
                <a:effectLst/>
                <a:latin typeface="Arial" panose="020B0604020202020204" pitchFamily="34" charset="0"/>
              </a:rPr>
              <a:t>sal</a:t>
            </a:r>
            <a:r>
              <a:rPr lang="en-US" sz="2800" b="1" dirty="0">
                <a:effectLst/>
                <a:latin typeface="Arial" panose="020B0604020202020204" pitchFamily="34" charset="0"/>
              </a:rPr>
              <a:t>-VAY-shun)</a:t>
            </a:r>
            <a:r>
              <a:rPr lang="en-US" sz="2800" dirty="0">
                <a:effectLst/>
                <a:latin typeface="Arial" panose="020B0604020202020204" pitchFamily="34" charset="0"/>
              </a:rPr>
              <a:t> – Deliverance from sin and its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a:extLst>
              <a:ext uri="{FF2B5EF4-FFF2-40B4-BE49-F238E27FC236}">
                <a16:creationId xmlns:a16="http://schemas.microsoft.com/office/drawing/2014/main" id="{C1AD2661-2D94-ABE8-894E-D86EA55227B5}"/>
              </a:ext>
            </a:extLst>
          </p:cNvPr>
          <p:cNvSpPr txBox="1"/>
          <p:nvPr/>
        </p:nvSpPr>
        <p:spPr>
          <a:xfrm>
            <a:off x="914399" y="931197"/>
            <a:ext cx="10384971" cy="1815841"/>
          </a:xfrm>
          <a:prstGeom prst="rect">
            <a:avLst/>
          </a:prstGeom>
          <a:noFill/>
          <a:ln>
            <a:noFill/>
          </a:ln>
        </p:spPr>
        <p:txBody>
          <a:bodyPr spcFirstLastPara="1" wrap="square" lIns="91425" tIns="45700" rIns="91425" bIns="45700" anchor="t" anchorCtr="0">
            <a:spAutoFit/>
          </a:bodyPr>
          <a:lstStyle/>
          <a:p>
            <a:pPr marL="685800" indent="-685800" algn="just"/>
            <a:r>
              <a:rPr lang="en-US" sz="2800" dirty="0">
                <a:latin typeface="Arial" panose="020B0604020202020204" pitchFamily="34" charset="0"/>
              </a:rPr>
              <a:t>	</a:t>
            </a:r>
            <a:r>
              <a:rPr lang="en-US" sz="2800" dirty="0">
                <a:effectLst/>
                <a:latin typeface="Arial" panose="020B0604020202020204" pitchFamily="34" charset="0"/>
              </a:rPr>
              <a:t>consequences through Jesus Christ.</a:t>
            </a:r>
          </a:p>
          <a:p>
            <a:pPr marL="685800" indent="-685800" algn="just">
              <a:buFont typeface="Arial" panose="020B0604020202020204" pitchFamily="34" charset="0"/>
              <a:buChar char="•"/>
            </a:pPr>
            <a:r>
              <a:rPr lang="en-US" sz="2800" b="1" dirty="0">
                <a:effectLst/>
                <a:latin typeface="Arial" panose="020B0604020202020204" pitchFamily="34" charset="0"/>
              </a:rPr>
              <a:t>Incarnation (in-</a:t>
            </a:r>
            <a:r>
              <a:rPr lang="en-US" sz="2800" b="1" dirty="0" err="1">
                <a:effectLst/>
                <a:latin typeface="Arial" panose="020B0604020202020204" pitchFamily="34" charset="0"/>
              </a:rPr>
              <a:t>kar</a:t>
            </a:r>
            <a:r>
              <a:rPr lang="en-US" sz="2800" b="1" dirty="0">
                <a:effectLst/>
                <a:latin typeface="Arial" panose="020B0604020202020204" pitchFamily="34" charset="0"/>
              </a:rPr>
              <a:t>-NAY-shun)</a:t>
            </a:r>
            <a:r>
              <a:rPr lang="en-US" sz="2800" dirty="0">
                <a:effectLst/>
                <a:latin typeface="Arial" panose="020B0604020202020204" pitchFamily="34" charset="0"/>
              </a:rPr>
              <a:t> – God becoming human in the person of Jesus Christ, fully divine and fully human, to accomplish salvation for humanity.</a:t>
            </a:r>
            <a:endParaRPr lang="en-US" sz="2800" baseline="30000" dirty="0">
              <a:effectLst/>
              <a:latin typeface="Arial" panose="020B0604020202020204" pitchFamily="34" charset="0"/>
            </a:endParaRPr>
          </a:p>
        </p:txBody>
      </p:sp>
    </p:spTree>
    <p:extLst>
      <p:ext uri="{BB962C8B-B14F-4D97-AF65-F5344CB8AC3E}">
        <p14:creationId xmlns:p14="http://schemas.microsoft.com/office/powerpoint/2010/main" val="8297837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16450" y="1142166"/>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Imagine wandering through a crowded city at night, feeling invisible, unseen, and unknown. You search for a friend, a familiar face, a sign that someone cares. Many people today experience this feeling of being lost – not merely geographically, but emotionally, socially, and spiritually.</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72365</TotalTime>
  <Words>1101</Words>
  <Application>Microsoft Macintosh PowerPoint</Application>
  <PresentationFormat>Widescreen</PresentationFormat>
  <Paragraphs>43</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88</cp:revision>
  <dcterms:created xsi:type="dcterms:W3CDTF">2018-05-04T03:01:22Z</dcterms:created>
  <dcterms:modified xsi:type="dcterms:W3CDTF">2025-10-23T17:20:01Z</dcterms:modified>
</cp:coreProperties>
</file>