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5"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7" r:id="rId20"/>
    <p:sldId id="284" r:id="rId21"/>
    <p:sldId id="278" r:id="rId22"/>
    <p:sldId id="29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1"/>
    <p:restoredTop sz="93407"/>
  </p:normalViewPr>
  <p:slideViewPr>
    <p:cSldViewPr snapToGrid="0">
      <p:cViewPr varScale="1">
        <p:scale>
          <a:sx n="98" d="100"/>
          <a:sy n="98" d="100"/>
        </p:scale>
        <p:origin x="568"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54090"/>
            <a:ext cx="12318834" cy="6966180"/>
          </a:xfrm>
          <a:prstGeom prst="rect">
            <a:avLst/>
          </a:prstGeom>
          <a:noFill/>
          <a:ln>
            <a:noFill/>
          </a:ln>
        </p:spPr>
      </p:pic>
      <p:sp>
        <p:nvSpPr>
          <p:cNvPr id="49" name="Google Shape;49;p1"/>
          <p:cNvSpPr txBox="1"/>
          <p:nvPr/>
        </p:nvSpPr>
        <p:spPr>
          <a:xfrm>
            <a:off x="410045" y="5973158"/>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2:  Dec</a:t>
            </a:r>
            <a:r>
              <a:rPr lang="en-US" sz="2800" b="1" baseline="30000" dirty="0">
                <a:solidFill>
                  <a:schemeClr val="dk1"/>
                </a:solidFill>
              </a:rPr>
              <a:t>ember 14</a:t>
            </a:r>
            <a:r>
              <a:rPr lang="en-US" sz="2800" b="1" i="0" u="none" strike="noStrike" cap="none" baseline="30000" dirty="0">
                <a:solidFill>
                  <a:schemeClr val="dk1"/>
                </a:solidFill>
                <a:latin typeface="Arial"/>
                <a:ea typeface="Arial"/>
                <a:cs typeface="Arial"/>
                <a:sym typeface="Arial"/>
              </a:rPr>
              <a:t> </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2629" y="965505"/>
            <a:ext cx="10406742"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AME Church has a history of trusting God amid struggle. During slavery and Reconstruction, African Americans faced systemic poverty and oppression. Yet, black churches nurtured faith in God’s provision, emphasizing education, mutual aid, and stewardship.</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01527"/>
            <a:ext cx="10234809" cy="3108543"/>
          </a:xfrm>
          <a:prstGeom prst="rect">
            <a:avLst/>
          </a:prstGeom>
          <a:noFill/>
        </p:spPr>
        <p:txBody>
          <a:bodyPr wrap="square" rtlCol="0">
            <a:spAutoFit/>
          </a:bodyPr>
          <a:lstStyle/>
          <a:p>
            <a:pPr algn="ctr"/>
            <a:r>
              <a:rPr lang="en-US" sz="2800" i="1" dirty="0">
                <a:effectLst/>
                <a:latin typeface="Arial" panose="020B0604020202020204" pitchFamily="34" charset="0"/>
              </a:rPr>
              <a:t>Faith, Poverty, and the Temptation of Greed</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In the United States, economic inequality has reached historically high levels. Research from the Pew Research Center (2020) indicates that the wealthiest 10% of Americans control 70% of the nation’s wealth, while nearly 40 million people live below the poverty line (</a:t>
            </a:r>
            <a:r>
              <a:rPr lang="en-US" sz="2800" dirty="0" err="1">
                <a:effectLst/>
                <a:latin typeface="Arial" panose="020B0604020202020204" pitchFamily="34" charset="0"/>
              </a:rPr>
              <a:t>Semega</a:t>
            </a:r>
            <a:r>
              <a:rPr lang="en-US" sz="2800" dirty="0">
                <a:effectLst/>
                <a:latin typeface="Arial" panose="020B0604020202020204" pitchFamily="34" charset="0"/>
              </a:rPr>
              <a:t> et al., 2020).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144" y="1045776"/>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The message of Matthew 6:24-34 remains deeply relevant today. In a culture dominated by advertising, debt, and wealth inequality, individuals are constantly pressured to pursue more – whether money, possessions, or status. Faith challenges these pressures by encouraging trust in God’s provision</a:t>
            </a:r>
            <a:r>
              <a:rPr lang="en-US" sz="2800" b="1" dirty="0">
                <a:effectLst/>
                <a:latin typeface="Arial" panose="020B0604020202020204" pitchFamily="34" charset="0"/>
              </a:rPr>
              <a:t> and </a:t>
            </a:r>
            <a:r>
              <a:rPr lang="en-US" sz="2800" dirty="0">
                <a:effectLst/>
                <a:latin typeface="Arial" panose="020B0604020202020204" pitchFamily="34" charset="0"/>
              </a:rPr>
              <a:t>focus on kingdom-oriented priorities, rather than accumulation for its own sake.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815841"/>
          </a:xfrm>
          <a:prstGeom prst="rect">
            <a:avLst/>
          </a:prstGeom>
          <a:noFill/>
          <a:ln>
            <a:noFill/>
          </a:ln>
        </p:spPr>
        <p:txBody>
          <a:bodyPr spcFirstLastPara="1" wrap="square" lIns="91425" tIns="45700" rIns="91425" bIns="45700" anchor="t" anchorCtr="0">
            <a:spAutoFit/>
          </a:bodyPr>
          <a:lstStyle/>
          <a:p>
            <a:pPr marL="407988" indent="-407988" algn="just"/>
            <a:r>
              <a:rPr lang="en-US" sz="2800" dirty="0">
                <a:effectLst/>
                <a:latin typeface="+mn-lt"/>
              </a:rPr>
              <a:t>1.	</a:t>
            </a:r>
            <a:r>
              <a:rPr lang="en-US" sz="2800" dirty="0">
                <a:effectLst/>
                <a:latin typeface="Arial" panose="020B0604020202020204" pitchFamily="34" charset="0"/>
              </a:rPr>
              <a:t>How does trusting God for daily needs help individuals and communities resist the anxiety of poverty? Please share some personal examples.</a:t>
            </a:r>
          </a:p>
          <a:p>
            <a:pPr marL="407988" indent="-407988" algn="just"/>
            <a:endParaRPr lang="en-US" sz="2800" dirty="0">
              <a:effectLst/>
              <a:latin typeface="+mn-lt"/>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1045028" y="1280773"/>
            <a:ext cx="10199915" cy="954067"/>
          </a:xfrm>
          <a:prstGeom prst="rect">
            <a:avLst/>
          </a:prstGeom>
          <a:noFill/>
          <a:ln>
            <a:noFill/>
          </a:ln>
        </p:spPr>
        <p:txBody>
          <a:bodyPr spcFirstLastPara="1" wrap="square" lIns="91425" tIns="45700" rIns="91425" bIns="45700" anchor="t" anchorCtr="0">
            <a:spAutoFit/>
          </a:bodyPr>
          <a:lstStyle/>
          <a:p>
            <a:pPr marL="407988" indent="-407988" algn="just"/>
            <a:r>
              <a:rPr lang="en-US" sz="2800" dirty="0">
                <a:effectLst/>
                <a:latin typeface="Arial" panose="020B0604020202020204" pitchFamily="34" charset="0"/>
              </a:rPr>
              <a:t>2. How can the church model a healthy response to wealth and consumption in a capitalist society?</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06D0096-BDC1-88FF-F828-D522E175B719}"/>
              </a:ext>
            </a:extLst>
          </p:cNvPr>
          <p:cNvSpPr txBox="1"/>
          <p:nvPr/>
        </p:nvSpPr>
        <p:spPr>
          <a:xfrm>
            <a:off x="1045028" y="1280773"/>
            <a:ext cx="10199915" cy="954067"/>
          </a:xfrm>
          <a:prstGeom prst="rect">
            <a:avLst/>
          </a:prstGeom>
          <a:noFill/>
          <a:ln>
            <a:noFill/>
          </a:ln>
        </p:spPr>
        <p:txBody>
          <a:bodyPr spcFirstLastPara="1" wrap="square" lIns="91425" tIns="45700" rIns="91425" bIns="45700" anchor="t" anchorCtr="0">
            <a:spAutoFit/>
          </a:bodyPr>
          <a:lstStyle/>
          <a:p>
            <a:pPr marL="407988" indent="-407988" algn="just"/>
            <a:r>
              <a:rPr lang="en-US" sz="2800" dirty="0">
                <a:effectLst/>
                <a:latin typeface="Arial" panose="020B0604020202020204" pitchFamily="34" charset="0"/>
              </a:rPr>
              <a:t>3. What practical steps can faith communities take to reduce inequality and build mutual support systems?</a:t>
            </a:r>
          </a:p>
        </p:txBody>
      </p:sp>
    </p:spTree>
    <p:extLst>
      <p:ext uri="{BB962C8B-B14F-4D97-AF65-F5344CB8AC3E}">
        <p14:creationId xmlns:p14="http://schemas.microsoft.com/office/powerpoint/2010/main" val="27489128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4975681"/>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mj-lt"/>
              </a:rPr>
              <a:t>Our</a:t>
            </a:r>
            <a:r>
              <a:rPr lang="en-US" sz="7200" b="1" dirty="0">
                <a:latin typeface="+mj-lt"/>
              </a:rPr>
              <a:t> </a:t>
            </a:r>
            <a:r>
              <a:rPr lang="en-US" sz="7200" b="1" dirty="0">
                <a:effectLst/>
                <a:latin typeface="+mj-lt"/>
              </a:rPr>
              <a:t>Heavenly Father</a:t>
            </a:r>
            <a:endParaRPr lang="en-US" sz="7200" dirty="0">
              <a:effectLst/>
              <a:latin typeface="+mj-lt"/>
            </a:endParaRPr>
          </a:p>
          <a:p>
            <a:endParaRPr lang="en-US" sz="4400" baseline="30000" dirty="0"/>
          </a:p>
          <a:p>
            <a:r>
              <a:rPr lang="en-US" sz="2800" b="1" dirty="0">
                <a:latin typeface="+mn-lt"/>
              </a:rPr>
              <a:t>Focus Scripture:  </a:t>
            </a:r>
            <a:r>
              <a:rPr lang="en-US" sz="2800" dirty="0">
                <a:effectLst/>
                <a:latin typeface="+mn-lt"/>
              </a:rPr>
              <a:t>Matthew 6:24-34</a:t>
            </a:r>
            <a:endParaRPr lang="en-US" sz="2800" dirty="0">
              <a:latin typeface="+mn-lt"/>
            </a:endParaRPr>
          </a:p>
          <a:p>
            <a:endParaRPr lang="fi-FI" sz="2800" dirty="0">
              <a:latin typeface="+mn-lt"/>
            </a:endParaRPr>
          </a:p>
          <a:p>
            <a:pPr algn="ctr"/>
            <a:r>
              <a:rPr lang="fi-FI" sz="2800" b="1" dirty="0">
                <a:latin typeface="+mn-lt"/>
              </a:rPr>
              <a:t>Key </a:t>
            </a:r>
            <a:r>
              <a:rPr lang="fi-FI" sz="2800" b="1" dirty="0" err="1">
                <a:latin typeface="+mn-lt"/>
              </a:rPr>
              <a:t>Verse</a:t>
            </a:r>
            <a:r>
              <a:rPr lang="fi-FI" sz="2800" b="1" dirty="0">
                <a:latin typeface="+mn-lt"/>
              </a:rPr>
              <a:t>:</a:t>
            </a:r>
            <a:r>
              <a:rPr lang="en-US" sz="2800" i="1" dirty="0">
                <a:latin typeface="+mn-lt"/>
              </a:rPr>
              <a:t> </a:t>
            </a:r>
            <a:r>
              <a:rPr lang="en-US" sz="2800" dirty="0">
                <a:effectLst/>
                <a:latin typeface="+mn-lt"/>
              </a:rPr>
              <a:t>“Do not worry about tomorrow, for tomorrow will bring worries of its own.  Today’s trouble is enough for today.”  Matthew 6:34 </a:t>
            </a:r>
            <a:r>
              <a:rPr lang="en-US" sz="2800" i="1" dirty="0">
                <a:latin typeface="+mn-lt"/>
              </a:rPr>
              <a:t>(NRSV UE)</a:t>
            </a:r>
            <a:endParaRPr lang="en-US" sz="2800" dirty="0">
              <a:latin typeface="+mn-lt"/>
            </a:endParaRPr>
          </a:p>
          <a:p>
            <a:pPr algn="ctr"/>
            <a:endParaRPr lang="fi-FI" sz="4000" dirty="0">
              <a:latin typeface="+mn-lt"/>
            </a:endParaRPr>
          </a:p>
          <a:p>
            <a:pPr algn="ctr"/>
            <a:endParaRPr lang="en-US" sz="5400" i="1" baseline="30000" dirty="0"/>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1023884"/>
            <a:ext cx="10559143" cy="2677616"/>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Hymn: </a:t>
            </a:r>
            <a:r>
              <a:rPr lang="en-US" sz="2800" dirty="0">
                <a:effectLst/>
                <a:latin typeface="Arial" panose="020B0604020202020204" pitchFamily="34" charset="0"/>
              </a:rPr>
              <a:t>“I Trust in God,”</a:t>
            </a:r>
            <a:r>
              <a:rPr lang="en-US" sz="2800" b="1" dirty="0">
                <a:effectLst/>
                <a:latin typeface="Arial" panose="020B0604020202020204" pitchFamily="34" charset="0"/>
              </a:rPr>
              <a:t> </a:t>
            </a:r>
            <a:r>
              <a:rPr lang="en-US" sz="2800" dirty="0">
                <a:effectLst/>
                <a:latin typeface="Arial" panose="020B0604020202020204" pitchFamily="34" charset="0"/>
              </a:rPr>
              <a:t>AMECH #453</a:t>
            </a:r>
            <a:r>
              <a:rPr lang="en-US" sz="2800" b="1" dirty="0">
                <a:effectLst/>
                <a:latin typeface="Arial" panose="020B0604020202020204" pitchFamily="34" charset="0"/>
              </a:rPr>
              <a:t> </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Gracious God, we release our worries into your hands. Teach us to seek your kingdom first, to trust your provision, and to live faithfully in every moment. Strengthen our hearts with peace, and help us support one another in love.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362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032260"/>
            <a:ext cx="10220400" cy="5478382"/>
          </a:xfrm>
          <a:prstGeom prst="rect">
            <a:avLst/>
          </a:prstGeom>
          <a:noFill/>
          <a:ln>
            <a:noFill/>
          </a:ln>
        </p:spPr>
        <p:txBody>
          <a:bodyPr spcFirstLastPara="1" wrap="square" lIns="91425" tIns="45700" rIns="91425" bIns="45700" anchor="t" anchorCtr="0">
            <a:spAutoFit/>
          </a:bodyPr>
          <a:lstStyle/>
          <a:p>
            <a:pPr marL="536575" indent="-536575" algn="just"/>
            <a:r>
              <a:rPr lang="en-US" sz="2100" dirty="0">
                <a:solidFill>
                  <a:schemeClr val="bg2"/>
                </a:solidFill>
                <a:effectLst/>
                <a:latin typeface="+mn-lt"/>
              </a:rPr>
              <a:t>24 	“No one can serve two masters, for a slave will either hate the one and love the other or be devoted to the one and despise the other. You cannot serve God and wealth.</a:t>
            </a:r>
          </a:p>
          <a:p>
            <a:pPr marL="536575" indent="-536575" algn="just"/>
            <a:r>
              <a:rPr lang="en-US" sz="2100" dirty="0">
                <a:solidFill>
                  <a:schemeClr val="bg2"/>
                </a:solidFill>
                <a:effectLst/>
                <a:latin typeface="+mn-lt"/>
              </a:rPr>
              <a:t>25 	Therefore I tell you, do not worry about your life, what you will eat or what you will drink, or about your body, what you will wear. Is not life more than food and the body more than clothing?</a:t>
            </a:r>
          </a:p>
          <a:p>
            <a:pPr marL="536575" indent="-536575" algn="just"/>
            <a:r>
              <a:rPr lang="en-US" sz="2100" dirty="0">
                <a:solidFill>
                  <a:schemeClr val="bg2"/>
                </a:solidFill>
                <a:effectLst/>
                <a:latin typeface="+mn-lt"/>
              </a:rPr>
              <a:t>26 	Look at the birds of the air: they neither sow nor reap nor gather into barns, and yet your heavenly Father feeds them. Are you not of more value than they?</a:t>
            </a:r>
          </a:p>
          <a:p>
            <a:pPr marL="536575" indent="-536575" algn="just"/>
            <a:r>
              <a:rPr lang="en-US" sz="2100" dirty="0">
                <a:solidFill>
                  <a:schemeClr val="bg2"/>
                </a:solidFill>
                <a:effectLst/>
                <a:latin typeface="+mn-lt"/>
              </a:rPr>
              <a:t>27 	And which of you by worrying can add a single hour to your span of life?</a:t>
            </a:r>
          </a:p>
          <a:p>
            <a:pPr marL="536575" indent="-536575" algn="just"/>
            <a:r>
              <a:rPr lang="en-US" sz="2100" dirty="0">
                <a:solidFill>
                  <a:schemeClr val="bg2"/>
                </a:solidFill>
                <a:effectLst/>
                <a:latin typeface="+mn-lt"/>
              </a:rPr>
              <a:t>28 	And why do you worry about clothing? Consider the lilies of the field, how they grow; they neither toil nor spin,</a:t>
            </a:r>
          </a:p>
          <a:p>
            <a:pPr marL="536575" indent="-536575" algn="just"/>
            <a:r>
              <a:rPr lang="en-US" sz="2100" dirty="0">
                <a:solidFill>
                  <a:schemeClr val="bg2"/>
                </a:solidFill>
                <a:effectLst/>
                <a:latin typeface="+mn-lt"/>
              </a:rPr>
              <a:t>29 	yet I tell you, even Solomon in all his glory was not clothed like one of these.</a:t>
            </a:r>
          </a:p>
          <a:p>
            <a:pPr marL="536575" indent="-536575" algn="just"/>
            <a:r>
              <a:rPr lang="en-US" sz="2100" dirty="0">
                <a:solidFill>
                  <a:schemeClr val="bg2"/>
                </a:solidFill>
                <a:effectLst/>
                <a:latin typeface="+mn-lt"/>
              </a:rPr>
              <a:t>30 	But if God so clothes the grass of the field, which is alive today and tomorrow is thrown into the oven, will he not much more clothe you—you of little faith?</a:t>
            </a:r>
          </a:p>
          <a:p>
            <a:pPr marL="536575" indent="-536575" algn="just"/>
            <a:r>
              <a:rPr lang="en-US" sz="2100" dirty="0">
                <a:solidFill>
                  <a:schemeClr val="bg2"/>
                </a:solidFill>
                <a:effectLst/>
                <a:latin typeface="+mn-lt"/>
              </a:rPr>
              <a:t>31 	Therefore do not worry, saying, ‘What will we eat?’ or ‘What will we drink?’ or ‘What will we wear?’</a:t>
            </a:r>
          </a:p>
          <a:p>
            <a:pPr marL="536575" indent="-536575" algn="just"/>
            <a:endParaRPr lang="en-US" sz="2100" baseline="30000" dirty="0">
              <a:solidFill>
                <a:schemeClr val="bg2"/>
              </a:solidFill>
              <a:effectLst/>
              <a:latin typeface="Helvetica Neue" panose="02000503000000020004" pitchFamily="2" charset="0"/>
            </a:endParaRPr>
          </a:p>
        </p:txBody>
      </p:sp>
      <p:sp>
        <p:nvSpPr>
          <p:cNvPr id="61" name="Google Shape;61;p3"/>
          <p:cNvSpPr txBox="1"/>
          <p:nvPr/>
        </p:nvSpPr>
        <p:spPr>
          <a:xfrm>
            <a:off x="877331" y="652771"/>
            <a:ext cx="10437338" cy="523180"/>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mj-lt"/>
              </a:rPr>
              <a:t>Matthew 6:24-34(NRSV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B9CB05D-497C-9E4F-967F-24C06386005F}"/>
              </a:ext>
            </a:extLst>
          </p:cNvPr>
          <p:cNvSpPr txBox="1"/>
          <p:nvPr/>
        </p:nvSpPr>
        <p:spPr>
          <a:xfrm>
            <a:off x="985800" y="891746"/>
            <a:ext cx="10220400" cy="2031285"/>
          </a:xfrm>
          <a:prstGeom prst="rect">
            <a:avLst/>
          </a:prstGeom>
          <a:noFill/>
          <a:ln>
            <a:noFill/>
          </a:ln>
        </p:spPr>
        <p:txBody>
          <a:bodyPr spcFirstLastPara="1" wrap="square" lIns="91425" tIns="45700" rIns="91425" bIns="45700" anchor="t" anchorCtr="0">
            <a:spAutoFit/>
          </a:bodyPr>
          <a:lstStyle/>
          <a:p>
            <a:pPr marL="536575" indent="-536575" algn="just"/>
            <a:r>
              <a:rPr lang="en-US" sz="2100" dirty="0">
                <a:solidFill>
                  <a:schemeClr val="bg2"/>
                </a:solidFill>
                <a:effectLst/>
                <a:latin typeface="+mn-lt"/>
              </a:rPr>
              <a:t>32 	For it is the gentiles who seek all these things, and indeed your heavenly Father knows that you need all these things.</a:t>
            </a:r>
          </a:p>
          <a:p>
            <a:pPr marL="536575" indent="-536575" algn="just"/>
            <a:r>
              <a:rPr lang="en-US" sz="2100" dirty="0">
                <a:solidFill>
                  <a:schemeClr val="bg2"/>
                </a:solidFill>
                <a:effectLst/>
                <a:latin typeface="+mn-lt"/>
              </a:rPr>
              <a:t>33 	But seek first the kingdom of God and his righteousness, and all these things will be given to you as well.</a:t>
            </a:r>
          </a:p>
          <a:p>
            <a:pPr marL="536575" indent="-536575" algn="just"/>
            <a:r>
              <a:rPr lang="en-US" sz="2100" dirty="0">
                <a:solidFill>
                  <a:schemeClr val="bg2"/>
                </a:solidFill>
                <a:effectLst/>
                <a:latin typeface="+mn-lt"/>
              </a:rPr>
              <a:t>34 	So do not worry about tomorrow, for tomorrow will bring worries of its own. Today’s trouble is enough for today.”</a:t>
            </a:r>
          </a:p>
        </p:txBody>
      </p:sp>
    </p:spTree>
    <p:extLst>
      <p:ext uri="{BB962C8B-B14F-4D97-AF65-F5344CB8AC3E}">
        <p14:creationId xmlns:p14="http://schemas.microsoft.com/office/powerpoint/2010/main" val="9978732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458976"/>
            <a:ext cx="10613282" cy="5940047"/>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Mammon</a:t>
            </a:r>
            <a:r>
              <a:rPr lang="en-US" sz="2800" dirty="0">
                <a:effectLst/>
                <a:latin typeface="Arial" panose="020B0604020202020204" pitchFamily="34" charset="0"/>
              </a:rPr>
              <a:t> – Wealth or material possessions; often personified as a competing master.</a:t>
            </a:r>
          </a:p>
          <a:p>
            <a:pPr marL="571500" indent="-571500" algn="just">
              <a:buFont typeface="Arial" panose="020B0604020202020204" pitchFamily="34" charset="0"/>
              <a:buChar char="•"/>
            </a:pPr>
            <a:r>
              <a:rPr lang="en-US" sz="2800" b="1" dirty="0">
                <a:effectLst/>
                <a:latin typeface="Arial" panose="020B0604020202020204" pitchFamily="34" charset="0"/>
              </a:rPr>
              <a:t>Anxious/Worry</a:t>
            </a:r>
            <a:r>
              <a:rPr lang="en-US" sz="2800" dirty="0">
                <a:effectLst/>
                <a:latin typeface="Arial" panose="020B0604020202020204" pitchFamily="34" charset="0"/>
              </a:rPr>
              <a:t> – Mental unrest or preoccupation over what may happen, especially regarding daily needs.</a:t>
            </a:r>
          </a:p>
          <a:p>
            <a:pPr marL="571500" indent="-571500" algn="just">
              <a:buFont typeface="Arial" panose="020B0604020202020204" pitchFamily="34" charset="0"/>
              <a:buChar char="•"/>
            </a:pPr>
            <a:r>
              <a:rPr lang="en-US" sz="2800" b="1" dirty="0">
                <a:effectLst/>
                <a:latin typeface="Arial" panose="020B0604020202020204" pitchFamily="34" charset="0"/>
              </a:rPr>
              <a:t>Kingdom of God</a:t>
            </a:r>
            <a:r>
              <a:rPr lang="en-US" sz="2800" dirty="0">
                <a:effectLst/>
                <a:latin typeface="Arial" panose="020B0604020202020204" pitchFamily="34" charset="0"/>
              </a:rPr>
              <a:t> – God’s reign manifested in justice, love, mercy, and daily life.</a:t>
            </a:r>
          </a:p>
          <a:p>
            <a:pPr marL="571500" indent="-571500" algn="just">
              <a:buFont typeface="Arial" panose="020B0604020202020204" pitchFamily="34" charset="0"/>
              <a:buChar char="•"/>
            </a:pPr>
            <a:r>
              <a:rPr lang="en-US" sz="2800" b="1" dirty="0">
                <a:effectLst/>
                <a:latin typeface="Arial" panose="020B0604020202020204" pitchFamily="34" charset="0"/>
              </a:rPr>
              <a:t>Materialism</a:t>
            </a:r>
            <a:r>
              <a:rPr lang="en-US" sz="2800" dirty="0">
                <a:effectLst/>
                <a:latin typeface="Arial" panose="020B0604020202020204" pitchFamily="34" charset="0"/>
              </a:rPr>
              <a:t> – The value placed on acquiring wealth or possessions rather than seeking God.</a:t>
            </a:r>
          </a:p>
          <a:p>
            <a:pPr marL="571500" indent="-571500" algn="just">
              <a:buFont typeface="Arial" panose="020B0604020202020204" pitchFamily="34" charset="0"/>
              <a:buChar char="•"/>
            </a:pPr>
            <a:r>
              <a:rPr lang="en-US" sz="2800" b="1" dirty="0">
                <a:effectLst/>
                <a:latin typeface="Arial" panose="020B0604020202020204" pitchFamily="34" charset="0"/>
              </a:rPr>
              <a:t>Provision</a:t>
            </a:r>
            <a:r>
              <a:rPr lang="en-US" sz="2800" dirty="0">
                <a:effectLst/>
                <a:latin typeface="Arial" panose="020B0604020202020204" pitchFamily="34" charset="0"/>
              </a:rPr>
              <a:t> – God’s faithful care to meet human needs.</a:t>
            </a:r>
          </a:p>
          <a:p>
            <a:pPr marL="571500" indent="-571500" algn="just">
              <a:buFont typeface="Arial" panose="020B0604020202020204" pitchFamily="34" charset="0"/>
              <a:buChar char="•"/>
            </a:pPr>
            <a:r>
              <a:rPr lang="en-US" sz="2800" b="1" dirty="0">
                <a:effectLst/>
                <a:latin typeface="Arial" panose="020B0604020202020204" pitchFamily="34" charset="0"/>
              </a:rPr>
              <a:t>Capitalism (as referenced in case study) </a:t>
            </a:r>
            <a:r>
              <a:rPr lang="en-US" sz="2800" dirty="0">
                <a:effectLst/>
                <a:latin typeface="Arial" panose="020B0604020202020204" pitchFamily="34" charset="0"/>
              </a:rPr>
              <a:t>– An economic system emphasizing private ownership and profit, sometimes linked to materialistic greed.</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78881"/>
            <a:ext cx="10559100"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Advent is a season of preparation and hope. During this time, Christians reflect on God’s faithfulness and the promise of Christ’s coming. Yet, even in hope, worry often creeps in – about bills, jobs, health, or family. In Matthew 6:24-34, Jesus teaches that God knows our needs and calls us to trust God rather than be enslaved by anxiety or materialism. This passage reminds us that worry does not add a single hour to our lives, but faith in God provides peace, guidance, and perspective. As we prepare our hearts for the coming of Christ, we are invited to lay down the burdens that weigh us down and embrace the freedom God offers.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25285" y="858762"/>
            <a:ext cx="10330543" cy="440116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Matthew 6:24-34 is part of Jesus’ Sermon on the Mount. Jesus begins by stating a truth that challenges every believer: no one can serve two masters. You cannot serve both God and wealth (mammon). Loyalty divided between God and material things leads to spiritual unrest.  Jesus goes on with a second lesson: we should not worry excessively about our daily needs. He illustrates this with examples from nature: birds of the air and lilies of the field, which do not toil or spin yet are cared for by God. Jesus’ teaching is practical as well as spiritual; it calls us to notice God’s everyday provision and to live one day at a time.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67003</TotalTime>
  <Words>1055</Words>
  <Application>Microsoft Macintosh PowerPoint</Application>
  <PresentationFormat>Widescreen</PresentationFormat>
  <Paragraphs>41</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73</cp:revision>
  <dcterms:created xsi:type="dcterms:W3CDTF">2018-05-04T03:01:22Z</dcterms:created>
  <dcterms:modified xsi:type="dcterms:W3CDTF">2025-10-23T22:28:20Z</dcterms:modified>
</cp:coreProperties>
</file>