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92"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167"/>
  </p:normalViewPr>
  <p:slideViewPr>
    <p:cSldViewPr snapToGrid="0">
      <p:cViewPr varScale="1">
        <p:scale>
          <a:sx n="71" d="100"/>
          <a:sy n="71" d="100"/>
        </p:scale>
        <p:origin x="79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400"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5" y="15396"/>
            <a:ext cx="12318832" cy="6966179"/>
          </a:xfrm>
          <a:prstGeom prst="rect">
            <a:avLst/>
          </a:prstGeom>
          <a:noFill/>
          <a:ln>
            <a:noFill/>
          </a:ln>
        </p:spPr>
      </p:pic>
      <p:sp>
        <p:nvSpPr>
          <p:cNvPr id="49" name="Google Shape;49;p1"/>
          <p:cNvSpPr txBox="1"/>
          <p:nvPr/>
        </p:nvSpPr>
        <p:spPr>
          <a:xfrm>
            <a:off x="387354" y="60493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FEBRUARY 22</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The Legacy of the Montgomery Bus Boycott and Faith-Driven Stewardship</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In 1955, African American communities in Montgomery, Alabama, mobilized resources, time, and personal safety to sustain the Montgomery Bus Boycott, demonstrating extraordinary stewardship of God-given gifts for the pursuit of justice. Local churches, particularly those led by black clergy such as Dr. Martin Luther King, Jr., coordinated financial collections, provided transportation, and offered moral support, reflecting 2 Corinthians 8:3-9’s principle of giving beyond one’s means for the sake of a larger mission.</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524315"/>
          </a:xfrm>
          <a:prstGeom prst="rect">
            <a:avLst/>
          </a:prstGeom>
          <a:noFill/>
        </p:spPr>
        <p:txBody>
          <a:bodyPr wrap="square" rtlCol="0">
            <a:spAutoFit/>
          </a:bodyPr>
          <a:lstStyle/>
          <a:p>
            <a:pPr algn="ctr"/>
            <a:r>
              <a:rPr lang="en-US" sz="3600" i="1" dirty="0">
                <a:effectLst/>
                <a:latin typeface="Arial" panose="020B0604020202020204" pitchFamily="34" charset="0"/>
              </a:rPr>
              <a:t>AME-SADA</a:t>
            </a:r>
          </a:p>
          <a:p>
            <a:pPr algn="ctr"/>
            <a:endParaRPr lang="en-US" sz="3600" dirty="0">
              <a:effectLst/>
              <a:latin typeface="Arial" panose="020B0604020202020204" pitchFamily="34" charset="0"/>
            </a:endParaRPr>
          </a:p>
          <a:p>
            <a:pPr algn="just"/>
            <a:r>
              <a:rPr lang="en-US" sz="3600" dirty="0">
                <a:effectLst/>
                <a:latin typeface="Arial" panose="020B0604020202020204" pitchFamily="34" charset="0"/>
              </a:rPr>
              <a:t>The African Methodist Episcopal Church Service and Development Agency (AME-SADA) is a non-profit organization dedicated to improving the quality of life in Africa and the Caribbean. AME-SADA grew out of the collective efforts of five unique and pioneering individuals: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The principles of stewardship and mission call each of us to evaluate how we use our time, talents, and resources in service to God and neighbor. Like the Macedonian churches in 2 Corinthians 8, we are invited to give generously and cheerfully, not out of obligation, but as an expression of our faith and love.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24725"/>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God empowered ordinary people in scripture to witness and give sacrificially. How are you being called today?</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061301"/>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How does your congregation embody Christ-centered mission and stewardship?</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03901-B7DB-2634-315F-0D721C53781B}"/>
              </a:ext>
            </a:extLst>
          </p:cNvPr>
          <p:cNvSpPr txBox="1"/>
          <p:nvPr/>
        </p:nvSpPr>
        <p:spPr>
          <a:xfrm>
            <a:off x="892629" y="881743"/>
            <a:ext cx="10363200" cy="954107"/>
          </a:xfrm>
          <a:prstGeom prst="rect">
            <a:avLst/>
          </a:prstGeom>
          <a:noFill/>
        </p:spPr>
        <p:txBody>
          <a:bodyPr wrap="square">
            <a:spAutoFit/>
          </a:bodyPr>
          <a:lstStyle/>
          <a:p>
            <a:pPr marL="463550" indent="-463550" algn="just"/>
            <a:r>
              <a:rPr lang="en-US" sz="2800" dirty="0">
                <a:effectLst/>
                <a:latin typeface="Arial" panose="020B0604020202020204" pitchFamily="34" charset="0"/>
              </a:rPr>
              <a:t>3. When have you experienced the paradox of becoming “richer” by giving?</a:t>
            </a:r>
          </a:p>
        </p:txBody>
      </p:sp>
    </p:spTree>
    <p:extLst>
      <p:ext uri="{BB962C8B-B14F-4D97-AF65-F5344CB8AC3E}">
        <p14:creationId xmlns:p14="http://schemas.microsoft.com/office/powerpoint/2010/main" val="34388458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343782"/>
            <a:ext cx="10825200" cy="3877944"/>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Stewardship</a:t>
            </a:r>
            <a:r>
              <a:rPr lang="en-US" sz="6600" b="1" dirty="0">
                <a:latin typeface="+mj-lt"/>
              </a:rPr>
              <a:t> </a:t>
            </a:r>
            <a:r>
              <a:rPr lang="en-US" sz="6600" b="1" dirty="0">
                <a:effectLst/>
                <a:latin typeface="+mj-lt"/>
              </a:rPr>
              <a:t>and Mission</a:t>
            </a:r>
            <a:endParaRPr lang="en-US" sz="6600" dirty="0">
              <a:effectLst/>
              <a:latin typeface="+mj-lt"/>
            </a:endParaRPr>
          </a:p>
          <a:p>
            <a:endParaRPr lang="en-US" sz="1200" b="1" spc="-150" dirty="0">
              <a:solidFill>
                <a:schemeClr val="dk2"/>
              </a:solidFill>
              <a:latin typeface="+mj-lt"/>
              <a:ea typeface="Quattrocento Sans"/>
              <a:cs typeface="Quattrocento Sans"/>
              <a:sym typeface="Quattrocento Sans"/>
            </a:endParaRPr>
          </a:p>
          <a:p>
            <a:r>
              <a:rPr lang="en-US" sz="2800" b="1" spc="-150" dirty="0">
                <a:solidFill>
                  <a:schemeClr val="dk2"/>
                </a:solidFill>
                <a:latin typeface="+mn-lt"/>
                <a:ea typeface="Quattrocento Sans"/>
                <a:cs typeface="Quattrocento Sans"/>
                <a:sym typeface="Quattrocento Sans"/>
              </a:rPr>
              <a:t>Focus Scripture: </a:t>
            </a:r>
            <a:r>
              <a:rPr lang="en-US" sz="2800" dirty="0">
                <a:effectLst/>
                <a:latin typeface="+mn-lt"/>
              </a:rPr>
              <a:t>Acts 1:6-8; 2 Corinthians 8:3-9</a:t>
            </a:r>
            <a:br>
              <a:rPr lang="en-US" sz="2800" dirty="0">
                <a:effectLst/>
                <a:latin typeface="+mn-lt"/>
              </a:rPr>
            </a:br>
            <a:endParaRPr lang="en-US" sz="2800" dirty="0">
              <a:effectLst/>
              <a:latin typeface="+mn-lt"/>
            </a:endParaRPr>
          </a:p>
          <a:p>
            <a:pPr algn="just"/>
            <a:r>
              <a:rPr lang="en-US" sz="2800" b="1" dirty="0">
                <a:effectLst/>
                <a:latin typeface="+mn-lt"/>
              </a:rPr>
              <a:t>Key Verse:</a:t>
            </a:r>
            <a:r>
              <a:rPr lang="en-US" sz="2800" dirty="0">
                <a:effectLst/>
                <a:latin typeface="+mn-lt"/>
              </a:rPr>
              <a:t> You know the generous act of our Lord Jesus Christ, that though he was rich, yet for your sakes he became poor, so that by his poverty you might become rich.  2 Corinthians 8:9</a:t>
            </a:r>
          </a:p>
          <a:p>
            <a:pPr algn="ctr"/>
            <a:r>
              <a:rPr lang="en-US" sz="2800" dirty="0">
                <a:latin typeface="+mn-lt"/>
              </a:rPr>
              <a:t>(NRSV UE)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00E48-64DA-FC1D-34F5-E3256B776A6B}"/>
              </a:ext>
            </a:extLst>
          </p:cNvPr>
          <p:cNvSpPr txBox="1"/>
          <p:nvPr/>
        </p:nvSpPr>
        <p:spPr>
          <a:xfrm>
            <a:off x="892629" y="881743"/>
            <a:ext cx="10363200" cy="954107"/>
          </a:xfrm>
          <a:prstGeom prst="rect">
            <a:avLst/>
          </a:prstGeom>
          <a:noFill/>
        </p:spPr>
        <p:txBody>
          <a:bodyPr wrap="square">
            <a:spAutoFit/>
          </a:bodyPr>
          <a:lstStyle/>
          <a:p>
            <a:pPr marL="463550" indent="-463550" algn="just"/>
            <a:r>
              <a:rPr lang="en-US" sz="2800" dirty="0">
                <a:effectLst/>
                <a:latin typeface="Arial" panose="020B0604020202020204" pitchFamily="34" charset="0"/>
              </a:rPr>
              <a:t>4. What steps can your church take to ensure equity in mission and giving?</a:t>
            </a:r>
          </a:p>
        </p:txBody>
      </p:sp>
    </p:spTree>
    <p:extLst>
      <p:ext uri="{BB962C8B-B14F-4D97-AF65-F5344CB8AC3E}">
        <p14:creationId xmlns:p14="http://schemas.microsoft.com/office/powerpoint/2010/main" val="34825158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18940"/>
            <a:ext cx="10559143"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a:t>
            </a:r>
            <a:r>
              <a:rPr lang="en-US" sz="2800" dirty="0">
                <a:effectLst/>
                <a:latin typeface="Arial" panose="020B0604020202020204" pitchFamily="34" charset="0"/>
              </a:rPr>
              <a:t> “God of Grace and God of Glory,” AMECH #62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Loving and Generous God, allow your Spirit to guide our stewardship and mission. May our hearts align with your priorities. In the name of the one who became poor so that we might be rich, Jesus Christ,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118976"/>
            <a:ext cx="10220400" cy="5262939"/>
          </a:xfrm>
          <a:prstGeom prst="rect">
            <a:avLst/>
          </a:prstGeom>
          <a:noFill/>
          <a:ln>
            <a:noFill/>
          </a:ln>
        </p:spPr>
        <p:txBody>
          <a:bodyPr spcFirstLastPara="1" wrap="square" lIns="91425" tIns="45700" rIns="91425" bIns="45700" anchor="t" anchorCtr="0">
            <a:spAutoFit/>
          </a:bodyPr>
          <a:lstStyle/>
          <a:p>
            <a:pPr marL="463550" indent="-463550" algn="ctr"/>
            <a:r>
              <a:rPr lang="en-US" sz="2100" b="1" dirty="0">
                <a:solidFill>
                  <a:schemeClr val="bg2"/>
                </a:solidFill>
                <a:effectLst/>
                <a:latin typeface="Helvetica Neue" panose="02000503000000020004" pitchFamily="2" charset="0"/>
              </a:rPr>
              <a:t>Acts 1:6-8</a:t>
            </a:r>
            <a:endParaRPr lang="en-US" sz="2100" dirty="0">
              <a:solidFill>
                <a:schemeClr val="bg2"/>
              </a:solidFill>
              <a:effectLst/>
              <a:latin typeface="Helvetica Neue" panose="02000503000000020004" pitchFamily="2" charset="0"/>
            </a:endParaRPr>
          </a:p>
          <a:p>
            <a:pPr marL="463550" indent="-463550" algn="just"/>
            <a:r>
              <a:rPr lang="en-US" sz="2100" dirty="0">
                <a:solidFill>
                  <a:schemeClr val="bg2"/>
                </a:solidFill>
                <a:effectLst/>
                <a:latin typeface="Helvetica Neue" panose="02000503000000020004" pitchFamily="2" charset="0"/>
              </a:rPr>
              <a:t>6 	So when they had come together, they asked him, “Lord, is this the time when you will restore the kingdom to Israel?”</a:t>
            </a:r>
          </a:p>
          <a:p>
            <a:pPr marL="463550" indent="-463550" algn="just"/>
            <a:r>
              <a:rPr lang="en-US" sz="2100" dirty="0">
                <a:solidFill>
                  <a:schemeClr val="bg2"/>
                </a:solidFill>
                <a:effectLst/>
                <a:latin typeface="Helvetica Neue" panose="02000503000000020004" pitchFamily="2" charset="0"/>
              </a:rPr>
              <a:t>7 	He replied, “It is not for you to know the times or periods that the Father has set by his own authority.</a:t>
            </a:r>
          </a:p>
          <a:p>
            <a:pPr marL="463550" indent="-463550" algn="just"/>
            <a:r>
              <a:rPr lang="en-US" sz="2100" dirty="0">
                <a:solidFill>
                  <a:schemeClr val="bg2"/>
                </a:solidFill>
                <a:effectLst/>
                <a:latin typeface="Helvetica Neue" panose="02000503000000020004" pitchFamily="2" charset="0"/>
              </a:rPr>
              <a:t>8 	But you will receive power when the Holy Spirit has come upon you, and you will be my witnesses in Jerusalem, in all Judea and Samaria, and to the ends of the earth.”</a:t>
            </a:r>
          </a:p>
          <a:p>
            <a:pPr marL="463550" indent="-463550" algn="ctr"/>
            <a:r>
              <a:rPr lang="en-US" sz="2100" b="1" dirty="0">
                <a:solidFill>
                  <a:schemeClr val="bg2"/>
                </a:solidFill>
                <a:effectLst/>
                <a:latin typeface="Helvetica Neue" panose="02000503000000020004" pitchFamily="2" charset="0"/>
              </a:rPr>
              <a:t>2</a:t>
            </a:r>
            <a:r>
              <a:rPr lang="en-US" sz="2100" b="1" dirty="0">
                <a:solidFill>
                  <a:schemeClr val="bg2"/>
                </a:solidFill>
                <a:latin typeface="Helvetica Neue" panose="02000503000000020004" pitchFamily="2" charset="0"/>
              </a:rPr>
              <a:t> </a:t>
            </a:r>
            <a:r>
              <a:rPr lang="en-US" sz="2100" b="1" dirty="0">
                <a:solidFill>
                  <a:schemeClr val="bg2"/>
                </a:solidFill>
                <a:effectLst/>
                <a:latin typeface="Helvetica Neue" panose="02000503000000020004" pitchFamily="2" charset="0"/>
              </a:rPr>
              <a:t>Corinthians 8:3-9</a:t>
            </a:r>
            <a:endParaRPr lang="en-US" sz="2100" dirty="0">
              <a:solidFill>
                <a:schemeClr val="bg2"/>
              </a:solidFill>
              <a:effectLst/>
              <a:latin typeface="Helvetica Neue" panose="02000503000000020004" pitchFamily="2" charset="0"/>
            </a:endParaRPr>
          </a:p>
          <a:p>
            <a:pPr marL="463550" indent="-463550" algn="just"/>
            <a:r>
              <a:rPr lang="en-US" sz="2100" dirty="0">
                <a:solidFill>
                  <a:schemeClr val="bg2"/>
                </a:solidFill>
                <a:effectLst/>
                <a:latin typeface="Helvetica Neue" panose="02000503000000020004" pitchFamily="2" charset="0"/>
              </a:rPr>
              <a:t>3 	For, as I can testify, they voluntarily gave according to their means and even beyond their means,</a:t>
            </a:r>
          </a:p>
          <a:p>
            <a:pPr marL="463550" indent="-463550" algn="just"/>
            <a:r>
              <a:rPr lang="en-US" sz="2100" dirty="0">
                <a:solidFill>
                  <a:schemeClr val="bg2"/>
                </a:solidFill>
                <a:effectLst/>
                <a:latin typeface="Helvetica Neue" panose="02000503000000020004" pitchFamily="2" charset="0"/>
              </a:rPr>
              <a:t>4	 begging us earnestly for the favor of partnering in this ministry to the saints,</a:t>
            </a:r>
          </a:p>
          <a:p>
            <a:pPr marL="463550" indent="-463550" algn="just"/>
            <a:r>
              <a:rPr lang="en-US" sz="2100" dirty="0">
                <a:solidFill>
                  <a:schemeClr val="bg2"/>
                </a:solidFill>
                <a:effectLst/>
                <a:latin typeface="Helvetica Neue" panose="02000503000000020004" pitchFamily="2" charset="0"/>
              </a:rPr>
              <a:t>5 	and not as we expected. Instead, they gave themselves first to the Lord and, by the will of God, to us,</a:t>
            </a:r>
          </a:p>
          <a:p>
            <a:pPr marL="463550" indent="-463550" algn="just"/>
            <a:r>
              <a:rPr lang="en-US" sz="2100" dirty="0">
                <a:solidFill>
                  <a:schemeClr val="bg2"/>
                </a:solidFill>
                <a:effectLst/>
                <a:latin typeface="Helvetica Neue" panose="02000503000000020004" pitchFamily="2" charset="0"/>
              </a:rPr>
              <a:t>6 	so that we might urge Titus that, as he had already made a beginning, so he should also complete this generous undertaking among you.</a:t>
            </a:r>
          </a:p>
        </p:txBody>
      </p:sp>
      <p:sp>
        <p:nvSpPr>
          <p:cNvPr id="61" name="Google Shape;61;p3"/>
          <p:cNvSpPr txBox="1"/>
          <p:nvPr/>
        </p:nvSpPr>
        <p:spPr>
          <a:xfrm>
            <a:off x="654906" y="628969"/>
            <a:ext cx="10873479" cy="615513"/>
          </a:xfrm>
          <a:prstGeom prst="rect">
            <a:avLst/>
          </a:prstGeom>
          <a:noFill/>
          <a:ln>
            <a:noFill/>
          </a:ln>
        </p:spPr>
        <p:txBody>
          <a:bodyPr spcFirstLastPara="1" wrap="square" lIns="91425" tIns="45700" rIns="91425" bIns="45700" anchor="t" anchorCtr="0">
            <a:spAutoFit/>
          </a:bodyPr>
          <a:lstStyle/>
          <a:p>
            <a:pPr algn="ctr"/>
            <a:r>
              <a:rPr lang="en-US" sz="3400" b="1" dirty="0">
                <a:solidFill>
                  <a:schemeClr val="bg2"/>
                </a:solidFill>
                <a:effectLst/>
                <a:latin typeface="+mj-lt"/>
              </a:rPr>
              <a:t>Acts 1:6-8; 2 Corinthians 8:3-9(NRSV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81445" y="809767"/>
            <a:ext cx="10220400" cy="2677616"/>
          </a:xfrm>
          <a:prstGeom prst="rect">
            <a:avLst/>
          </a:prstGeom>
          <a:noFill/>
          <a:ln>
            <a:noFill/>
          </a:ln>
        </p:spPr>
        <p:txBody>
          <a:bodyPr spcFirstLastPara="1" wrap="square" lIns="91425" tIns="45700" rIns="91425" bIns="45700" anchor="t" anchorCtr="0">
            <a:spAutoFit/>
          </a:bodyPr>
          <a:lstStyle/>
          <a:p>
            <a:pPr marL="463550" indent="-463550" algn="just"/>
            <a:r>
              <a:rPr lang="en-US" sz="2100" dirty="0">
                <a:solidFill>
                  <a:schemeClr val="bg2"/>
                </a:solidFill>
                <a:effectLst/>
                <a:latin typeface="Helvetica Neue" panose="02000503000000020004" pitchFamily="2" charset="0"/>
              </a:rPr>
              <a:t>7 	Now as you excel in everything—in faith, in speech, in knowledge, in utmost eagerness, and in our love for you—so we want you to excel also in this generous undertaking.</a:t>
            </a:r>
          </a:p>
          <a:p>
            <a:pPr marL="463550" indent="-463550" algn="just"/>
            <a:r>
              <a:rPr lang="en-US" sz="2100" dirty="0">
                <a:solidFill>
                  <a:schemeClr val="bg2"/>
                </a:solidFill>
                <a:effectLst/>
                <a:latin typeface="Helvetica Neue" panose="02000503000000020004" pitchFamily="2" charset="0"/>
              </a:rPr>
              <a:t>8 	I do not say this as a command, but I am, by mentioning the eagerness of others, testing the genuineness of your love.</a:t>
            </a:r>
          </a:p>
          <a:p>
            <a:pPr marL="463550" indent="-463550" algn="just"/>
            <a:r>
              <a:rPr lang="en-US" sz="2100" dirty="0">
                <a:solidFill>
                  <a:schemeClr val="bg2"/>
                </a:solidFill>
                <a:effectLst/>
                <a:latin typeface="Helvetica Neue" panose="02000503000000020004" pitchFamily="2" charset="0"/>
              </a:rPr>
              <a:t>9 	For you know the generous act of our Lord Jesus Christ, that though he was rich, yet for your sakes he became poor, so that by his poverty you might become rich.</a:t>
            </a:r>
          </a:p>
        </p:txBody>
      </p:sp>
    </p:spTree>
    <p:extLst>
      <p:ext uri="{BB962C8B-B14F-4D97-AF65-F5344CB8AC3E}">
        <p14:creationId xmlns:p14="http://schemas.microsoft.com/office/powerpoint/2010/main" val="7227834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Stewardship</a:t>
            </a:r>
            <a:r>
              <a:rPr lang="en-US" sz="2800" dirty="0">
                <a:effectLst/>
                <a:latin typeface="Arial" panose="020B0604020202020204" pitchFamily="34" charset="0"/>
              </a:rPr>
              <a:t> – Responsible management of time, talents, and treasures in service to God.</a:t>
            </a:r>
          </a:p>
          <a:p>
            <a:pPr marL="457200" indent="-457200" algn="just">
              <a:buFont typeface="Arial" panose="020B0604020202020204" pitchFamily="34" charset="0"/>
              <a:buChar char="•"/>
            </a:pPr>
            <a:r>
              <a:rPr lang="en-US" sz="2800" b="1" dirty="0">
                <a:effectLst/>
                <a:latin typeface="Arial" panose="020B0604020202020204" pitchFamily="34" charset="0"/>
              </a:rPr>
              <a:t>Mission</a:t>
            </a:r>
            <a:r>
              <a:rPr lang="en-US" sz="2800" dirty="0">
                <a:effectLst/>
                <a:latin typeface="Arial" panose="020B0604020202020204" pitchFamily="34" charset="0"/>
              </a:rPr>
              <a:t> – God’s redemptive work in the world, especially as entrusted to the church.</a:t>
            </a:r>
          </a:p>
          <a:p>
            <a:pPr marL="457200" indent="-457200" algn="just">
              <a:buFont typeface="Arial" panose="020B0604020202020204" pitchFamily="34" charset="0"/>
              <a:buChar char="•"/>
            </a:pPr>
            <a:r>
              <a:rPr lang="en-US" sz="2800" b="1" dirty="0">
                <a:effectLst/>
                <a:latin typeface="Arial" panose="020B0604020202020204" pitchFamily="34" charset="0"/>
              </a:rPr>
              <a:t>Generosity</a:t>
            </a:r>
            <a:r>
              <a:rPr lang="en-US" sz="2800" dirty="0">
                <a:effectLst/>
                <a:latin typeface="Arial" panose="020B0604020202020204" pitchFamily="34" charset="0"/>
              </a:rPr>
              <a:t> – Willingness to give freely, reflecting God’s own giving nature.</a:t>
            </a:r>
          </a:p>
          <a:p>
            <a:pPr marL="457200" indent="-457200" algn="just">
              <a:buFont typeface="Arial" panose="020B0604020202020204" pitchFamily="34" charset="0"/>
              <a:buChar char="•"/>
            </a:pPr>
            <a:r>
              <a:rPr lang="en-US" sz="2800" b="1" dirty="0">
                <a:effectLst/>
                <a:latin typeface="Arial" panose="020B0604020202020204" pitchFamily="34" charset="0"/>
              </a:rPr>
              <a:t>Equity (</a:t>
            </a:r>
            <a:r>
              <a:rPr lang="en-US" sz="2800" b="1" dirty="0" err="1">
                <a:effectLst/>
                <a:latin typeface="Arial" panose="020B0604020202020204" pitchFamily="34" charset="0"/>
              </a:rPr>
              <a:t>Isotētos</a:t>
            </a:r>
            <a:r>
              <a:rPr lang="en-US" sz="2800" b="1" dirty="0">
                <a:effectLst/>
                <a:latin typeface="Arial" panose="020B0604020202020204" pitchFamily="34" charset="0"/>
              </a:rPr>
              <a:t>)</a:t>
            </a:r>
            <a:r>
              <a:rPr lang="en-US" sz="2800" dirty="0">
                <a:effectLst/>
                <a:latin typeface="Arial" panose="020B0604020202020204" pitchFamily="34" charset="0"/>
              </a:rPr>
              <a:t> – Fair balance in giving, ensuring communal needs are met without creating undue burden.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Many of us pursue happiness and fulfillment through careers, education, or possessions. Yet the Bible calls us to measure life in eternal terms, not merely earthly gains. In Acts 1:6-8, the disciples ask Jesus if he will restore Israel’s kingdom in political or material ways. Jesus redirects their focus to mission and witness. In 2 Corinthians 8:1-9, Paul reframes giving as spiritual empowerment, showing how generosity serves God’s mission and blesses both giver and receiver.</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108503"/>
          </a:xfrm>
          <a:prstGeom prst="rect">
            <a:avLst/>
          </a:prstGeom>
          <a:noFill/>
          <a:ln>
            <a:noFill/>
          </a:ln>
        </p:spPr>
        <p:txBody>
          <a:bodyPr spcFirstLastPara="1" wrap="square" lIns="91425" tIns="45700" rIns="91425" bIns="45700" anchor="t" anchorCtr="0">
            <a:spAutoFit/>
          </a:bodyPr>
          <a:lstStyle/>
          <a:p>
            <a:pPr algn="ctr"/>
            <a:r>
              <a:rPr lang="en-US" sz="2800" i="1" dirty="0">
                <a:effectLst/>
                <a:latin typeface="Arial" panose="020B0604020202020204" pitchFamily="34" charset="0"/>
              </a:rPr>
              <a:t>Acts 1:6-8</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Written by Luke, Acts chronicles the early church after Jesus’ resurrection. The disciples expected a political or military messiah who would restore Israel to national prominence. Jerusalem was under Roman occupation, and many Jews longed for liberation from oppressive taxation and foreign rule.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83464</TotalTime>
  <Words>927</Words>
  <Application>Microsoft Macintosh PowerPoint</Application>
  <PresentationFormat>Widescreen</PresentationFormat>
  <Paragraphs>45</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101</cp:revision>
  <dcterms:created xsi:type="dcterms:W3CDTF">2018-05-04T03:01:22Z</dcterms:created>
  <dcterms:modified xsi:type="dcterms:W3CDTF">2025-10-23T22:27:45Z</dcterms:modified>
</cp:coreProperties>
</file>