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88" r:id="rId5"/>
    <p:sldId id="261" r:id="rId6"/>
    <p:sldId id="291" r:id="rId7"/>
    <p:sldId id="262" r:id="rId8"/>
    <p:sldId id="263" r:id="rId9"/>
    <p:sldId id="265" r:id="rId10"/>
    <p:sldId id="266" r:id="rId11"/>
    <p:sldId id="269" r:id="rId12"/>
    <p:sldId id="270" r:id="rId13"/>
    <p:sldId id="271" r:id="rId14"/>
    <p:sldId id="272" r:id="rId15"/>
    <p:sldId id="273" r:id="rId16"/>
    <p:sldId id="281" r:id="rId17"/>
    <p:sldId id="274" r:id="rId18"/>
    <p:sldId id="275" r:id="rId19"/>
    <p:sldId id="287" r:id="rId20"/>
    <p:sldId id="289" r:id="rId21"/>
    <p:sldId id="292" r:id="rId22"/>
    <p:sldId id="284" r:id="rId23"/>
    <p:sldId id="278" r:id="rId24"/>
    <p:sldId id="280" r:id="rId25"/>
    <p:sldId id="290" r:id="rId26"/>
  </p:sldIdLst>
  <p:sldSz cx="12192000" cy="6858000"/>
  <p:notesSz cx="6858000" cy="9144000"/>
  <p:embeddedFontLst>
    <p:embeddedFont>
      <p:font typeface="Open Sans" panose="020B0606030504020204" pitchFamily="34" charset="0"/>
      <p:regular r:id="rId28"/>
      <p:bold r:id="rId29"/>
      <p:italic r:id="rId30"/>
      <p:boldItalic r:id="rId31"/>
    </p:embeddedFont>
    <p:embeddedFont>
      <p:font typeface="Quattrocento Sans" panose="020B0502050000020003"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20"/>
    <p:restoredTop sz="94345"/>
  </p:normalViewPr>
  <p:slideViewPr>
    <p:cSldViewPr snapToGrid="0">
      <p:cViewPr varScale="1">
        <p:scale>
          <a:sx n="104" d="100"/>
          <a:sy n="104" d="100"/>
        </p:scale>
        <p:origin x="240" y="42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srcRect/>
          <a:stretch/>
        </p:blipFill>
        <p:spPr>
          <a:xfrm>
            <a:off x="0" y="-64976"/>
            <a:ext cx="12321680" cy="6966179"/>
          </a:xfrm>
          <a:prstGeom prst="rect">
            <a:avLst/>
          </a:prstGeom>
          <a:noFill/>
          <a:ln>
            <a:noFill/>
          </a:ln>
        </p:spPr>
      </p:pic>
      <p:sp>
        <p:nvSpPr>
          <p:cNvPr id="49" name="Google Shape;49;p1"/>
          <p:cNvSpPr txBox="1"/>
          <p:nvPr/>
        </p:nvSpPr>
        <p:spPr>
          <a:xfrm>
            <a:off x="449043" y="5973138"/>
            <a:ext cx="4217985"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a:t>
            </a:r>
            <a:r>
              <a:rPr lang="en-US" sz="2800" b="1" baseline="30000" dirty="0">
                <a:solidFill>
                  <a:schemeClr val="dk1"/>
                </a:solidFill>
              </a:rPr>
              <a:t>11</a:t>
            </a:r>
            <a:r>
              <a:rPr lang="en-US" sz="2800" b="1" i="0" u="none" strike="noStrike" cap="none" baseline="30000" dirty="0">
                <a:solidFill>
                  <a:schemeClr val="dk1"/>
                </a:solidFill>
                <a:latin typeface="Arial"/>
                <a:ea typeface="Arial"/>
                <a:cs typeface="Arial"/>
                <a:sym typeface="Arial"/>
              </a:rPr>
              <a:t>:  </a:t>
            </a:r>
            <a:r>
              <a:rPr lang="en-US" sz="2800" b="1" baseline="30000" dirty="0">
                <a:solidFill>
                  <a:schemeClr val="dk1"/>
                </a:solidFill>
              </a:rPr>
              <a:t>FEBRUARY 15</a:t>
            </a:r>
            <a:endParaRPr sz="2800" b="1" baseline="30000" dirty="0">
              <a:solidFill>
                <a:schemeClr val="dk1"/>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3539390"/>
          </a:xfrm>
          <a:prstGeom prst="rect">
            <a:avLst/>
          </a:prstGeom>
          <a:noFill/>
          <a:ln>
            <a:noFill/>
          </a:ln>
        </p:spPr>
        <p:txBody>
          <a:bodyPr spcFirstLastPara="1" wrap="square" lIns="91425" tIns="45700" rIns="91425" bIns="45700" anchor="t" anchorCtr="0">
            <a:spAutoFit/>
          </a:bodyPr>
          <a:lstStyle/>
          <a:p>
            <a:pPr algn="ctr"/>
            <a:r>
              <a:rPr lang="en-US" sz="2800" i="1" dirty="0">
                <a:effectLst/>
                <a:latin typeface="Arial" panose="020B0604020202020204" pitchFamily="34" charset="0"/>
              </a:rPr>
              <a:t>Exodus 20:8-11 – Remember the Sabbath Day</a:t>
            </a:r>
          </a:p>
          <a:p>
            <a:pPr algn="ctr"/>
            <a:endParaRPr lang="en-US" sz="2800" dirty="0">
              <a:effectLst/>
              <a:latin typeface="Arial" panose="020B0604020202020204" pitchFamily="34" charset="0"/>
            </a:endParaRPr>
          </a:p>
          <a:p>
            <a:pPr algn="just"/>
            <a:r>
              <a:rPr lang="en-US" sz="2800" dirty="0">
                <a:effectLst/>
                <a:latin typeface="Arial" panose="020B0604020202020204" pitchFamily="34" charset="0"/>
              </a:rPr>
              <a:t>God gave the Israelites the commandment during their journey from slavery to freedom. Sabbath-keeping was both a spiritual practice</a:t>
            </a:r>
            <a:r>
              <a:rPr lang="en-US" sz="2800" b="1" dirty="0">
                <a:effectLst/>
                <a:latin typeface="Arial" panose="020B0604020202020204" pitchFamily="34" charset="0"/>
              </a:rPr>
              <a:t> </a:t>
            </a:r>
            <a:r>
              <a:rPr lang="en-US" sz="2800" dirty="0">
                <a:effectLst/>
                <a:latin typeface="Arial" panose="020B0604020202020204" pitchFamily="34" charset="0"/>
              </a:rPr>
              <a:t>and   social revolution, ensuring that everyone, including servants, foreigners, and animals, received rest. In a world that measures worth by productivity, the Sabbath proclaimed that human value is rooted in creation, not labor.</a:t>
            </a: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798300" y="845763"/>
            <a:ext cx="10595400" cy="4163613"/>
          </a:xfrm>
          <a:prstGeom prst="rect">
            <a:avLst/>
          </a:prstGeom>
          <a:noFill/>
          <a:ln>
            <a:noFill/>
          </a:ln>
        </p:spPr>
        <p:txBody>
          <a:bodyPr spcFirstLastPara="1" wrap="square" lIns="91425" tIns="45700" rIns="91425" bIns="45700" anchor="t" anchorCtr="0">
            <a:noAutofit/>
          </a:bodyPr>
          <a:lstStyle/>
          <a:p>
            <a:pPr algn="ctr"/>
            <a:r>
              <a:rPr lang="en-US" sz="2800" i="1" dirty="0">
                <a:effectLst/>
                <a:latin typeface="Arial" panose="020B0604020202020204" pitchFamily="34" charset="0"/>
              </a:rPr>
              <a:t>African Origins of Sacred Time and Rest</a:t>
            </a:r>
          </a:p>
          <a:p>
            <a:pPr algn="ctr"/>
            <a:endParaRPr lang="en-US" sz="2800" dirty="0">
              <a:effectLst/>
              <a:latin typeface="Arial" panose="020B0604020202020204" pitchFamily="34" charset="0"/>
            </a:endParaRPr>
          </a:p>
          <a:p>
            <a:pPr algn="just"/>
            <a:r>
              <a:rPr lang="en-US" sz="2800" dirty="0">
                <a:effectLst/>
                <a:latin typeface="Arial" panose="020B0604020202020204" pitchFamily="34" charset="0"/>
              </a:rPr>
              <a:t>Many African societies recognized  cyclical rhythms of work and rest long before the transatlantic slave trade. Festivals, market days, and spiritual observances provided rest, renewal, and communal cohesion. For example, in the Yoruba tradition, the Orisha festivals marked sacred time, offering collective celebration, storytelling, and worship. Similarly, Akan communities (Ghana) observed weekly ritual days tied to gods and ancestors, ensuring community members had time for spiritual connection.</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910144"/>
            <a:ext cx="10171731" cy="3539430"/>
          </a:xfrm>
          <a:prstGeom prst="rect">
            <a:avLst/>
          </a:prstGeom>
          <a:noFill/>
        </p:spPr>
        <p:txBody>
          <a:bodyPr wrap="square" rtlCol="0">
            <a:spAutoFit/>
          </a:bodyPr>
          <a:lstStyle/>
          <a:p>
            <a:pPr algn="ctr"/>
            <a:r>
              <a:rPr lang="en-US" sz="2800" i="1" dirty="0">
                <a:effectLst/>
                <a:latin typeface="Arial" panose="020B0604020202020204" pitchFamily="34" charset="0"/>
              </a:rPr>
              <a:t>Tricia Hersey – The Nap Ministry</a:t>
            </a:r>
          </a:p>
          <a:p>
            <a:pPr algn="just"/>
            <a:endParaRPr lang="en-US" sz="2800" dirty="0">
              <a:effectLst/>
              <a:latin typeface="Arial" panose="020B0604020202020204" pitchFamily="34" charset="0"/>
            </a:endParaRPr>
          </a:p>
          <a:p>
            <a:pPr algn="just"/>
            <a:r>
              <a:rPr lang="en-US" sz="2800" dirty="0">
                <a:effectLst/>
                <a:latin typeface="Arial" panose="020B0604020202020204" pitchFamily="34" charset="0"/>
              </a:rPr>
              <a:t>Tricia Hersey, founder of the Nap Ministry, frames rest as a form of resistance against a culture that glorifies overwork and devalues black lives. Hersey’s work emphasizes that intentional, restorative rest is a spiritual, political, and communal act, reclaiming time and bodily autonomy that oppressive systems try to control.</a:t>
            </a: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3970318"/>
          </a:xfrm>
          <a:prstGeom prst="rect">
            <a:avLst/>
          </a:prstGeom>
          <a:noFill/>
        </p:spPr>
        <p:txBody>
          <a:bodyPr wrap="square" rtlCol="0">
            <a:spAutoFit/>
          </a:bodyPr>
          <a:lstStyle/>
          <a:p>
            <a:pPr algn="just"/>
            <a:r>
              <a:rPr lang="en-US" sz="2800" dirty="0">
                <a:effectLst/>
                <a:latin typeface="Arial" panose="020B0604020202020204" pitchFamily="34" charset="0"/>
              </a:rPr>
              <a:t>The biblical call to Sabbath-keeping reminds us that rest is a divine gift, not a human burden (Exodus 20:8-11). Just as God consecrated the seventh day, and early Christians set apart the Lord’s Day to honor the resurrection (Revelation 1:10; Romans 14:4-6), we too are called to intentionally carve out time for rest, worship, and reflection. Incorporating Sabbath practices into our weekly rhythm can restore our spiritual, mental, and physical well-being, while also providing a testimony of God’s creative and liberating work in our lives.</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1815841"/>
          </a:xfrm>
          <a:prstGeom prst="rect">
            <a:avLst/>
          </a:prstGeom>
          <a:noFill/>
          <a:ln>
            <a:noFill/>
          </a:ln>
        </p:spPr>
        <p:txBody>
          <a:bodyPr spcFirstLastPara="1" wrap="square" lIns="91425" tIns="45700" rIns="91425" bIns="45700" anchor="t" anchorCtr="0">
            <a:spAutoFit/>
          </a:bodyPr>
          <a:lstStyle/>
          <a:p>
            <a:pPr marL="463550" indent="-463550" algn="just"/>
            <a:r>
              <a:rPr lang="en-US" sz="2800" dirty="0">
                <a:effectLst/>
                <a:latin typeface="Arial" panose="020B0604020202020204" pitchFamily="34" charset="0"/>
              </a:rPr>
              <a:t>1. How does the idea of rest as a spiritual and social practice challenge your current understanding of productivity and success?</a:t>
            </a:r>
          </a:p>
          <a:p>
            <a:pPr marL="463550" indent="-463550" algn="just"/>
            <a:endParaRPr lang="en-US" sz="2800" dirty="0">
              <a:effectLst/>
              <a:latin typeface="Arial" panose="020B0604020202020204" pitchFamily="34" charset="0"/>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C8F49E4F-CA7F-104B-BF21-1695F5E037D5}"/>
              </a:ext>
            </a:extLst>
          </p:cNvPr>
          <p:cNvSpPr txBox="1"/>
          <p:nvPr/>
        </p:nvSpPr>
        <p:spPr>
          <a:xfrm>
            <a:off x="798286" y="1212061"/>
            <a:ext cx="10559143" cy="1384954"/>
          </a:xfrm>
          <a:prstGeom prst="rect">
            <a:avLst/>
          </a:prstGeom>
          <a:noFill/>
          <a:ln>
            <a:noFill/>
          </a:ln>
        </p:spPr>
        <p:txBody>
          <a:bodyPr spcFirstLastPara="1" wrap="square" lIns="91425" tIns="45700" rIns="91425" bIns="45700" anchor="t" anchorCtr="0">
            <a:spAutoFit/>
          </a:bodyPr>
          <a:lstStyle/>
          <a:p>
            <a:pPr marL="463550" indent="-463550" algn="just"/>
            <a:r>
              <a:rPr lang="en-US" sz="2800" dirty="0">
                <a:effectLst/>
                <a:latin typeface="Arial" panose="020B0604020202020204" pitchFamily="34" charset="0"/>
              </a:rPr>
              <a:t>2. What barriers or challenges do you face in embracing rest, and how might faith, community support, or intentional practices help overcome them?</a:t>
            </a:r>
          </a:p>
        </p:txBody>
      </p:sp>
    </p:spTree>
    <p:extLst>
      <p:ext uri="{BB962C8B-B14F-4D97-AF65-F5344CB8AC3E}">
        <p14:creationId xmlns:p14="http://schemas.microsoft.com/office/powerpoint/2010/main" val="84696534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925285" y="1206764"/>
            <a:ext cx="10341429" cy="3888204"/>
          </a:xfrm>
          <a:prstGeom prst="rect">
            <a:avLst/>
          </a:prstGeom>
          <a:noFill/>
          <a:ln>
            <a:noFill/>
          </a:ln>
        </p:spPr>
        <p:txBody>
          <a:bodyPr spcFirstLastPara="1" wrap="square" lIns="91425" tIns="45700" rIns="91425" bIns="45700" anchor="t" anchorCtr="0">
            <a:spAutoFit/>
          </a:bodyPr>
          <a:lstStyle/>
          <a:p>
            <a:pPr algn="ctr"/>
            <a:r>
              <a:rPr lang="en-US" sz="6000" b="1" dirty="0">
                <a:effectLst/>
                <a:latin typeface="Helvetica Neue" panose="02000503000000020004" pitchFamily="2" charset="0"/>
              </a:rPr>
              <a:t>The</a:t>
            </a:r>
            <a:r>
              <a:rPr lang="en-US" sz="6000" b="1" dirty="0">
                <a:latin typeface="Helvetica Neue" panose="02000503000000020004" pitchFamily="2" charset="0"/>
              </a:rPr>
              <a:t> </a:t>
            </a:r>
            <a:r>
              <a:rPr lang="en-US" sz="6000" b="1" dirty="0">
                <a:effectLst/>
                <a:latin typeface="Helvetica Neue" panose="02000503000000020004" pitchFamily="2" charset="0"/>
              </a:rPr>
              <a:t>Lord’s Day</a:t>
            </a:r>
            <a:endParaRPr lang="en-US" sz="6000" dirty="0">
              <a:effectLst/>
              <a:latin typeface="Helvetica Neue" panose="02000503000000020004" pitchFamily="2" charset="0"/>
            </a:endParaRPr>
          </a:p>
          <a:p>
            <a:pPr algn="ctr"/>
            <a:endParaRPr lang="en-US" sz="2800" b="1" spc="-150" baseline="30000" dirty="0">
              <a:solidFill>
                <a:schemeClr val="dk2"/>
              </a:solidFill>
              <a:latin typeface="+mn-lt"/>
              <a:ea typeface="Quattrocento Sans"/>
              <a:cs typeface="Quattrocento Sans"/>
              <a:sym typeface="Quattrocento Sans"/>
            </a:endParaRPr>
          </a:p>
          <a:p>
            <a:pPr algn="just"/>
            <a:r>
              <a:rPr lang="en-US" sz="2800" b="1" spc="-150" dirty="0">
                <a:solidFill>
                  <a:schemeClr val="dk2"/>
                </a:solidFill>
                <a:latin typeface="+mn-lt"/>
                <a:ea typeface="Quattrocento Sans"/>
                <a:cs typeface="Quattrocento Sans"/>
                <a:sym typeface="Quattrocento Sans"/>
              </a:rPr>
              <a:t>Focus Scripture: </a:t>
            </a:r>
            <a:r>
              <a:rPr lang="en-US" sz="2800" spc="-150" dirty="0">
                <a:effectLst/>
                <a:latin typeface="+mn-lt"/>
              </a:rPr>
              <a:t>Exodus 20:8-11; Romans 14:4-6; Revelation 1:10</a:t>
            </a:r>
          </a:p>
          <a:p>
            <a:pPr algn="just"/>
            <a:endParaRPr lang="en-US" sz="2800" dirty="0">
              <a:effectLst/>
              <a:latin typeface="+mn-lt"/>
            </a:endParaRPr>
          </a:p>
          <a:p>
            <a:pPr algn="just"/>
            <a:r>
              <a:rPr lang="en-US" sz="2800" b="1" dirty="0">
                <a:effectLst/>
                <a:latin typeface="+mn-lt"/>
              </a:rPr>
              <a:t>Key Verse: </a:t>
            </a:r>
            <a:r>
              <a:rPr lang="en-US" sz="2800" dirty="0">
                <a:effectLst/>
                <a:latin typeface="+mn-lt"/>
              </a:rPr>
              <a:t>In six days the Lord made heaven and earth, the sea, and all that is in them, but rested the seventh day; therefore the Lord blessed the Sabbath day and consecrated it.  Exodus 20:11  </a:t>
            </a:r>
            <a:r>
              <a:rPr lang="en-US" sz="2800" i="1" dirty="0">
                <a:latin typeface="+mn-lt"/>
              </a:rPr>
              <a:t>(NRSV UE)</a:t>
            </a:r>
            <a:endParaRPr lang="en-US" sz="2800" dirty="0">
              <a:latin typeface="+mn-lt"/>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1F2CA284-1DF4-DC8D-6387-EE7C2895BEFC}"/>
              </a:ext>
            </a:extLst>
          </p:cNvPr>
          <p:cNvSpPr txBox="1"/>
          <p:nvPr/>
        </p:nvSpPr>
        <p:spPr>
          <a:xfrm>
            <a:off x="798286" y="1212061"/>
            <a:ext cx="10559143" cy="1384954"/>
          </a:xfrm>
          <a:prstGeom prst="rect">
            <a:avLst/>
          </a:prstGeom>
          <a:noFill/>
          <a:ln>
            <a:noFill/>
          </a:ln>
        </p:spPr>
        <p:txBody>
          <a:bodyPr spcFirstLastPara="1" wrap="square" lIns="91425" tIns="45700" rIns="91425" bIns="45700" anchor="t" anchorCtr="0">
            <a:spAutoFit/>
          </a:bodyPr>
          <a:lstStyle/>
          <a:p>
            <a:pPr marL="463550" indent="-463550" algn="just"/>
            <a:r>
              <a:rPr lang="en-US" sz="2800" dirty="0">
                <a:effectLst/>
                <a:latin typeface="Arial" panose="020B0604020202020204" pitchFamily="34" charset="0"/>
              </a:rPr>
              <a:t>3. In what ways can communities reclaim collective rest practices to strengthen bonds and resist oppressive systems today?</a:t>
            </a:r>
          </a:p>
          <a:p>
            <a:pPr marL="463550" indent="-463550" algn="just"/>
            <a:endParaRPr lang="en-US" sz="2800" dirty="0">
              <a:effectLst/>
              <a:latin typeface="Arial" panose="020B0604020202020204" pitchFamily="34" charset="0"/>
            </a:endParaRPr>
          </a:p>
        </p:txBody>
      </p:sp>
    </p:spTree>
    <p:extLst>
      <p:ext uri="{BB962C8B-B14F-4D97-AF65-F5344CB8AC3E}">
        <p14:creationId xmlns:p14="http://schemas.microsoft.com/office/powerpoint/2010/main" val="3903089878"/>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EFF7DC2E-20BB-8F7C-0C3B-273B4D23BF5A}"/>
              </a:ext>
            </a:extLst>
          </p:cNvPr>
          <p:cNvSpPr txBox="1"/>
          <p:nvPr/>
        </p:nvSpPr>
        <p:spPr>
          <a:xfrm>
            <a:off x="798286" y="1212061"/>
            <a:ext cx="10559143" cy="1815841"/>
          </a:xfrm>
          <a:prstGeom prst="rect">
            <a:avLst/>
          </a:prstGeom>
          <a:noFill/>
          <a:ln>
            <a:noFill/>
          </a:ln>
        </p:spPr>
        <p:txBody>
          <a:bodyPr spcFirstLastPara="1" wrap="square" lIns="91425" tIns="45700" rIns="91425" bIns="45700" anchor="t" anchorCtr="0">
            <a:spAutoFit/>
          </a:bodyPr>
          <a:lstStyle/>
          <a:p>
            <a:pPr marL="463550" indent="-463550" algn="just"/>
            <a:r>
              <a:rPr lang="en-US" sz="2800" dirty="0">
                <a:effectLst/>
                <a:latin typeface="Arial" panose="020B0604020202020204" pitchFamily="34" charset="0"/>
              </a:rPr>
              <a:t>4. How might integrating small, intentional pauses or rituals of reflection into your week change the way you experience God’s presence?</a:t>
            </a:r>
          </a:p>
          <a:p>
            <a:pPr marL="463550" indent="-463550" algn="just"/>
            <a:endParaRPr lang="en-US" sz="2800" dirty="0">
              <a:effectLst/>
              <a:latin typeface="Arial" panose="020B0604020202020204" pitchFamily="34" charset="0"/>
            </a:endParaRPr>
          </a:p>
        </p:txBody>
      </p:sp>
    </p:spTree>
    <p:extLst>
      <p:ext uri="{BB962C8B-B14F-4D97-AF65-F5344CB8AC3E}">
        <p14:creationId xmlns:p14="http://schemas.microsoft.com/office/powerpoint/2010/main" val="2393374696"/>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838406" y="831259"/>
            <a:ext cx="10515187" cy="4832052"/>
          </a:xfrm>
          <a:prstGeom prst="rect">
            <a:avLst/>
          </a:prstGeom>
          <a:noFill/>
          <a:ln>
            <a:noFill/>
          </a:ln>
        </p:spPr>
        <p:txBody>
          <a:bodyPr spcFirstLastPara="1" wrap="square" lIns="91425" tIns="45700" rIns="91425" bIns="45700" anchor="t" anchorCtr="0">
            <a:spAutoFit/>
          </a:bodyPr>
          <a:lstStyle/>
          <a:p>
            <a:r>
              <a:rPr lang="en-US" sz="2800" b="1" dirty="0">
                <a:effectLst/>
                <a:latin typeface="Arial" panose="020B0604020202020204" pitchFamily="34" charset="0"/>
              </a:rPr>
              <a:t>Hymn:</a:t>
            </a:r>
            <a:r>
              <a:rPr lang="en-US" sz="2800" dirty="0">
                <a:effectLst/>
                <a:latin typeface="Arial" panose="020B0604020202020204" pitchFamily="34" charset="0"/>
              </a:rPr>
              <a:t> “Take Time to Be Holy,” AMECH </a:t>
            </a:r>
            <a:r>
              <a:rPr lang="en-US" sz="2800">
                <a:effectLst/>
                <a:latin typeface="Arial" panose="020B0604020202020204" pitchFamily="34" charset="0"/>
              </a:rPr>
              <a:t>#286</a:t>
            </a:r>
          </a:p>
          <a:p>
            <a:endParaRPr lang="en-US" sz="2800" dirty="0">
              <a:effectLst/>
              <a:latin typeface="Arial" panose="020B0604020202020204" pitchFamily="34" charset="0"/>
            </a:endParaRPr>
          </a:p>
          <a:p>
            <a:pPr algn="just"/>
            <a:r>
              <a:rPr lang="en-US" sz="2800" b="1" dirty="0">
                <a:effectLst/>
                <a:latin typeface="Arial" panose="020B0604020202020204" pitchFamily="34" charset="0"/>
              </a:rPr>
              <a:t>Prayer: </a:t>
            </a:r>
            <a:r>
              <a:rPr lang="en-US" sz="2800" dirty="0">
                <a:effectLst/>
                <a:latin typeface="Arial" panose="020B0604020202020204" pitchFamily="34" charset="0"/>
              </a:rPr>
              <a:t>Good and gracious God, we thank you for the gift of rest and the rhythm of work and worship you established from creation. Teach us to honor the Sabbath and the Lord’s Day as sacred time for reflection, renewal, and devotion. Help us to resist the pressures of overwork and to embrace rest as an act of faith, restoration, and justice. May our hearts, minds, and bodies find peace in your presence, and may we carry your rest and love into our communities. Strengthen us to honor both your call and the sacred rhythms of our lives. In Jesus’ name, we pray. Amen.</a:t>
            </a: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2" name="Google Shape;167;p31">
            <a:extLst>
              <a:ext uri="{FF2B5EF4-FFF2-40B4-BE49-F238E27FC236}">
                <a16:creationId xmlns:a16="http://schemas.microsoft.com/office/drawing/2014/main" id="{C14A9AD5-808B-BC78-4321-7DFA6257F7D2}"/>
              </a:ext>
            </a:extLst>
          </p:cNvPr>
          <p:cNvSpPr txBox="1"/>
          <p:nvPr/>
        </p:nvSpPr>
        <p:spPr>
          <a:xfrm>
            <a:off x="816428" y="733287"/>
            <a:ext cx="10515187" cy="3539390"/>
          </a:xfrm>
          <a:prstGeom prst="rect">
            <a:avLst/>
          </a:prstGeom>
          <a:noFill/>
          <a:ln>
            <a:noFill/>
          </a:ln>
        </p:spPr>
        <p:txBody>
          <a:bodyPr spcFirstLastPara="1" wrap="square" lIns="91425" tIns="45700" rIns="91425" bIns="45700" anchor="t" anchorCtr="0">
            <a:spAutoFit/>
          </a:bodyPr>
          <a:lstStyle/>
          <a:p>
            <a:pPr algn="ctr"/>
            <a:r>
              <a:rPr lang="en-US" sz="2800" dirty="0">
                <a:effectLst/>
                <a:latin typeface="Arial" panose="020B0604020202020204" pitchFamily="34" charset="0"/>
              </a:rPr>
              <a:t>Oh, bless me now, my Savior,</a:t>
            </a:r>
            <a:br>
              <a:rPr lang="en-US" sz="2800" dirty="0">
                <a:effectLst/>
                <a:latin typeface="Arial" panose="020B0604020202020204" pitchFamily="34" charset="0"/>
              </a:rPr>
            </a:br>
            <a:r>
              <a:rPr lang="en-US" sz="2800" dirty="0">
                <a:effectLst/>
                <a:latin typeface="Arial" panose="020B0604020202020204" pitchFamily="34" charset="0"/>
              </a:rPr>
              <a:t>I come to Thee.</a:t>
            </a:r>
          </a:p>
          <a:p>
            <a:pPr algn="ctr"/>
            <a:endParaRPr lang="en-US" sz="2800" dirty="0">
              <a:effectLst/>
              <a:latin typeface="Arial" panose="020B0604020202020204" pitchFamily="34" charset="0"/>
            </a:endParaRPr>
          </a:p>
          <a:p>
            <a:pPr algn="just"/>
            <a:r>
              <a:rPr lang="en-US" sz="2800" b="1" dirty="0">
                <a:effectLst/>
                <a:latin typeface="Arial" panose="020B0604020202020204" pitchFamily="34" charset="0"/>
              </a:rPr>
              <a:t>Prayer: </a:t>
            </a:r>
            <a:r>
              <a:rPr lang="en-US" sz="2800" dirty="0">
                <a:effectLst/>
                <a:latin typeface="Arial" panose="020B0604020202020204" pitchFamily="34" charset="0"/>
              </a:rPr>
              <a:t>Dear Lord, help us to hear your voice and heed warnings. Let us not assume that our religious buildings or items will save us from your wrath. Allow us to understand that we are your examples on earth and that our words and behaviors tell others that you are the Lord. In Jesus’ name we pray. Amen.</a:t>
            </a: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642558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96932" y="1910002"/>
            <a:ext cx="10220400" cy="4293443"/>
          </a:xfrm>
          <a:prstGeom prst="rect">
            <a:avLst/>
          </a:prstGeom>
          <a:noFill/>
          <a:ln>
            <a:noFill/>
          </a:ln>
        </p:spPr>
        <p:txBody>
          <a:bodyPr spcFirstLastPara="1" wrap="square" lIns="91425" tIns="45700" rIns="91425" bIns="45700" anchor="t" anchorCtr="0">
            <a:spAutoFit/>
          </a:bodyPr>
          <a:lstStyle/>
          <a:p>
            <a:pPr marL="463550" indent="-463550" algn="ctr"/>
            <a:r>
              <a:rPr lang="en-US" sz="2100" b="1" dirty="0">
                <a:solidFill>
                  <a:schemeClr val="bg2"/>
                </a:solidFill>
                <a:effectLst/>
                <a:latin typeface="+mn-lt"/>
              </a:rPr>
              <a:t>Exodus 20:8-11</a:t>
            </a:r>
            <a:endParaRPr lang="en-US" sz="2100" dirty="0">
              <a:solidFill>
                <a:schemeClr val="bg2"/>
              </a:solidFill>
              <a:effectLst/>
              <a:latin typeface="+mn-lt"/>
            </a:endParaRPr>
          </a:p>
          <a:p>
            <a:pPr marL="463550" indent="-463550" algn="just"/>
            <a:r>
              <a:rPr lang="en-US" sz="2100" dirty="0">
                <a:solidFill>
                  <a:schemeClr val="bg2"/>
                </a:solidFill>
                <a:effectLst/>
                <a:latin typeface="+mn-lt"/>
              </a:rPr>
              <a:t>8 	“Remember the Sabbath day and keep it holy.</a:t>
            </a:r>
          </a:p>
          <a:p>
            <a:pPr marL="463550" indent="-463550" algn="just"/>
            <a:r>
              <a:rPr lang="en-US" sz="2100" dirty="0">
                <a:solidFill>
                  <a:schemeClr val="bg2"/>
                </a:solidFill>
                <a:effectLst/>
                <a:latin typeface="+mn-lt"/>
              </a:rPr>
              <a:t>9 	Six days you shall labor and do all your work.</a:t>
            </a:r>
          </a:p>
          <a:p>
            <a:pPr marL="463550" indent="-463550" algn="just"/>
            <a:r>
              <a:rPr lang="en-US" sz="2100" dirty="0">
                <a:solidFill>
                  <a:schemeClr val="bg2"/>
                </a:solidFill>
                <a:effectLst/>
                <a:latin typeface="+mn-lt"/>
              </a:rPr>
              <a:t>10	But the seventh day is a Sabbath to the Lord your God; you shall not do any work—you, your son or your daughter, your male or female slave, your livestock, or the alien resident in your towns.</a:t>
            </a:r>
          </a:p>
          <a:p>
            <a:pPr marL="463550" indent="-463550" algn="just"/>
            <a:r>
              <a:rPr lang="en-US" sz="2100" dirty="0">
                <a:solidFill>
                  <a:schemeClr val="bg2"/>
                </a:solidFill>
                <a:effectLst/>
                <a:latin typeface="+mn-lt"/>
              </a:rPr>
              <a:t>11	For in six days the Lord made heaven and earth, the sea, and all that is in them, but rested the seventh day; therefore the Lord blessed the Sabbath day and consecrated it.”</a:t>
            </a:r>
          </a:p>
          <a:p>
            <a:pPr marL="463550" indent="-463550" algn="ctr"/>
            <a:r>
              <a:rPr lang="en-US" sz="2100" b="1" dirty="0">
                <a:solidFill>
                  <a:schemeClr val="bg2"/>
                </a:solidFill>
                <a:effectLst/>
                <a:latin typeface="+mn-lt"/>
              </a:rPr>
              <a:t>Romans 14:4-6</a:t>
            </a:r>
            <a:endParaRPr lang="en-US" sz="2100" dirty="0">
              <a:solidFill>
                <a:schemeClr val="bg2"/>
              </a:solidFill>
              <a:effectLst/>
              <a:latin typeface="+mn-lt"/>
            </a:endParaRPr>
          </a:p>
          <a:p>
            <a:pPr marL="463550" indent="-463550" algn="just"/>
            <a:r>
              <a:rPr lang="en-US" sz="2100" dirty="0">
                <a:solidFill>
                  <a:schemeClr val="bg2"/>
                </a:solidFill>
                <a:effectLst/>
                <a:latin typeface="+mn-lt"/>
              </a:rPr>
              <a:t>4 	Who are you to pass judgment on slaves of another? It is before their own lord that they stand or fall. And they will be upheld, for the Lord is able to make them stand.</a:t>
            </a:r>
          </a:p>
        </p:txBody>
      </p:sp>
      <p:sp>
        <p:nvSpPr>
          <p:cNvPr id="61" name="Google Shape;61;p3"/>
          <p:cNvSpPr txBox="1"/>
          <p:nvPr/>
        </p:nvSpPr>
        <p:spPr>
          <a:xfrm>
            <a:off x="654906" y="530998"/>
            <a:ext cx="10873479" cy="1323399"/>
          </a:xfrm>
          <a:prstGeom prst="rect">
            <a:avLst/>
          </a:prstGeom>
          <a:noFill/>
          <a:ln>
            <a:noFill/>
          </a:ln>
        </p:spPr>
        <p:txBody>
          <a:bodyPr spcFirstLastPara="1" wrap="square" lIns="91425" tIns="45700" rIns="91425" bIns="45700" anchor="t" anchorCtr="0">
            <a:spAutoFit/>
          </a:bodyPr>
          <a:lstStyle/>
          <a:p>
            <a:pPr algn="ctr"/>
            <a:r>
              <a:rPr lang="en-US" sz="4000" b="1" spc="-150" dirty="0">
                <a:solidFill>
                  <a:schemeClr val="bg2"/>
                </a:solidFill>
                <a:effectLst/>
                <a:latin typeface="Helvetica Neue" panose="02000503000000020004" pitchFamily="2" charset="0"/>
              </a:rPr>
              <a:t>Exodus 20:8-11; Romans 14:4-6; Revelation 1:10 (NRSV UE)</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a:extLst>
              <a:ext uri="{FF2B5EF4-FFF2-40B4-BE49-F238E27FC236}">
                <a16:creationId xmlns:a16="http://schemas.microsoft.com/office/drawing/2014/main" id="{20821761-D34E-6548-2C7D-0BE3DDD6605F}"/>
              </a:ext>
            </a:extLst>
          </p:cNvPr>
          <p:cNvSpPr txBox="1"/>
          <p:nvPr/>
        </p:nvSpPr>
        <p:spPr>
          <a:xfrm>
            <a:off x="996932" y="1024888"/>
            <a:ext cx="10220400" cy="2677616"/>
          </a:xfrm>
          <a:prstGeom prst="rect">
            <a:avLst/>
          </a:prstGeom>
          <a:noFill/>
          <a:ln>
            <a:noFill/>
          </a:ln>
        </p:spPr>
        <p:txBody>
          <a:bodyPr spcFirstLastPara="1" wrap="square" lIns="91425" tIns="45700" rIns="91425" bIns="45700" anchor="t" anchorCtr="0">
            <a:spAutoFit/>
          </a:bodyPr>
          <a:lstStyle/>
          <a:p>
            <a:pPr marL="463550" indent="-463550" algn="just"/>
            <a:r>
              <a:rPr lang="en-US" sz="2100" dirty="0">
                <a:solidFill>
                  <a:schemeClr val="bg2"/>
                </a:solidFill>
                <a:effectLst/>
                <a:latin typeface="+mn-lt"/>
              </a:rPr>
              <a:t>5 	Some judge one day to be better than another, while others judge all days to be alike. Let all be fully convinced in their own minds.</a:t>
            </a:r>
          </a:p>
          <a:p>
            <a:pPr marL="463550" indent="-463550" algn="just"/>
            <a:r>
              <a:rPr lang="en-US" sz="2100" dirty="0">
                <a:solidFill>
                  <a:schemeClr val="bg2"/>
                </a:solidFill>
                <a:effectLst/>
                <a:latin typeface="+mn-lt"/>
              </a:rPr>
              <a:t>6 	Those who observe the day, observe it for the Lord. Also those who eat, eat for the Lord, since they give thanks to God, while those who abstain, abstain for the Lord and give thanks to God.</a:t>
            </a:r>
          </a:p>
          <a:p>
            <a:pPr marL="463550" indent="-463550" algn="ctr"/>
            <a:r>
              <a:rPr lang="en-US" sz="2100" b="1" dirty="0">
                <a:solidFill>
                  <a:schemeClr val="bg2"/>
                </a:solidFill>
                <a:effectLst/>
                <a:latin typeface="+mn-lt"/>
              </a:rPr>
              <a:t>Revelation 1:10</a:t>
            </a:r>
            <a:endParaRPr lang="en-US" sz="2100" dirty="0">
              <a:solidFill>
                <a:schemeClr val="bg2"/>
              </a:solidFill>
              <a:effectLst/>
              <a:latin typeface="+mn-lt"/>
            </a:endParaRPr>
          </a:p>
          <a:p>
            <a:pPr marL="463550" indent="-463550" algn="just"/>
            <a:r>
              <a:rPr lang="en-US" sz="2100" dirty="0">
                <a:solidFill>
                  <a:schemeClr val="bg2"/>
                </a:solidFill>
                <a:effectLst/>
                <a:latin typeface="+mn-lt"/>
              </a:rPr>
              <a:t>10	I was in the spirit on the Lord’s day, and I heard behind me a loud voice like a trumpet…</a:t>
            </a:r>
          </a:p>
        </p:txBody>
      </p:sp>
    </p:spTree>
    <p:extLst>
      <p:ext uri="{BB962C8B-B14F-4D97-AF65-F5344CB8AC3E}">
        <p14:creationId xmlns:p14="http://schemas.microsoft.com/office/powerpoint/2010/main" val="26987338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780429"/>
            <a:ext cx="10613282" cy="5509160"/>
          </a:xfrm>
          <a:prstGeom prst="rect">
            <a:avLst/>
          </a:prstGeom>
          <a:noFill/>
          <a:ln>
            <a:noFill/>
          </a:ln>
        </p:spPr>
        <p:txBody>
          <a:bodyPr spcFirstLastPara="1" wrap="square" lIns="91425" tIns="45700" rIns="91425" bIns="45700" anchor="t" anchorCtr="0">
            <a:spAutoFit/>
          </a:bodyPr>
          <a:lstStyle/>
          <a:p>
            <a:pPr marR="0" lvl="0" algn="ctr" rtl="0">
              <a:spcBef>
                <a:spcPts val="0"/>
              </a:spcBef>
              <a:spcAft>
                <a:spcPts val="0"/>
              </a:spcAft>
            </a:pPr>
            <a:r>
              <a:rPr lang="en-US" sz="6600" b="1" baseline="30000" dirty="0">
                <a:solidFill>
                  <a:schemeClr val="dk2"/>
                </a:solidFill>
                <a:latin typeface="+mj-lt"/>
                <a:ea typeface="Quattrocento Sans"/>
                <a:cs typeface="Quattrocento Sans"/>
                <a:sym typeface="Quattrocento Sans"/>
              </a:rPr>
              <a:t>Key Terms</a:t>
            </a:r>
          </a:p>
          <a:p>
            <a:pPr marL="457200" indent="-457200" algn="just">
              <a:buFont typeface="Arial" panose="020B0604020202020204" pitchFamily="34" charset="0"/>
              <a:buChar char="•"/>
            </a:pPr>
            <a:r>
              <a:rPr lang="en-US" sz="2800" b="1" dirty="0">
                <a:effectLst/>
                <a:latin typeface="Arial" panose="020B0604020202020204" pitchFamily="34" charset="0"/>
              </a:rPr>
              <a:t>Sabbath (Shabbat)</a:t>
            </a:r>
            <a:r>
              <a:rPr lang="en-US" sz="2800" dirty="0">
                <a:effectLst/>
                <a:latin typeface="Arial" panose="020B0604020202020204" pitchFamily="34" charset="0"/>
              </a:rPr>
              <a:t> </a:t>
            </a:r>
            <a:r>
              <a:rPr lang="en-US" sz="2800" b="1" dirty="0">
                <a:effectLst/>
                <a:latin typeface="Arial" panose="020B0604020202020204" pitchFamily="34" charset="0"/>
              </a:rPr>
              <a:t>(shah-baht)</a:t>
            </a:r>
            <a:r>
              <a:rPr lang="en-US" sz="2800" dirty="0">
                <a:effectLst/>
                <a:latin typeface="Arial" panose="020B0604020202020204" pitchFamily="34" charset="0"/>
              </a:rPr>
              <a:t> </a:t>
            </a:r>
            <a:r>
              <a:rPr lang="en-US" sz="2800" b="1" dirty="0">
                <a:effectLst/>
                <a:latin typeface="Arial" panose="020B0604020202020204" pitchFamily="34" charset="0"/>
              </a:rPr>
              <a:t>–</a:t>
            </a:r>
            <a:r>
              <a:rPr lang="en-US" sz="2800" dirty="0">
                <a:effectLst/>
                <a:latin typeface="Arial" panose="020B0604020202020204" pitchFamily="34" charset="0"/>
              </a:rPr>
              <a:t> A Hebrew term meaning “rest” or “cessation.” In scripture, it refers to the seventh day, set apart for rest and worship.</a:t>
            </a:r>
          </a:p>
          <a:p>
            <a:pPr marL="457200" indent="-457200" algn="just">
              <a:buFont typeface="Arial" panose="020B0604020202020204" pitchFamily="34" charset="0"/>
              <a:buChar char="•"/>
            </a:pPr>
            <a:r>
              <a:rPr lang="en-US" sz="2800" b="1" dirty="0">
                <a:effectLst/>
                <a:latin typeface="Arial" panose="020B0604020202020204" pitchFamily="34" charset="0"/>
              </a:rPr>
              <a:t>Lord’s Day (</a:t>
            </a:r>
            <a:r>
              <a:rPr lang="en-US" sz="2800" b="1" dirty="0" err="1">
                <a:effectLst/>
                <a:latin typeface="Arial" panose="020B0604020202020204" pitchFamily="34" charset="0"/>
              </a:rPr>
              <a:t>Kyriake</a:t>
            </a:r>
            <a:r>
              <a:rPr lang="en-US" sz="2800" b="1" dirty="0">
                <a:effectLst/>
                <a:latin typeface="Arial" panose="020B0604020202020204" pitchFamily="34" charset="0"/>
              </a:rPr>
              <a:t> hemera) (</a:t>
            </a:r>
            <a:r>
              <a:rPr lang="en-US" sz="2800" b="1" dirty="0" err="1">
                <a:effectLst/>
                <a:latin typeface="Arial" panose="020B0604020202020204" pitchFamily="34" charset="0"/>
              </a:rPr>
              <a:t>koo</a:t>
            </a:r>
            <a:r>
              <a:rPr lang="en-US" sz="2800" b="1" dirty="0">
                <a:effectLst/>
                <a:latin typeface="Arial" panose="020B0604020202020204" pitchFamily="34" charset="0"/>
              </a:rPr>
              <a:t>-</a:t>
            </a:r>
            <a:r>
              <a:rPr lang="en-US" sz="2800" b="1" dirty="0" err="1">
                <a:effectLst/>
                <a:latin typeface="Arial" panose="020B0604020202020204" pitchFamily="34" charset="0"/>
              </a:rPr>
              <a:t>ree</a:t>
            </a:r>
            <a:r>
              <a:rPr lang="en-US" sz="2800" b="1" dirty="0">
                <a:effectLst/>
                <a:latin typeface="Arial" panose="020B0604020202020204" pitchFamily="34" charset="0"/>
              </a:rPr>
              <a:t>-ah-</a:t>
            </a:r>
            <a:r>
              <a:rPr lang="en-US" sz="2800" b="1" dirty="0" err="1">
                <a:effectLst/>
                <a:latin typeface="Arial" panose="020B0604020202020204" pitchFamily="34" charset="0"/>
              </a:rPr>
              <a:t>keh</a:t>
            </a:r>
            <a:r>
              <a:rPr lang="en-US" sz="2800" b="1" dirty="0">
                <a:effectLst/>
                <a:latin typeface="Arial" panose="020B0604020202020204" pitchFamily="34" charset="0"/>
              </a:rPr>
              <a:t> heh-meh-rah) – </a:t>
            </a:r>
            <a:r>
              <a:rPr lang="en-US" sz="2800" dirty="0">
                <a:effectLst/>
                <a:latin typeface="Arial" panose="020B0604020202020204" pitchFamily="34" charset="0"/>
              </a:rPr>
              <a:t>Greek term meaning “belonging to the Lord,” used in Revelation 1:10 to describe the first day of the week (Sunday), observed by early Christians as the weekly commemoration of Christ’s resurrection.</a:t>
            </a:r>
          </a:p>
          <a:p>
            <a:pPr marL="457200" indent="-457200" algn="just">
              <a:buFont typeface="Arial" panose="020B0604020202020204" pitchFamily="34" charset="0"/>
              <a:buChar char="•"/>
            </a:pPr>
            <a:r>
              <a:rPr lang="en-US" sz="2800" b="1" dirty="0">
                <a:effectLst/>
                <a:latin typeface="Arial" panose="020B0604020202020204" pitchFamily="34" charset="0"/>
              </a:rPr>
              <a:t>Creation</a:t>
            </a:r>
            <a:r>
              <a:rPr lang="en-US" sz="2800" dirty="0">
                <a:effectLst/>
                <a:latin typeface="Arial" panose="020B0604020202020204" pitchFamily="34" charset="0"/>
              </a:rPr>
              <a:t> – God’s act of bringing the universe into being (Genesis 1–2).</a:t>
            </a:r>
          </a:p>
          <a:p>
            <a:pPr marL="457200" indent="-457200">
              <a:buFont typeface="Arial" panose="020B0604020202020204" pitchFamily="34" charset="0"/>
              <a:buChar char="•"/>
            </a:pPr>
            <a:r>
              <a:rPr lang="en-US" sz="2800" b="1" spc="-150" dirty="0">
                <a:effectLst/>
                <a:latin typeface="Arial" panose="020B0604020202020204" pitchFamily="34" charset="0"/>
              </a:rPr>
              <a:t>Resurrection</a:t>
            </a:r>
            <a:r>
              <a:rPr lang="en-US" sz="2800" spc="-150" dirty="0">
                <a:effectLst/>
                <a:latin typeface="Arial" panose="020B0604020202020204" pitchFamily="34" charset="0"/>
              </a:rPr>
              <a:t> – The rising of Jesus from the dead, demonstrating</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7;p6">
            <a:extLst>
              <a:ext uri="{FF2B5EF4-FFF2-40B4-BE49-F238E27FC236}">
                <a16:creationId xmlns:a16="http://schemas.microsoft.com/office/drawing/2014/main" id="{A56FE1B7-8D19-CD08-EFFF-C9CF802A2F5C}"/>
              </a:ext>
            </a:extLst>
          </p:cNvPr>
          <p:cNvSpPr txBox="1"/>
          <p:nvPr/>
        </p:nvSpPr>
        <p:spPr>
          <a:xfrm>
            <a:off x="816437" y="780429"/>
            <a:ext cx="10613282" cy="3108503"/>
          </a:xfrm>
          <a:prstGeom prst="rect">
            <a:avLst/>
          </a:prstGeom>
          <a:noFill/>
          <a:ln>
            <a:noFill/>
          </a:ln>
        </p:spPr>
        <p:txBody>
          <a:bodyPr spcFirstLastPara="1" wrap="square" lIns="91425" tIns="45700" rIns="91425" bIns="45700" anchor="t" anchorCtr="0">
            <a:spAutoFit/>
          </a:bodyPr>
          <a:lstStyle/>
          <a:p>
            <a:pPr marL="463550" marR="0" lvl="0" indent="-463550" algn="just" rtl="0">
              <a:spcBef>
                <a:spcPts val="0"/>
              </a:spcBef>
              <a:spcAft>
                <a:spcPts val="0"/>
              </a:spcAft>
            </a:pPr>
            <a:r>
              <a:rPr lang="en-US" sz="2800" dirty="0">
                <a:effectLst/>
                <a:latin typeface="Arial" panose="020B0604020202020204" pitchFamily="34" charset="0"/>
              </a:rPr>
              <a:t>	God’s victory over sin and death (Matthew 28:1-10; John 20:19).</a:t>
            </a:r>
          </a:p>
          <a:p>
            <a:pPr marL="457200" indent="-457200" algn="just">
              <a:buFont typeface="Arial" panose="020B0604020202020204" pitchFamily="34" charset="0"/>
              <a:buChar char="•"/>
            </a:pPr>
            <a:r>
              <a:rPr lang="en-US" sz="2800" b="1" dirty="0">
                <a:effectLst/>
                <a:latin typeface="Arial" panose="020B0604020202020204" pitchFamily="34" charset="0"/>
              </a:rPr>
              <a:t>Rest (</a:t>
            </a:r>
            <a:r>
              <a:rPr lang="en-US" sz="2800" b="1" dirty="0" err="1">
                <a:effectLst/>
                <a:latin typeface="Arial" panose="020B0604020202020204" pitchFamily="34" charset="0"/>
              </a:rPr>
              <a:t>Sabbatic</a:t>
            </a:r>
            <a:r>
              <a:rPr lang="en-US" sz="2800" b="1" dirty="0">
                <a:effectLst/>
                <a:latin typeface="Arial" panose="020B0604020202020204" pitchFamily="34" charset="0"/>
              </a:rPr>
              <a:t> rhythm)</a:t>
            </a:r>
            <a:r>
              <a:rPr lang="en-US" sz="2800" dirty="0">
                <a:effectLst/>
                <a:latin typeface="Arial" panose="020B0604020202020204" pitchFamily="34" charset="0"/>
              </a:rPr>
              <a:t> – A God-ordained pause in work to honor divine creation, reflect, and renew.</a:t>
            </a:r>
          </a:p>
          <a:p>
            <a:pPr marL="457200" indent="-457200" algn="just">
              <a:buFont typeface="Arial" panose="020B0604020202020204" pitchFamily="34" charset="0"/>
              <a:buChar char="•"/>
            </a:pPr>
            <a:r>
              <a:rPr lang="en-US" sz="2800" b="1" dirty="0">
                <a:effectLst/>
                <a:latin typeface="Arial" panose="020B0604020202020204" pitchFamily="34" charset="0"/>
              </a:rPr>
              <a:t>Liberation</a:t>
            </a:r>
            <a:r>
              <a:rPr lang="en-US" sz="2800" dirty="0">
                <a:effectLst/>
                <a:latin typeface="Arial" panose="020B0604020202020204" pitchFamily="34" charset="0"/>
              </a:rPr>
              <a:t> – In the context of Black Liberation Theology, freedom from oppression and participation in God’s ongoing redemptive work.</a:t>
            </a:r>
          </a:p>
        </p:txBody>
      </p:sp>
    </p:spTree>
    <p:extLst>
      <p:ext uri="{BB962C8B-B14F-4D97-AF65-F5344CB8AC3E}">
        <p14:creationId xmlns:p14="http://schemas.microsoft.com/office/powerpoint/2010/main" val="3948242928"/>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3108503"/>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In today’s fast-paced world, many of us struggle to carve out intentional time for rest, reflection, and worship. Our lesson calls attention to the rhythm God established at creation: work and rest. In Exodus 20:8-11, God commands the Israelites to “remember the Sabbath day and keep it holy,” rooting Sabbath observance not only in freedom from labor but in recognition of God’s creative and liberating acts.</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83267</TotalTime>
  <Words>1226</Words>
  <Application>Microsoft Macintosh PowerPoint</Application>
  <PresentationFormat>Widescreen</PresentationFormat>
  <Paragraphs>50</Paragraphs>
  <Slides>25</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Open Sans</vt:lpstr>
      <vt:lpstr>Arial</vt:lpstr>
      <vt:lpstr>Helvetica Neue</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100</cp:revision>
  <dcterms:created xsi:type="dcterms:W3CDTF">2018-05-04T03:01:22Z</dcterms:created>
  <dcterms:modified xsi:type="dcterms:W3CDTF">2025-10-23T21:49:26Z</dcterms:modified>
</cp:coreProperties>
</file>