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91" r:id="rId5"/>
    <p:sldId id="261" r:id="rId6"/>
    <p:sldId id="294" r:id="rId7"/>
    <p:sldId id="295" r:id="rId8"/>
    <p:sldId id="262" r:id="rId9"/>
    <p:sldId id="263" r:id="rId10"/>
    <p:sldId id="265" r:id="rId11"/>
    <p:sldId id="266" r:id="rId12"/>
    <p:sldId id="269" r:id="rId13"/>
    <p:sldId id="270" r:id="rId14"/>
    <p:sldId id="271" r:id="rId15"/>
    <p:sldId id="272" r:id="rId16"/>
    <p:sldId id="273" r:id="rId17"/>
    <p:sldId id="281" r:id="rId18"/>
    <p:sldId id="287" r:id="rId19"/>
    <p:sldId id="288" r:id="rId20"/>
    <p:sldId id="289" r:id="rId21"/>
    <p:sldId id="292" r:id="rId22"/>
    <p:sldId id="293" r:id="rId23"/>
    <p:sldId id="284" r:id="rId24"/>
    <p:sldId id="278" r:id="rId25"/>
    <p:sldId id="280" r:id="rId26"/>
    <p:sldId id="296" r:id="rId27"/>
  </p:sldIdLst>
  <p:sldSz cx="12192000" cy="6858000"/>
  <p:notesSz cx="6858000" cy="9144000"/>
  <p:embeddedFontLst>
    <p:embeddedFont>
      <p:font typeface="Open Sans" panose="020B0606030504020204" pitchFamily="34"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5"/>
    <p:restoredTop sz="94787"/>
  </p:normalViewPr>
  <p:slideViewPr>
    <p:cSldViewPr snapToGrid="0">
      <p:cViewPr varScale="1">
        <p:scale>
          <a:sx n="90" d="100"/>
          <a:sy n="90" d="100"/>
        </p:scale>
        <p:origin x="232" y="7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9" y="-54563"/>
            <a:ext cx="12318832" cy="6966179"/>
          </a:xfrm>
          <a:prstGeom prst="rect">
            <a:avLst/>
          </a:prstGeom>
          <a:noFill/>
          <a:ln>
            <a:noFill/>
          </a:ln>
        </p:spPr>
      </p:pic>
      <p:sp>
        <p:nvSpPr>
          <p:cNvPr id="49" name="Google Shape;49;p1"/>
          <p:cNvSpPr txBox="1"/>
          <p:nvPr/>
        </p:nvSpPr>
        <p:spPr>
          <a:xfrm>
            <a:off x="42129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10: </a:t>
            </a:r>
            <a:r>
              <a:rPr lang="en-US" sz="2800" b="1" baseline="30000" dirty="0">
                <a:solidFill>
                  <a:schemeClr val="dk1"/>
                </a:solidFill>
              </a:rPr>
              <a:t>FEBRUARY 8</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954067"/>
          </a:xfrm>
          <a:prstGeom prst="rect">
            <a:avLst/>
          </a:prstGeom>
          <a:noFill/>
          <a:ln>
            <a:noFill/>
          </a:ln>
        </p:spPr>
        <p:txBody>
          <a:bodyPr spcFirstLastPara="1" wrap="square" lIns="91425" tIns="45700" rIns="91425" bIns="45700" anchor="t" anchorCtr="0">
            <a:spAutoFit/>
          </a:bodyPr>
          <a:lstStyle/>
          <a:p>
            <a:r>
              <a:rPr lang="en-US" sz="2800" dirty="0">
                <a:effectLst/>
                <a:latin typeface="Arial" panose="020B0604020202020204" pitchFamily="34" charset="0"/>
              </a:rPr>
              <a:t>The grouping of scriptures for today’s lesson give insight on the two sacraments of the church:  Baptism and Holy Communion.</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Articles of Religion Related to Baptism and Holy Communion</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Many AME </a:t>
            </a:r>
            <a:r>
              <a:rPr lang="en-US" sz="2800" dirty="0" err="1">
                <a:effectLst/>
                <a:latin typeface="Arial" panose="020B0604020202020204" pitchFamily="34" charset="0"/>
              </a:rPr>
              <a:t>congreg</a:t>
            </a:r>
            <a:r>
              <a:rPr lang="en-US" sz="2800" dirty="0">
                <a:effectLst/>
                <a:latin typeface="Arial" panose="020B0604020202020204" pitchFamily="34" charset="0"/>
              </a:rPr>
              <a:t>- </a:t>
            </a:r>
            <a:r>
              <a:rPr lang="en-US" sz="2800" dirty="0" err="1">
                <a:effectLst/>
                <a:latin typeface="Arial" panose="020B0604020202020204" pitchFamily="34" charset="0"/>
              </a:rPr>
              <a:t>ations</a:t>
            </a:r>
            <a:r>
              <a:rPr lang="en-US" sz="2800" dirty="0">
                <a:effectLst/>
                <a:latin typeface="Arial" panose="020B0604020202020204" pitchFamily="34" charset="0"/>
              </a:rPr>
              <a:t> will observe Founder’s Day today. One of the founding and clarifying sets of doctrine for the church is the Articles of Religion, adapted from the Methodist Church and the Anglican Church before that.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805094"/>
            <a:ext cx="10171731" cy="2246769"/>
          </a:xfrm>
          <a:prstGeom prst="rect">
            <a:avLst/>
          </a:prstGeom>
          <a:noFill/>
        </p:spPr>
        <p:txBody>
          <a:bodyPr wrap="square" rtlCol="0">
            <a:spAutoFit/>
          </a:bodyPr>
          <a:lstStyle/>
          <a:p>
            <a:pPr algn="just"/>
            <a:r>
              <a:rPr lang="en-US" sz="2800" dirty="0">
                <a:effectLst/>
                <a:latin typeface="Arial" panose="020B0604020202020204" pitchFamily="34" charset="0"/>
              </a:rPr>
              <a:t>The church’s sacraments, Baptism and the Lord’s Supper, have historically and contemporarily offered both spiritual grounding and communal identity for black Christians, especially in contexts of oppression, migration, and social struggle.</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0"/>
            <a:ext cx="12192001" cy="6894457"/>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693" y="838947"/>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Baptism and the Lord’s Supper shape our spiritual lives in ways that extend beyond Sunday worship. They ground our identity in God’s love, offer reminders of our commitments, and guide ethical action. For example, baptism marks belonging, encouraging participation in church and community life. The Lord’s Supper cultivates empathy and solidarity, reminding us to care for those in need.</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6;p27" descr="LFS PP Slide Questions.jpg">
            <a:extLst>
              <a:ext uri="{FF2B5EF4-FFF2-40B4-BE49-F238E27FC236}">
                <a16:creationId xmlns:a16="http://schemas.microsoft.com/office/drawing/2014/main" id="{7DD84674-F5ED-0143-98C1-9F7B9129DED0}"/>
              </a:ext>
            </a:extLst>
          </p:cNvPr>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151621980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E0F5BD2-8565-8F46-AE0E-AE6262384F0F}"/>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t>1.	</a:t>
            </a:r>
            <a:r>
              <a:rPr lang="en-US" sz="2800" dirty="0">
                <a:effectLst/>
                <a:latin typeface="Arial" panose="020B0604020202020204" pitchFamily="34" charset="0"/>
              </a:rPr>
              <a:t>How do baptism and the Lord’s Supper strengthen your personal faith and sense of belonging?</a:t>
            </a:r>
          </a:p>
          <a:p>
            <a:pPr marL="465138" indent="-465138"/>
            <a:endParaRPr lang="en-US" sz="2800" dirty="0"/>
          </a:p>
        </p:txBody>
      </p:sp>
    </p:spTree>
    <p:extLst>
      <p:ext uri="{BB962C8B-B14F-4D97-AF65-F5344CB8AC3E}">
        <p14:creationId xmlns:p14="http://schemas.microsoft.com/office/powerpoint/2010/main" val="13943101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6247824"/>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Baptism</a:t>
            </a:r>
            <a:r>
              <a:rPr lang="en-US" sz="6600" b="1" dirty="0">
                <a:latin typeface="+mj-lt"/>
              </a:rPr>
              <a:t> </a:t>
            </a:r>
            <a:r>
              <a:rPr lang="en-US" sz="6600" b="1" dirty="0">
                <a:effectLst/>
                <a:latin typeface="+mj-lt"/>
              </a:rPr>
              <a:t>and</a:t>
            </a:r>
            <a:r>
              <a:rPr lang="en-US" sz="6600" b="1" dirty="0">
                <a:latin typeface="+mj-lt"/>
              </a:rPr>
              <a:t> </a:t>
            </a:r>
            <a:r>
              <a:rPr lang="en-US" sz="6600" b="1" dirty="0">
                <a:effectLst/>
                <a:latin typeface="+mj-lt"/>
              </a:rPr>
              <a:t>the</a:t>
            </a:r>
            <a:r>
              <a:rPr lang="en-US" sz="6600" b="1" dirty="0">
                <a:latin typeface="+mj-lt"/>
              </a:rPr>
              <a:t> </a:t>
            </a:r>
            <a:r>
              <a:rPr lang="en-US" sz="6600" b="1" dirty="0">
                <a:effectLst/>
                <a:latin typeface="+mj-lt"/>
              </a:rPr>
              <a:t>Lord’s Supper</a:t>
            </a:r>
            <a:endParaRPr lang="en-US" sz="6600" dirty="0">
              <a:effectLst/>
              <a:latin typeface="+mj-lt"/>
            </a:endParaRPr>
          </a:p>
          <a:p>
            <a:endParaRPr lang="en-US" sz="2800" b="1" dirty="0">
              <a:solidFill>
                <a:schemeClr val="dk2"/>
              </a:solidFill>
              <a:latin typeface="+mn-lt"/>
              <a:ea typeface="Quattrocento Sans"/>
              <a:cs typeface="Quattrocento Sans"/>
              <a:sym typeface="Quattrocento Sans"/>
            </a:endParaRPr>
          </a:p>
          <a:p>
            <a:pPr algn="just"/>
            <a:r>
              <a:rPr lang="en-US" sz="2800" b="1" spc="-150" dirty="0">
                <a:solidFill>
                  <a:schemeClr val="dk2"/>
                </a:solidFill>
                <a:latin typeface="+mn-lt"/>
                <a:ea typeface="Quattrocento Sans"/>
                <a:cs typeface="Quattrocento Sans"/>
                <a:sym typeface="Quattrocento Sans"/>
              </a:rPr>
              <a:t>Focus Scripture: </a:t>
            </a:r>
            <a:r>
              <a:rPr lang="en-US" sz="2800" spc="-150" dirty="0">
                <a:effectLst/>
                <a:latin typeface="+mn-lt"/>
              </a:rPr>
              <a:t>Matthew 3:13-17; 28:19-20; 1 Corinthians 11:23-29</a:t>
            </a:r>
            <a:br>
              <a:rPr lang="en-US" sz="2800" dirty="0">
                <a:effectLst/>
                <a:latin typeface="+mn-lt"/>
              </a:rPr>
            </a:br>
            <a:endParaRPr lang="en-US" sz="2800" dirty="0">
              <a:effectLst/>
              <a:latin typeface="+mn-lt"/>
            </a:endParaRPr>
          </a:p>
          <a:p>
            <a:pPr algn="just"/>
            <a:r>
              <a:rPr lang="en-US" sz="2800" b="1" dirty="0">
                <a:effectLst/>
                <a:latin typeface="+mn-lt"/>
              </a:rPr>
              <a:t>Key Verses: </a:t>
            </a:r>
            <a:r>
              <a:rPr lang="en-US" sz="2800" dirty="0">
                <a:effectLst/>
                <a:latin typeface="+mn-lt"/>
              </a:rPr>
              <a:t>“Go therefore and make disciples of all nations, baptizing them in the name of the Father and of the Son and of the Holy Spirit and teaching them to obey everything that I have commanded you.  And remember, I am with you always, to the end of the age.” Matthew 28:19-20 </a:t>
            </a:r>
            <a:r>
              <a:rPr lang="en-US" sz="2800" i="1" dirty="0">
                <a:latin typeface="+mn-lt"/>
              </a:rPr>
              <a:t>(NRSV UE)</a:t>
            </a:r>
            <a:endParaRPr lang="en-US" sz="2800" dirty="0">
              <a:latin typeface="+mn-lt"/>
            </a:endParaRPr>
          </a:p>
          <a:p>
            <a:pPr algn="ctr"/>
            <a:endParaRPr lang="en-US" sz="4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6E7B7EE0-BE1E-3AC9-3207-9CAF171436D7}"/>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2.	In what ways can these sacraments inspire acts of justice and compassion in your community?</a:t>
            </a:r>
          </a:p>
        </p:txBody>
      </p:sp>
    </p:spTree>
    <p:extLst>
      <p:ext uri="{BB962C8B-B14F-4D97-AF65-F5344CB8AC3E}">
        <p14:creationId xmlns:p14="http://schemas.microsoft.com/office/powerpoint/2010/main" val="215895618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469339E-195B-78C0-F8A9-DE064673D34A}"/>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3.	How can remembering Christ’s death and resurrection transform daily choices and relationships?</a:t>
            </a:r>
          </a:p>
        </p:txBody>
      </p:sp>
    </p:spTree>
    <p:extLst>
      <p:ext uri="{BB962C8B-B14F-4D97-AF65-F5344CB8AC3E}">
        <p14:creationId xmlns:p14="http://schemas.microsoft.com/office/powerpoint/2010/main" val="5630836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734702C-6C9F-9FC9-ADB0-BAC2DE6B8C37}"/>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4.	Considering global AME connection and experiences, how might your church more fully embody Baptism and the Lord’s Supper in mission and service?</a:t>
            </a:r>
          </a:p>
        </p:txBody>
      </p:sp>
    </p:spTree>
    <p:extLst>
      <p:ext uri="{BB962C8B-B14F-4D97-AF65-F5344CB8AC3E}">
        <p14:creationId xmlns:p14="http://schemas.microsoft.com/office/powerpoint/2010/main" val="398398003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70857" y="869648"/>
            <a:ext cx="10462611" cy="526293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Hymns:</a:t>
            </a:r>
            <a:r>
              <a:rPr lang="en-US" sz="2800" dirty="0">
                <a:effectLst/>
                <a:latin typeface="Arial" panose="020B0604020202020204" pitchFamily="34" charset="0"/>
              </a:rPr>
              <a:t> “Lord, I Want to Be a Christian,” AMECH #282 and “Let Us Break Bread Together,” AMECH #530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Gracious and loving God, we thank you for the gift of your Son, Jesus, and for the ways he has shown us the path of life through his baptism and the sharing of his table. We thank you for Bishop Richard Allen and those </a:t>
            </a:r>
            <a:r>
              <a:rPr lang="en-US" sz="2800" dirty="0" err="1">
                <a:effectLst/>
                <a:latin typeface="Arial" panose="020B0604020202020204" pitchFamily="34" charset="0"/>
              </a:rPr>
              <a:t>foreparents</a:t>
            </a:r>
            <a:r>
              <a:rPr lang="en-US" sz="2800" dirty="0">
                <a:effectLst/>
                <a:latin typeface="Arial" panose="020B0604020202020204" pitchFamily="34" charset="0"/>
              </a:rPr>
              <a:t> of the faith and church. Strengthen our faith, deepen our love for you and for one another, and guide us to live as your faithful disciples. May the waters of baptism remind us of your cleansing and new life; and may the bread and cup of the Lord’s Supper nourish our spirits and unite us in your mission. Help us to serve others with</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36A98B96-3D32-EB91-D2D4-50483CB43C99}"/>
              </a:ext>
            </a:extLst>
          </p:cNvPr>
          <p:cNvSpPr txBox="1"/>
          <p:nvPr/>
        </p:nvSpPr>
        <p:spPr>
          <a:xfrm>
            <a:off x="870857" y="869648"/>
            <a:ext cx="10462611" cy="95406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joy, to act justly, and to walk humbly with you each day. In the name of Jesus Christ, our Lord and savior, we pray. Amen.</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31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918227"/>
            <a:ext cx="10220400" cy="4293443"/>
          </a:xfrm>
          <a:prstGeom prst="rect">
            <a:avLst/>
          </a:prstGeom>
          <a:noFill/>
          <a:ln>
            <a:noFill/>
          </a:ln>
        </p:spPr>
        <p:txBody>
          <a:bodyPr spcFirstLastPara="1" wrap="square" lIns="91425" tIns="45700" rIns="91425" bIns="45700" anchor="t" anchorCtr="0">
            <a:spAutoFit/>
          </a:bodyPr>
          <a:lstStyle/>
          <a:p>
            <a:pPr marL="465138" indent="-465138" algn="ctr"/>
            <a:r>
              <a:rPr lang="en-US" sz="2100" b="1" dirty="0">
                <a:solidFill>
                  <a:schemeClr val="bg2"/>
                </a:solidFill>
                <a:effectLst/>
                <a:latin typeface="+mn-lt"/>
              </a:rPr>
              <a:t>Matthew 3:13-17</a:t>
            </a:r>
            <a:endParaRPr lang="en-US" sz="2100" dirty="0">
              <a:solidFill>
                <a:schemeClr val="bg2"/>
              </a:solidFill>
              <a:effectLst/>
              <a:latin typeface="+mn-lt"/>
            </a:endParaRPr>
          </a:p>
          <a:p>
            <a:pPr marL="465138" indent="-465138" algn="just"/>
            <a:r>
              <a:rPr lang="en-US" sz="2100" dirty="0">
                <a:solidFill>
                  <a:schemeClr val="bg2"/>
                </a:solidFill>
                <a:effectLst/>
                <a:latin typeface="+mn-lt"/>
              </a:rPr>
              <a:t>13 	Then Jesus came from Galilee to John at the Jordan, to be baptized by him.</a:t>
            </a:r>
          </a:p>
          <a:p>
            <a:pPr marL="465138" indent="-465138" algn="just"/>
            <a:r>
              <a:rPr lang="en-US" sz="2100" dirty="0">
                <a:solidFill>
                  <a:schemeClr val="bg2"/>
                </a:solidFill>
                <a:effectLst/>
                <a:latin typeface="+mn-lt"/>
              </a:rPr>
              <a:t>14 	John would have prevented him, saying, “I need to be baptized by you, and do you come to me?”</a:t>
            </a:r>
          </a:p>
          <a:p>
            <a:pPr marL="465138" indent="-465138" algn="just"/>
            <a:r>
              <a:rPr lang="en-US" sz="2100" dirty="0">
                <a:solidFill>
                  <a:schemeClr val="bg2"/>
                </a:solidFill>
                <a:effectLst/>
                <a:latin typeface="+mn-lt"/>
              </a:rPr>
              <a:t>15 	But Jesus answered him, “Let it be so now, for it is proper for us in this way to fulfill all righteousness.” Then he consented.</a:t>
            </a:r>
          </a:p>
          <a:p>
            <a:pPr marL="465138" indent="-465138" algn="just"/>
            <a:r>
              <a:rPr lang="en-US" sz="2100" dirty="0">
                <a:solidFill>
                  <a:schemeClr val="bg2"/>
                </a:solidFill>
                <a:effectLst/>
                <a:latin typeface="+mn-lt"/>
              </a:rPr>
              <a:t>16 	And when Jesus had been baptized, just as he came up from the water, suddenly the heavens were opened to him and he saw God’s Spirit descending like a dove and alighting on him.</a:t>
            </a:r>
          </a:p>
          <a:p>
            <a:pPr marL="465138" indent="-465138" algn="just"/>
            <a:r>
              <a:rPr lang="en-US" sz="2100" dirty="0">
                <a:solidFill>
                  <a:schemeClr val="bg2"/>
                </a:solidFill>
                <a:effectLst/>
                <a:latin typeface="+mn-lt"/>
              </a:rPr>
              <a:t>17 	And a voice from the heavens said, “This is my Son, the Beloved, with whom I am well pleased.”</a:t>
            </a:r>
          </a:p>
          <a:p>
            <a:pPr marL="465138" indent="-465138" algn="ctr"/>
            <a:r>
              <a:rPr lang="en-US" sz="2100" b="1" dirty="0">
                <a:solidFill>
                  <a:schemeClr val="bg2"/>
                </a:solidFill>
                <a:effectLst/>
                <a:latin typeface="+mn-lt"/>
              </a:rPr>
              <a:t>28:19-20</a:t>
            </a:r>
            <a:endParaRPr lang="en-US" sz="2100" dirty="0">
              <a:solidFill>
                <a:schemeClr val="bg2"/>
              </a:solidFill>
              <a:effectLst/>
              <a:latin typeface="+mn-lt"/>
            </a:endParaRPr>
          </a:p>
          <a:p>
            <a:pPr marL="465138" indent="-465138" algn="just"/>
            <a:r>
              <a:rPr lang="en-US" sz="2100" dirty="0">
                <a:solidFill>
                  <a:schemeClr val="bg2"/>
                </a:solidFill>
                <a:effectLst/>
                <a:latin typeface="+mn-lt"/>
              </a:rPr>
              <a:t>19 	“Go therefore and make disciples of all nations, baptizing them in the name of</a:t>
            </a:r>
          </a:p>
        </p:txBody>
      </p:sp>
      <p:sp>
        <p:nvSpPr>
          <p:cNvPr id="61" name="Google Shape;61;p3"/>
          <p:cNvSpPr txBox="1"/>
          <p:nvPr/>
        </p:nvSpPr>
        <p:spPr>
          <a:xfrm>
            <a:off x="654906" y="628969"/>
            <a:ext cx="10873479" cy="1323399"/>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mj-lt"/>
              </a:rPr>
              <a:t>Matthew 3:13-17; 28:19-20; 1 Corinthians 11:23-29(NRSV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AEB1E9F1-A046-ABCD-8854-741E3A3ACAE6}"/>
              </a:ext>
            </a:extLst>
          </p:cNvPr>
          <p:cNvSpPr txBox="1"/>
          <p:nvPr/>
        </p:nvSpPr>
        <p:spPr>
          <a:xfrm>
            <a:off x="981445" y="613544"/>
            <a:ext cx="10220400" cy="5586104"/>
          </a:xfrm>
          <a:prstGeom prst="rect">
            <a:avLst/>
          </a:prstGeom>
          <a:noFill/>
          <a:ln>
            <a:noFill/>
          </a:ln>
        </p:spPr>
        <p:txBody>
          <a:bodyPr spcFirstLastPara="1" wrap="square" lIns="91425" tIns="45700" rIns="91425" bIns="45700" anchor="t" anchorCtr="0">
            <a:spAutoFit/>
          </a:bodyPr>
          <a:lstStyle/>
          <a:p>
            <a:pPr marL="465138" indent="-465138" algn="just"/>
            <a:r>
              <a:rPr lang="en-US" sz="2100" dirty="0">
                <a:solidFill>
                  <a:schemeClr val="bg2"/>
                </a:solidFill>
                <a:effectLst/>
                <a:latin typeface="+mn-lt"/>
              </a:rPr>
              <a:t>	the Father and of the Son and of the Holy Spirit</a:t>
            </a:r>
          </a:p>
          <a:p>
            <a:pPr marL="465138" indent="-465138" algn="just"/>
            <a:r>
              <a:rPr lang="en-US" sz="2100" dirty="0">
                <a:solidFill>
                  <a:schemeClr val="bg2"/>
                </a:solidFill>
                <a:effectLst/>
                <a:latin typeface="+mn-lt"/>
              </a:rPr>
              <a:t>20	and teaching them to obey everything that I have commanded you. And remember, I am with you always, to the end of the age.”</a:t>
            </a:r>
          </a:p>
          <a:p>
            <a:pPr marL="465138" indent="-465138" algn="ctr"/>
            <a:r>
              <a:rPr lang="en-US" sz="2100" b="1" dirty="0">
                <a:solidFill>
                  <a:schemeClr val="bg2"/>
                </a:solidFill>
                <a:effectLst/>
                <a:latin typeface="+mn-lt"/>
              </a:rPr>
              <a:t>1 Corinthians</a:t>
            </a:r>
            <a:r>
              <a:rPr lang="en-US" sz="2100" b="1" dirty="0">
                <a:solidFill>
                  <a:schemeClr val="bg2"/>
                </a:solidFill>
                <a:latin typeface="+mn-lt"/>
              </a:rPr>
              <a:t> </a:t>
            </a:r>
            <a:r>
              <a:rPr lang="en-US" sz="2100" b="1" dirty="0">
                <a:solidFill>
                  <a:schemeClr val="bg2"/>
                </a:solidFill>
                <a:effectLst/>
                <a:latin typeface="+mn-lt"/>
              </a:rPr>
              <a:t>11:23-29</a:t>
            </a:r>
            <a:endParaRPr lang="en-US" sz="2100" dirty="0">
              <a:solidFill>
                <a:schemeClr val="bg2"/>
              </a:solidFill>
              <a:effectLst/>
              <a:latin typeface="+mn-lt"/>
            </a:endParaRPr>
          </a:p>
          <a:p>
            <a:pPr marL="465138" indent="-465138" algn="just"/>
            <a:r>
              <a:rPr lang="en-US" sz="2100" dirty="0">
                <a:solidFill>
                  <a:schemeClr val="bg2"/>
                </a:solidFill>
                <a:effectLst/>
                <a:latin typeface="+mn-lt"/>
              </a:rPr>
              <a:t>23 For I received from the Lord what I also handed on to you, that the Lord Jesus on the night when he was betrayed took a loaf of bread,</a:t>
            </a:r>
          </a:p>
          <a:p>
            <a:pPr marL="465138" indent="-465138" algn="just"/>
            <a:r>
              <a:rPr lang="en-US" sz="2100" dirty="0">
                <a:solidFill>
                  <a:schemeClr val="bg2"/>
                </a:solidFill>
                <a:effectLst/>
                <a:latin typeface="+mn-lt"/>
              </a:rPr>
              <a:t>24 and when he had given thanks, he broke it and said, “This is my body that is for you. Do this in remembrance of me.”</a:t>
            </a:r>
          </a:p>
          <a:p>
            <a:pPr marL="465138" indent="-465138" algn="just"/>
            <a:r>
              <a:rPr lang="en-US" sz="2100" dirty="0">
                <a:solidFill>
                  <a:schemeClr val="bg2"/>
                </a:solidFill>
                <a:effectLst/>
                <a:latin typeface="+mn-lt"/>
              </a:rPr>
              <a:t>25 In the same way he took the cup also, after supper, saying, “This cup is the new covenant in my blood. Do this, as often as you drink it, in remembrance of me.”</a:t>
            </a:r>
          </a:p>
          <a:p>
            <a:pPr marL="465138" indent="-465138" algn="just"/>
            <a:r>
              <a:rPr lang="en-US" sz="2100" dirty="0">
                <a:solidFill>
                  <a:schemeClr val="bg2"/>
                </a:solidFill>
                <a:effectLst/>
                <a:latin typeface="+mn-lt"/>
              </a:rPr>
              <a:t>26 For as often as you eat this bread and drink the cup, you proclaim the Lord’s death until he comes.</a:t>
            </a:r>
          </a:p>
          <a:p>
            <a:pPr marL="465138" indent="-465138" algn="just"/>
            <a:r>
              <a:rPr lang="en-US" sz="2100" dirty="0">
                <a:solidFill>
                  <a:schemeClr val="bg2"/>
                </a:solidFill>
                <a:effectLst/>
                <a:latin typeface="+mn-lt"/>
              </a:rPr>
              <a:t>27 Whoever, therefore, eats the bread or drinks the cup of the Lord in an unworthy manner will be answerable for the body and blood of the Lord.</a:t>
            </a:r>
          </a:p>
          <a:p>
            <a:pPr marL="465138" indent="-465138" algn="just"/>
            <a:r>
              <a:rPr lang="en-US" sz="2100" dirty="0">
                <a:solidFill>
                  <a:schemeClr val="bg2"/>
                </a:solidFill>
                <a:effectLst/>
                <a:latin typeface="+mn-lt"/>
              </a:rPr>
              <a:t>28 Examine yourselves, and only then eat of the bread and drink of the cup.</a:t>
            </a:r>
          </a:p>
          <a:p>
            <a:pPr marL="465138" indent="-465138" algn="just"/>
            <a:r>
              <a:rPr lang="en-US" sz="2100" dirty="0">
                <a:solidFill>
                  <a:schemeClr val="bg2"/>
                </a:solidFill>
                <a:effectLst/>
                <a:latin typeface="+mn-lt"/>
              </a:rPr>
              <a:t>29 For all who eat and drink without discerning the body eat and drink judgment against themselves.</a:t>
            </a:r>
          </a:p>
        </p:txBody>
      </p:sp>
    </p:spTree>
    <p:extLst>
      <p:ext uri="{BB962C8B-B14F-4D97-AF65-F5344CB8AC3E}">
        <p14:creationId xmlns:p14="http://schemas.microsoft.com/office/powerpoint/2010/main" val="3136833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23170"/>
            <a:ext cx="10613282" cy="5509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Baptism </a:t>
            </a:r>
            <a:r>
              <a:rPr lang="en-US" sz="2800" dirty="0">
                <a:effectLst/>
                <a:latin typeface="Arial" panose="020B0604020202020204" pitchFamily="34" charset="0"/>
              </a:rPr>
              <a:t>– One of the two (2) sacraments. It is a sign of new life through Jesus Christ and unites the one baptized with Christ and his people as members of the church. The act is administered in the name of the Father, the Son, and the Holy Spirit. The three (3) modes are effusion (pouring of), aspersion (sprinkling with), and immersion (dipping in) water. In no case shall any person be re-baptized.</a:t>
            </a:r>
          </a:p>
          <a:p>
            <a:pPr marL="457200" indent="-457200" algn="just">
              <a:buFont typeface="Arial" panose="020B0604020202020204" pitchFamily="34" charset="0"/>
              <a:buChar char="•"/>
            </a:pPr>
            <a:r>
              <a:rPr lang="en-US" sz="2800" b="1" dirty="0">
                <a:effectLst/>
                <a:latin typeface="Arial" panose="020B0604020202020204" pitchFamily="34" charset="0"/>
              </a:rPr>
              <a:t>The Lord’s Supper (Holy Communion)</a:t>
            </a:r>
            <a:r>
              <a:rPr lang="en-US" sz="2800" dirty="0">
                <a:effectLst/>
                <a:latin typeface="Arial" panose="020B0604020202020204" pitchFamily="34" charset="0"/>
              </a:rPr>
              <a:t> – The sacrament instituted by Christ when he celebrated the Last Supper with his disciples consisting of bread and wine (juice), representing his body and blood as a sacrifice for the forgiveness of sin, and</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C0678295-921A-92D6-7BFD-3240D702EB98}"/>
              </a:ext>
            </a:extLst>
          </p:cNvPr>
          <p:cNvSpPr txBox="1"/>
          <p:nvPr/>
        </p:nvSpPr>
        <p:spPr>
          <a:xfrm>
            <a:off x="816437" y="723170"/>
            <a:ext cx="10613282" cy="5693826"/>
          </a:xfrm>
          <a:prstGeom prst="rect">
            <a:avLst/>
          </a:prstGeom>
          <a:noFill/>
          <a:ln>
            <a:noFill/>
          </a:ln>
        </p:spPr>
        <p:txBody>
          <a:bodyPr spcFirstLastPara="1" wrap="square" lIns="91425" tIns="45700" rIns="91425" bIns="45700" anchor="t" anchorCtr="0">
            <a:spAutoFit/>
          </a:bodyPr>
          <a:lstStyle/>
          <a:p>
            <a:pPr marL="465138" marR="0" lvl="0" indent="-465138" algn="just" rtl="0">
              <a:spcBef>
                <a:spcPts val="0"/>
              </a:spcBef>
              <a:spcAft>
                <a:spcPts val="0"/>
              </a:spcAft>
              <a:buNone/>
            </a:pPr>
            <a:r>
              <a:rPr lang="en-US" sz="2800" dirty="0">
                <a:effectLst/>
                <a:latin typeface="Arial" panose="020B0604020202020204" pitchFamily="34" charset="0"/>
              </a:rPr>
              <a:t>	commonly observed among us on the first Sunday.</a:t>
            </a:r>
          </a:p>
          <a:p>
            <a:pPr marL="457200" indent="-457200" algn="just">
              <a:buFont typeface="Arial" panose="020B0604020202020204" pitchFamily="34" charset="0"/>
              <a:buChar char="•"/>
            </a:pPr>
            <a:r>
              <a:rPr lang="en-US" sz="2800" b="1" dirty="0">
                <a:effectLst/>
                <a:latin typeface="Arial" panose="020B0604020202020204" pitchFamily="34" charset="0"/>
              </a:rPr>
              <a:t>Love Feast</a:t>
            </a:r>
            <a:r>
              <a:rPr lang="en-US" sz="2800" dirty="0">
                <a:effectLst/>
                <a:latin typeface="Arial" panose="020B0604020202020204" pitchFamily="34" charset="0"/>
              </a:rPr>
              <a:t> – The service of preparation that precedes participation in the sacrament of Holy Communion. The elements of the love feast are water, symbolic of our desire for purification, and bread, symbolic of our desire for goodwill with one another. In this service, one forgives all and seeks forgiveness from all, so that one might present oneself acceptable before the Lord at his table.</a:t>
            </a:r>
          </a:p>
          <a:p>
            <a:pPr marL="457200" indent="-457200" algn="just">
              <a:buFont typeface="Arial" panose="020B0604020202020204" pitchFamily="34" charset="0"/>
              <a:buChar char="•"/>
            </a:pPr>
            <a:r>
              <a:rPr lang="en-US" sz="2800" b="1" dirty="0">
                <a:effectLst/>
                <a:latin typeface="Arial" panose="020B0604020202020204" pitchFamily="34" charset="0"/>
              </a:rPr>
              <a:t>Means of Grace </a:t>
            </a:r>
            <a:r>
              <a:rPr lang="en-US" sz="2800" dirty="0">
                <a:effectLst/>
                <a:latin typeface="Arial" panose="020B0604020202020204" pitchFamily="34" charset="0"/>
              </a:rPr>
              <a:t>– Spiritual channels or practices through which God imparts his grace to believers. In the AME tradition, the primary means of grace include the Word of God, the sacraments (Baptism and the Lord’s Supper), prayer, fasting, and Christian fellowship. These are not merely symbolic</a:t>
            </a:r>
          </a:p>
        </p:txBody>
      </p:sp>
    </p:spTree>
    <p:extLst>
      <p:ext uri="{BB962C8B-B14F-4D97-AF65-F5344CB8AC3E}">
        <p14:creationId xmlns:p14="http://schemas.microsoft.com/office/powerpoint/2010/main" val="2290871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187C3B42-BFCC-6485-F273-7584A1828AE4}"/>
              </a:ext>
            </a:extLst>
          </p:cNvPr>
          <p:cNvSpPr txBox="1"/>
          <p:nvPr/>
        </p:nvSpPr>
        <p:spPr>
          <a:xfrm>
            <a:off x="816437" y="723170"/>
            <a:ext cx="10613282" cy="3970277"/>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dirty="0">
                <a:effectLst/>
                <a:latin typeface="Arial" panose="020B0604020202020204" pitchFamily="34" charset="0"/>
              </a:rPr>
              <a:t>and Christian fellowship. These are not merely symbolic actions; they are instruments through which God strengthens faith, nurtures holiness, and equips believers for service.</a:t>
            </a:r>
          </a:p>
          <a:p>
            <a:pPr marL="457200" indent="-457200" algn="just">
              <a:buFont typeface="Arial" panose="020B0604020202020204" pitchFamily="34" charset="0"/>
              <a:buChar char="•"/>
            </a:pPr>
            <a:r>
              <a:rPr lang="en-US" sz="2800" b="1" dirty="0">
                <a:effectLst/>
                <a:latin typeface="Arial" panose="020B0604020202020204" pitchFamily="34" charset="0"/>
              </a:rPr>
              <a:t>Ritual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The established form for the rites and ceremonies of the church for the purpose of conducting private and public worship.</a:t>
            </a:r>
          </a:p>
          <a:p>
            <a:pPr marL="457200" indent="-457200" algn="just">
              <a:buFont typeface="Arial" panose="020B0604020202020204" pitchFamily="34" charset="0"/>
              <a:buChar char="•"/>
            </a:pPr>
            <a:r>
              <a:rPr lang="en-US" sz="2800" b="1" dirty="0">
                <a:effectLst/>
                <a:latin typeface="Arial" panose="020B0604020202020204" pitchFamily="34" charset="0"/>
              </a:rPr>
              <a:t>Sacraments </a:t>
            </a:r>
            <a:r>
              <a:rPr lang="en-US" sz="2800" dirty="0">
                <a:effectLst/>
                <a:latin typeface="Arial" panose="020B0604020202020204" pitchFamily="34" charset="0"/>
              </a:rPr>
              <a:t>– Acts instituted by Jesus Christ as a means of grace. The two (2) in the AME Church are Holy Baptism and the Lord’s Supper (Holy Communion).</a:t>
            </a:r>
          </a:p>
        </p:txBody>
      </p:sp>
    </p:spTree>
    <p:extLst>
      <p:ext uri="{BB962C8B-B14F-4D97-AF65-F5344CB8AC3E}">
        <p14:creationId xmlns:p14="http://schemas.microsoft.com/office/powerpoint/2010/main" val="104302996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Rituals are a universal expression of human longing for connection and meaning. In African and African-descended cultures, rites of passage such as birth, naming, initiation, and communal feasts affirm identity, belonging, and purpose. Baptism and the Lord’s Supper similarly mark spiritual milestones, linking believers to God, Christ, and one another. Baptism identifies the believer with Jesus’ death and resurrection (Romans 6:1-14), while the Lord’s Supper memorializes Christ’s sacrificial love and fosters community.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83651</TotalTime>
  <Words>1399</Words>
  <Application>Microsoft Macintosh PowerPoint</Application>
  <PresentationFormat>Widescreen</PresentationFormat>
  <Paragraphs>51</Paragraphs>
  <Slides>26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2025-10-23T21:31:45Z</dcterms:modified>
</cp:coreProperties>
</file>