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61" r:id="rId5"/>
    <p:sldId id="287"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76" r:id="rId19"/>
    <p:sldId id="285" r:id="rId20"/>
    <p:sldId id="288" r:id="rId21"/>
    <p:sldId id="284" r:id="rId22"/>
    <p:sldId id="278" r:id="rId23"/>
    <p:sldId id="28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7"/>
    <p:restoredTop sz="93985"/>
  </p:normalViewPr>
  <p:slideViewPr>
    <p:cSldViewPr snapToGrid="0">
      <p:cViewPr varScale="1">
        <p:scale>
          <a:sx n="103" d="100"/>
          <a:sy n="103" d="100"/>
        </p:scale>
        <p:origin x="632"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4" y="0"/>
            <a:ext cx="12318834" cy="6966180"/>
          </a:xfrm>
          <a:prstGeom prst="rect">
            <a:avLst/>
          </a:prstGeom>
          <a:noFill/>
          <a:ln>
            <a:noFill/>
          </a:ln>
        </p:spPr>
      </p:pic>
      <p:sp>
        <p:nvSpPr>
          <p:cNvPr id="49" name="Google Shape;49;p1"/>
          <p:cNvSpPr txBox="1"/>
          <p:nvPr/>
        </p:nvSpPr>
        <p:spPr>
          <a:xfrm>
            <a:off x="351692" y="5861235"/>
            <a:ext cx="4486403" cy="523180"/>
          </a:xfrm>
          <a:prstGeom prst="rect">
            <a:avLst/>
          </a:prstGeom>
          <a:noFill/>
          <a:ln>
            <a:noFill/>
          </a:ln>
        </p:spPr>
        <p:txBody>
          <a:bodyPr spcFirstLastPara="1" wrap="square" lIns="91425" tIns="45700" rIns="91425" bIns="45700" anchor="t" anchorCtr="0">
            <a:spAutoFit/>
          </a:bodyPr>
          <a:lstStyle/>
          <a:p>
            <a:pPr lvl="0"/>
            <a:r>
              <a:rPr lang="en-US" sz="2800" b="1" i="0" u="none" strike="noStrike" cap="none" baseline="30000" dirty="0">
                <a:solidFill>
                  <a:schemeClr val="dk1"/>
                </a:solidFill>
                <a:sym typeface="Arial"/>
              </a:rPr>
              <a:t>LESSON 1: DECE</a:t>
            </a:r>
            <a:r>
              <a:rPr lang="en-US" sz="2800" b="1" baseline="30000" dirty="0">
                <a:solidFill>
                  <a:schemeClr val="dk1"/>
                </a:solidFill>
              </a:rPr>
              <a:t>MBER</a:t>
            </a:r>
            <a:r>
              <a:rPr lang="en-US" sz="2800" b="1" dirty="0">
                <a:solidFill>
                  <a:schemeClr val="dk1"/>
                </a:solidFill>
              </a:rPr>
              <a:t> </a:t>
            </a:r>
            <a:r>
              <a:rPr lang="en-US" sz="2800" b="1" baseline="30000" dirty="0">
                <a:solidFill>
                  <a:schemeClr val="dk1"/>
                </a:solidFill>
              </a:rPr>
              <a:t>7</a:t>
            </a:r>
            <a:endParaRPr sz="2800" b="1" baseline="30000" dirty="0">
              <a:solidFill>
                <a:schemeClr val="dk1"/>
              </a:solidFil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The study scriptures for this quarter (focus and lesson) are grouped in a way that they were grouped and studied by many Christians following the Uniformed Lesson outlines in 1929-1930. As we continue to follow the Uniformed Lesson outlines in our studies in church school, these particular 1929-1930 outlines are relevant just as God’s Word, while ancient, remains relevant and necessary.</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10134" y="861672"/>
            <a:ext cx="10171731" cy="3108543"/>
          </a:xfrm>
          <a:prstGeom prst="rect">
            <a:avLst/>
          </a:prstGeom>
          <a:noFill/>
        </p:spPr>
        <p:txBody>
          <a:bodyPr wrap="square" rtlCol="0">
            <a:spAutoFit/>
          </a:bodyPr>
          <a:lstStyle/>
          <a:p>
            <a:pPr algn="just"/>
            <a:r>
              <a:rPr lang="en-US" sz="2800" dirty="0">
                <a:effectLst/>
                <a:latin typeface="Arial" panose="020B0604020202020204" pitchFamily="34" charset="0"/>
              </a:rPr>
              <a:t>Consider the story of Harriet Tubman, who relied on scripture as both comfort and guidance while leading enslaved people to freedom. Tubman (c. 1822–1913) was born into slavery in Maryland and escaped to freedom in 1849. She became a fearless conductor on the Underground Railroad, leading hundreds of enslaved people to liberty and relying on her Methodist faith and knowledge of scripture for courage.</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246769"/>
          </a:xfrm>
          <a:prstGeom prst="rect">
            <a:avLst/>
          </a:prstGeom>
          <a:noFill/>
        </p:spPr>
        <p:txBody>
          <a:bodyPr wrap="square" rtlCol="0">
            <a:spAutoFit/>
          </a:bodyPr>
          <a:lstStyle/>
          <a:p>
            <a:pPr algn="just"/>
            <a:r>
              <a:rPr lang="en-US" sz="2800" dirty="0">
                <a:effectLst/>
                <a:latin typeface="Arial" panose="020B0604020202020204" pitchFamily="34" charset="0"/>
              </a:rPr>
              <a:t>God’s Word is not only meant to be read or studied, but to be lived, shaping the choices we make, the relationships we nurture, and the ways we serve others. As we reflect on Psalm 19:7-11 and 2 Timothy 3:14-17, we see that scripture equips us to act with wisdom, integrity, and faithfulness in our daily lives</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0375" indent="-460375" algn="just"/>
            <a:r>
              <a:rPr lang="en-US" sz="2800" dirty="0">
                <a:effectLst/>
                <a:latin typeface="Arial" panose="020B0604020202020204" pitchFamily="34" charset="0"/>
              </a:rPr>
              <a:t>1. How does scripture serve as a guide in your personal and professional life?</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1384954"/>
          </a:xfrm>
          <a:prstGeom prst="rect">
            <a:avLst/>
          </a:prstGeom>
          <a:noFill/>
          <a:ln>
            <a:noFill/>
          </a:ln>
        </p:spPr>
        <p:txBody>
          <a:bodyPr spcFirstLastPara="1" wrap="square" lIns="91425" tIns="45700" rIns="91425" bIns="45700" anchor="t" anchorCtr="0">
            <a:spAutoFit/>
          </a:bodyPr>
          <a:lstStyle/>
          <a:p>
            <a:pPr marL="460375" indent="-460375" algn="just"/>
            <a:r>
              <a:rPr lang="en-US" sz="2800" dirty="0">
                <a:effectLst/>
                <a:latin typeface="Arial" panose="020B0604020202020204" pitchFamily="34" charset="0"/>
              </a:rPr>
              <a:t>2. God appeared suddenly in the lives of Noah, Moses, and Mary, mother of Jesus. How did they respond? Would you respond in the same way? Why or why not?</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p:cNvSpPr txBox="1"/>
          <p:nvPr/>
        </p:nvSpPr>
        <p:spPr>
          <a:xfrm>
            <a:off x="822476" y="1280773"/>
            <a:ext cx="10559100" cy="1384954"/>
          </a:xfrm>
          <a:prstGeom prst="rect">
            <a:avLst/>
          </a:prstGeom>
          <a:noFill/>
          <a:ln>
            <a:noFill/>
          </a:ln>
        </p:spPr>
        <p:txBody>
          <a:bodyPr spcFirstLastPara="1" wrap="square" lIns="91425" tIns="45700" rIns="91425" bIns="45700" anchor="t" anchorCtr="0">
            <a:spAutoFit/>
          </a:bodyPr>
          <a:lstStyle/>
          <a:p>
            <a:pPr marL="460375" indent="-460375" algn="just"/>
            <a:r>
              <a:rPr lang="en-US" sz="2800" dirty="0">
                <a:effectLst/>
                <a:latin typeface="Arial" panose="020B0604020202020204" pitchFamily="34" charset="0"/>
              </a:rPr>
              <a:t>3. Think of a time when scripture helped you make a difficult choice. What passage did you rely on, and what did it teach you?</a:t>
            </a:r>
          </a:p>
        </p:txBody>
      </p:sp>
    </p:spTree>
    <p:extLst>
      <p:ext uri="{BB962C8B-B14F-4D97-AF65-F5344CB8AC3E}">
        <p14:creationId xmlns:p14="http://schemas.microsoft.com/office/powerpoint/2010/main" val="310981080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936171" y="925713"/>
            <a:ext cx="10341430" cy="4505808"/>
          </a:xfrm>
          <a:prstGeom prst="rect">
            <a:avLst/>
          </a:prstGeom>
          <a:noFill/>
          <a:ln>
            <a:noFill/>
          </a:ln>
        </p:spPr>
        <p:txBody>
          <a:bodyPr spcFirstLastPara="1" wrap="square" lIns="91425" tIns="45700" rIns="91425" bIns="45700" anchor="t" anchorCtr="0">
            <a:spAutoFit/>
          </a:bodyPr>
          <a:lstStyle/>
          <a:p>
            <a:pPr algn="ctr"/>
            <a:r>
              <a:rPr lang="en-US" sz="6600" b="1" dirty="0">
                <a:effectLst/>
                <a:latin typeface="+mj-lt"/>
              </a:rPr>
              <a:t>The</a:t>
            </a:r>
            <a:r>
              <a:rPr lang="en-US" sz="6600" b="1" dirty="0">
                <a:latin typeface="+mj-lt"/>
              </a:rPr>
              <a:t> </a:t>
            </a:r>
            <a:r>
              <a:rPr lang="en-US" sz="6600" b="1" dirty="0">
                <a:effectLst/>
                <a:latin typeface="+mj-lt"/>
              </a:rPr>
              <a:t>Holy Scriptures</a:t>
            </a:r>
            <a:endParaRPr lang="en-US" sz="6600" dirty="0">
              <a:effectLst/>
              <a:latin typeface="+mj-lt"/>
            </a:endParaRPr>
          </a:p>
          <a:p>
            <a:pPr>
              <a:lnSpc>
                <a:spcPct val="110000"/>
              </a:lnSpc>
            </a:pPr>
            <a:endParaRPr lang="en-US" sz="3600" b="1" baseline="30000" dirty="0">
              <a:solidFill>
                <a:schemeClr val="dk2"/>
              </a:solidFill>
              <a:latin typeface="+mn-lt"/>
              <a:ea typeface="Quattrocento Sans"/>
              <a:cs typeface="Quattrocento Sans"/>
              <a:sym typeface="Quattrocento Sans"/>
            </a:endParaRPr>
          </a:p>
          <a:p>
            <a:pPr>
              <a:lnSpc>
                <a:spcPct val="110000"/>
              </a:lnSpc>
            </a:pPr>
            <a:r>
              <a:rPr lang="en-US" sz="3600" b="1" baseline="30000" dirty="0">
                <a:solidFill>
                  <a:schemeClr val="dk2"/>
                </a:solidFill>
                <a:latin typeface="+mn-lt"/>
                <a:ea typeface="Quattrocento Sans"/>
                <a:cs typeface="Quattrocento Sans"/>
                <a:sym typeface="Quattrocento Sans"/>
              </a:rPr>
              <a:t>Focus Scripture: </a:t>
            </a:r>
            <a:r>
              <a:rPr lang="en-US" sz="3600" baseline="30000" dirty="0">
                <a:effectLst/>
                <a:latin typeface="+mn-lt"/>
              </a:rPr>
              <a:t>Psalm 19:7-11; 2 Timothy 3:14-15</a:t>
            </a:r>
          </a:p>
          <a:p>
            <a:pPr>
              <a:lnSpc>
                <a:spcPct val="110000"/>
              </a:lnSpc>
            </a:pPr>
            <a:endParaRPr lang="fi-FI" sz="3600" baseline="30000" dirty="0">
              <a:latin typeface="+mn-lt"/>
            </a:endParaRPr>
          </a:p>
          <a:p>
            <a:pPr algn="ctr">
              <a:lnSpc>
                <a:spcPct val="110000"/>
              </a:lnSpc>
            </a:pPr>
            <a:r>
              <a:rPr lang="fi-FI" sz="3600" b="1" baseline="30000" dirty="0">
                <a:latin typeface="+mn-lt"/>
              </a:rPr>
              <a:t>Key </a:t>
            </a:r>
            <a:r>
              <a:rPr lang="fi-FI" sz="3600" b="1" baseline="30000" dirty="0" err="1">
                <a:latin typeface="+mn-lt"/>
              </a:rPr>
              <a:t>Verse</a:t>
            </a:r>
            <a:r>
              <a:rPr lang="fi-FI" sz="3600" b="1" baseline="30000" dirty="0">
                <a:latin typeface="+mn-lt"/>
              </a:rPr>
              <a:t>: </a:t>
            </a:r>
            <a:r>
              <a:rPr lang="en-US" sz="3600" baseline="30000" dirty="0">
                <a:effectLst/>
                <a:latin typeface="+mn-lt"/>
              </a:rPr>
              <a:t>All scripture is inspired by God and is useful for teaching, for reproof, for correction, and for training in righteousness, so that the person of God may be proficient, equipped for every good work.  2 Timothy 3:16-17 </a:t>
            </a:r>
            <a:r>
              <a:rPr lang="en-US" sz="3600" i="1" baseline="30000" dirty="0">
                <a:latin typeface="+mn-lt"/>
              </a:rPr>
              <a:t>(NRSV UE)</a:t>
            </a:r>
            <a:endParaRPr lang="en-US" sz="3600" baseline="30000" dirty="0">
              <a:latin typeface="+mn-lt"/>
            </a:endParaRPr>
          </a:p>
          <a:p>
            <a:pPr algn="ctr"/>
            <a:endParaRPr lang="fi-FI" sz="5400" baseline="30000" dirty="0">
              <a:latin typeface="+mj-lt"/>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a:extLst>
              <a:ext uri="{FF2B5EF4-FFF2-40B4-BE49-F238E27FC236}">
                <a16:creationId xmlns:a16="http://schemas.microsoft.com/office/drawing/2014/main" id="{DC97106D-D26E-2FAB-AE9A-01C50050B13E}"/>
              </a:ext>
            </a:extLst>
          </p:cNvPr>
          <p:cNvSpPr txBox="1"/>
          <p:nvPr/>
        </p:nvSpPr>
        <p:spPr>
          <a:xfrm>
            <a:off x="822476" y="1280773"/>
            <a:ext cx="10559100" cy="954067"/>
          </a:xfrm>
          <a:prstGeom prst="rect">
            <a:avLst/>
          </a:prstGeom>
          <a:noFill/>
          <a:ln>
            <a:noFill/>
          </a:ln>
        </p:spPr>
        <p:txBody>
          <a:bodyPr spcFirstLastPara="1" wrap="square" lIns="91425" tIns="45700" rIns="91425" bIns="45700" anchor="t" anchorCtr="0">
            <a:spAutoFit/>
          </a:bodyPr>
          <a:lstStyle/>
          <a:p>
            <a:pPr marL="460375" indent="-460375" algn="just"/>
            <a:r>
              <a:rPr lang="en-US" sz="2800" dirty="0">
                <a:effectLst/>
                <a:latin typeface="Arial" panose="020B0604020202020204" pitchFamily="34" charset="0"/>
              </a:rPr>
              <a:t>4. In what ways can your understanding of scripture strengthen your community and the AME Church globally?</a:t>
            </a:r>
          </a:p>
        </p:txBody>
      </p:sp>
    </p:spTree>
    <p:extLst>
      <p:ext uri="{BB962C8B-B14F-4D97-AF65-F5344CB8AC3E}">
        <p14:creationId xmlns:p14="http://schemas.microsoft.com/office/powerpoint/2010/main" val="308940146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902338" y="1070187"/>
            <a:ext cx="10460432" cy="3108503"/>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Hymn:</a:t>
            </a:r>
            <a:r>
              <a:rPr lang="en-US" sz="2800" dirty="0">
                <a:effectLst/>
                <a:latin typeface="Arial" panose="020B0604020202020204" pitchFamily="34" charset="0"/>
              </a:rPr>
              <a:t> “Break Thou the Bread of Life,” AMECH #209</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Almighty God, we thank you for the gift of your Word. May it guide our decisions, strengthen our faith, and inspire us to serve others. Help us to meditate on your Word day and night, to hear your voice in scripture, and to be transformed into Christ’s likeness.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1002510" y="1248312"/>
            <a:ext cx="10220400" cy="5493771"/>
          </a:xfrm>
          <a:prstGeom prst="rect">
            <a:avLst/>
          </a:prstGeom>
          <a:noFill/>
          <a:ln>
            <a:noFill/>
          </a:ln>
        </p:spPr>
        <p:txBody>
          <a:bodyPr spcFirstLastPara="1" wrap="square" lIns="91425" tIns="45700" rIns="91425" bIns="45700" anchor="t" anchorCtr="0">
            <a:spAutoFit/>
          </a:bodyPr>
          <a:lstStyle/>
          <a:p>
            <a:pPr marL="460375" indent="-460375" algn="just"/>
            <a:r>
              <a:rPr lang="en-US" sz="2100" dirty="0">
                <a:solidFill>
                  <a:schemeClr val="bg2"/>
                </a:solidFill>
                <a:effectLst/>
                <a:latin typeface="+mn-lt"/>
              </a:rPr>
              <a:t>7 	The law of the Lord is perfect, reviving the soul; the decrees of the Lord are sure, making wise the simple;</a:t>
            </a:r>
          </a:p>
          <a:p>
            <a:pPr marL="460375" indent="-460375" algn="just"/>
            <a:r>
              <a:rPr lang="en-US" sz="2100" dirty="0">
                <a:solidFill>
                  <a:schemeClr val="bg2"/>
                </a:solidFill>
                <a:effectLst/>
                <a:latin typeface="+mn-lt"/>
              </a:rPr>
              <a:t>8 	the precepts of the Lord are right, rejoicing the heart; the commandment of the Lord is clear, enlightening the eyes;</a:t>
            </a:r>
          </a:p>
          <a:p>
            <a:pPr marL="460375" indent="-460375" algn="just"/>
            <a:r>
              <a:rPr lang="en-US" sz="2100" dirty="0">
                <a:solidFill>
                  <a:schemeClr val="bg2"/>
                </a:solidFill>
                <a:effectLst/>
                <a:latin typeface="+mn-lt"/>
              </a:rPr>
              <a:t>9 	the fear of the Lord is pure, enduring forever; the ordinances of the Lord are true and righteous altogether.</a:t>
            </a:r>
          </a:p>
          <a:p>
            <a:pPr marL="460375" indent="-460375" algn="just"/>
            <a:r>
              <a:rPr lang="en-US" sz="2100" dirty="0">
                <a:solidFill>
                  <a:schemeClr val="bg2"/>
                </a:solidFill>
                <a:effectLst/>
                <a:latin typeface="+mn-lt"/>
              </a:rPr>
              <a:t>10 	More to be desired are they than gold, even much fine gold; sweeter also than honey and drippings of the honeycomb.</a:t>
            </a:r>
          </a:p>
          <a:p>
            <a:pPr marL="460375" indent="-460375" algn="just">
              <a:buAutoNum type="arabicPlain" startAt="11"/>
            </a:pPr>
            <a:r>
              <a:rPr lang="en-US" sz="2100" dirty="0">
                <a:solidFill>
                  <a:schemeClr val="bg2"/>
                </a:solidFill>
                <a:effectLst/>
                <a:latin typeface="+mn-lt"/>
              </a:rPr>
              <a:t>Moreover, by them is your servant warned; in keeping them there is great reward.</a:t>
            </a:r>
          </a:p>
          <a:p>
            <a:pPr marL="460375" indent="-460375" algn="ctr"/>
            <a:r>
              <a:rPr lang="en-US" sz="2400" b="1" dirty="0">
                <a:solidFill>
                  <a:schemeClr val="bg2"/>
                </a:solidFill>
                <a:effectLst/>
                <a:latin typeface="Helvetica Neue" panose="02000503000000020004" pitchFamily="2" charset="0"/>
              </a:rPr>
              <a:t>2 Timothy</a:t>
            </a:r>
            <a:r>
              <a:rPr lang="en-US" sz="2400" b="1" dirty="0">
                <a:solidFill>
                  <a:schemeClr val="bg2"/>
                </a:solidFill>
                <a:latin typeface="Helvetica Neue" panose="02000503000000020004" pitchFamily="2" charset="0"/>
              </a:rPr>
              <a:t> </a:t>
            </a:r>
            <a:r>
              <a:rPr lang="en-US" sz="2400" b="1" dirty="0">
                <a:solidFill>
                  <a:schemeClr val="bg2"/>
                </a:solidFill>
                <a:effectLst/>
                <a:latin typeface="Helvetica Neue" panose="02000503000000020004" pitchFamily="2" charset="0"/>
              </a:rPr>
              <a:t>3:14-15</a:t>
            </a:r>
            <a:endParaRPr lang="en-US" sz="2400" dirty="0">
              <a:solidFill>
                <a:schemeClr val="bg2"/>
              </a:solidFill>
              <a:effectLst/>
              <a:latin typeface="Helvetica Neue" panose="02000503000000020004" pitchFamily="2" charset="0"/>
            </a:endParaRPr>
          </a:p>
          <a:p>
            <a:pPr marL="460375" indent="-460375" algn="just"/>
            <a:r>
              <a:rPr lang="en-US" sz="2400" dirty="0">
                <a:solidFill>
                  <a:schemeClr val="bg2"/>
                </a:solidFill>
                <a:effectLst/>
                <a:latin typeface="Helvetica Neue" panose="02000503000000020004" pitchFamily="2" charset="0"/>
              </a:rPr>
              <a:t>14 But as for you, continue in what you have learned and firmly believed, knowing from whom you learned it</a:t>
            </a:r>
          </a:p>
          <a:p>
            <a:pPr marL="460375" indent="-460375" algn="just"/>
            <a:r>
              <a:rPr lang="en-US" sz="2400" dirty="0">
                <a:solidFill>
                  <a:schemeClr val="bg2"/>
                </a:solidFill>
                <a:effectLst/>
                <a:latin typeface="Helvetica Neue" panose="02000503000000020004" pitchFamily="2" charset="0"/>
              </a:rPr>
              <a:t>15 and how from childhood you have known sacred writings that are able to instruct you for salvation through faith in Christ Jesus.</a:t>
            </a:r>
          </a:p>
          <a:p>
            <a:pPr marL="460375" indent="-460375" algn="just">
              <a:buAutoNum type="arabicPlain" startAt="11"/>
            </a:pPr>
            <a:endParaRPr lang="en-US" sz="2100" dirty="0">
              <a:solidFill>
                <a:schemeClr val="bg2"/>
              </a:solidFill>
              <a:effectLst/>
              <a:latin typeface="+mn-lt"/>
            </a:endParaRPr>
          </a:p>
        </p:txBody>
      </p:sp>
      <p:sp>
        <p:nvSpPr>
          <p:cNvPr id="61" name="Google Shape;61;p3"/>
          <p:cNvSpPr txBox="1"/>
          <p:nvPr/>
        </p:nvSpPr>
        <p:spPr>
          <a:xfrm>
            <a:off x="895737" y="670973"/>
            <a:ext cx="11067143"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Helvetica Neue" panose="02000503000000020004" pitchFamily="2" charset="0"/>
              </a:rPr>
              <a:t>Psalm 19:7-11; 2 Timothy 3:14-15 </a:t>
            </a:r>
            <a:r>
              <a:rPr lang="en-US" sz="3600" b="1" dirty="0">
                <a:solidFill>
                  <a:schemeClr val="bg2"/>
                </a:solidFill>
              </a:rPr>
              <a:t>(NRSV UE) </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55296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685800" indent="-685800" algn="just">
              <a:buFont typeface="Arial" panose="020B0604020202020204" pitchFamily="34" charset="0"/>
              <a:buChar char="•"/>
            </a:pPr>
            <a:r>
              <a:rPr lang="en-US" sz="2800" b="1" dirty="0">
                <a:effectLst/>
                <a:latin typeface="Arial" panose="020B0604020202020204" pitchFamily="34" charset="0"/>
              </a:rPr>
              <a:t>Scripture (</a:t>
            </a:r>
            <a:r>
              <a:rPr lang="en-US" sz="2800" b="1" dirty="0" err="1">
                <a:effectLst/>
                <a:latin typeface="Arial" panose="020B0604020202020204" pitchFamily="34" charset="0"/>
              </a:rPr>
              <a:t>skrip-chər</a:t>
            </a:r>
            <a:r>
              <a:rPr lang="en-US" sz="2800" b="1" dirty="0">
                <a:effectLst/>
                <a:latin typeface="Arial" panose="020B0604020202020204" pitchFamily="34" charset="0"/>
              </a:rPr>
              <a:t>)</a:t>
            </a:r>
            <a:r>
              <a:rPr lang="en-US" sz="2800" dirty="0">
                <a:effectLst/>
                <a:latin typeface="Arial" panose="020B0604020202020204" pitchFamily="34" charset="0"/>
              </a:rPr>
              <a:t> – The sacred writings of the Bible, divinely inspired and authoritative for faith and life.</a:t>
            </a:r>
          </a:p>
          <a:p>
            <a:pPr marL="685800" indent="-685800" algn="just">
              <a:buFont typeface="Arial" panose="020B0604020202020204" pitchFamily="34" charset="0"/>
              <a:buChar char="•"/>
            </a:pPr>
            <a:r>
              <a:rPr lang="en-US" sz="2800" b="1" dirty="0">
                <a:effectLst/>
                <a:latin typeface="Arial" panose="020B0604020202020204" pitchFamily="34" charset="0"/>
              </a:rPr>
              <a:t>Inspired (in-</a:t>
            </a:r>
            <a:r>
              <a:rPr lang="en-US" sz="2800" b="1" dirty="0" err="1">
                <a:effectLst/>
                <a:latin typeface="Arial" panose="020B0604020202020204" pitchFamily="34" charset="0"/>
              </a:rPr>
              <a:t>spīrd</a:t>
            </a:r>
            <a:r>
              <a:rPr lang="en-US" sz="2800" b="1" dirty="0">
                <a:effectLst/>
                <a:latin typeface="Arial" panose="020B0604020202020204" pitchFamily="34" charset="0"/>
              </a:rPr>
              <a:t>)</a:t>
            </a:r>
            <a:r>
              <a:rPr lang="en-US" sz="2800" dirty="0">
                <a:effectLst/>
                <a:latin typeface="Arial" panose="020B0604020202020204" pitchFamily="34" charset="0"/>
              </a:rPr>
              <a:t> – Breathed by God; conveying divine guidance through human authors.</a:t>
            </a:r>
          </a:p>
          <a:p>
            <a:pPr marL="685800" indent="-685800" algn="just">
              <a:buFont typeface="Arial" panose="020B0604020202020204" pitchFamily="34" charset="0"/>
              <a:buChar char="•"/>
            </a:pPr>
            <a:r>
              <a:rPr lang="en-US" sz="2800" b="1" dirty="0">
                <a:effectLst/>
                <a:latin typeface="Arial" panose="020B0604020202020204" pitchFamily="34" charset="0"/>
              </a:rPr>
              <a:t>Righteousness (</a:t>
            </a:r>
            <a:r>
              <a:rPr lang="en-US" sz="2800" b="1" dirty="0" err="1">
                <a:effectLst/>
                <a:latin typeface="Arial" panose="020B0604020202020204" pitchFamily="34" charset="0"/>
              </a:rPr>
              <a:t>rīt-chəs-nəs</a:t>
            </a:r>
            <a:r>
              <a:rPr lang="en-US" sz="2800" b="1" dirty="0">
                <a:effectLst/>
                <a:latin typeface="Arial" panose="020B0604020202020204" pitchFamily="34" charset="0"/>
              </a:rPr>
              <a:t>)</a:t>
            </a:r>
            <a:r>
              <a:rPr lang="en-US" sz="2800" dirty="0">
                <a:effectLst/>
                <a:latin typeface="Arial" panose="020B0604020202020204" pitchFamily="34" charset="0"/>
              </a:rPr>
              <a:t> – Living in right relationship with God and neighbor; moral integrity.</a:t>
            </a:r>
          </a:p>
          <a:p>
            <a:pPr marL="685800" indent="-685800" algn="just">
              <a:buFont typeface="Arial" panose="020B0604020202020204" pitchFamily="34" charset="0"/>
              <a:buChar char="•"/>
            </a:pPr>
            <a:r>
              <a:rPr lang="en-US" sz="2800" b="1" dirty="0">
                <a:effectLst/>
                <a:latin typeface="Arial" panose="020B0604020202020204" pitchFamily="34" charset="0"/>
              </a:rPr>
              <a:t>Meditate (med-</a:t>
            </a:r>
            <a:r>
              <a:rPr lang="en-US" sz="2800" b="1" dirty="0" err="1">
                <a:effectLst/>
                <a:latin typeface="Arial" panose="020B0604020202020204" pitchFamily="34" charset="0"/>
              </a:rPr>
              <a:t>i</a:t>
            </a:r>
            <a:r>
              <a:rPr lang="en-US" sz="2800" b="1" dirty="0">
                <a:effectLst/>
                <a:latin typeface="Arial" panose="020B0604020202020204" pitchFamily="34" charset="0"/>
              </a:rPr>
              <a:t>-</a:t>
            </a:r>
            <a:r>
              <a:rPr lang="en-US" sz="2800" b="1" dirty="0" err="1">
                <a:effectLst/>
                <a:latin typeface="Arial" panose="020B0604020202020204" pitchFamily="34" charset="0"/>
              </a:rPr>
              <a:t>tāt</a:t>
            </a:r>
            <a:r>
              <a:rPr lang="en-US" sz="2800" b="1" dirty="0">
                <a:effectLst/>
                <a:latin typeface="Arial" panose="020B0604020202020204" pitchFamily="34" charset="0"/>
              </a:rPr>
              <a:t>)</a:t>
            </a:r>
            <a:r>
              <a:rPr lang="en-US" sz="2800" dirty="0">
                <a:effectLst/>
                <a:latin typeface="Arial" panose="020B0604020202020204" pitchFamily="34" charset="0"/>
              </a:rPr>
              <a:t> – To thoughtfully reflect on God’s Word, internalizing its meaning for daily life.</a:t>
            </a:r>
          </a:p>
          <a:p>
            <a:pPr marL="685800" indent="-685800" algn="just">
              <a:buFont typeface="Arial" panose="020B0604020202020204" pitchFamily="34" charset="0"/>
              <a:buChar char="•"/>
            </a:pPr>
            <a:r>
              <a:rPr lang="en-US" sz="2800" b="1" dirty="0">
                <a:effectLst/>
                <a:latin typeface="Arial" panose="020B0604020202020204" pitchFamily="34" charset="0"/>
              </a:rPr>
              <a:t>Conduit (</a:t>
            </a:r>
            <a:r>
              <a:rPr lang="en-US" sz="2800" b="1" dirty="0" err="1">
                <a:effectLst/>
                <a:latin typeface="Arial" panose="020B0604020202020204" pitchFamily="34" charset="0"/>
              </a:rPr>
              <a:t>kän-do͞ot</a:t>
            </a:r>
            <a:r>
              <a:rPr lang="en-US" sz="2800" b="1" dirty="0">
                <a:effectLst/>
                <a:latin typeface="Arial" panose="020B0604020202020204" pitchFamily="34" charset="0"/>
              </a:rPr>
              <a:t>)</a:t>
            </a:r>
            <a:r>
              <a:rPr lang="en-US" sz="2800" dirty="0">
                <a:effectLst/>
                <a:latin typeface="Arial" panose="020B0604020202020204" pitchFamily="34" charset="0"/>
              </a:rPr>
              <a:t> – A channel through which something flows; here, scripture is the conduit of God’s voice.</a:t>
            </a:r>
          </a:p>
          <a:p>
            <a:pPr algn="just"/>
            <a:endParaRPr lang="en-US" sz="4400" baseline="30000" dirty="0">
              <a:effectLst/>
              <a:latin typeface="Arial" panose="020B0604020202020204" pitchFamily="34"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7;p6">
            <a:extLst>
              <a:ext uri="{FF2B5EF4-FFF2-40B4-BE49-F238E27FC236}">
                <a16:creationId xmlns:a16="http://schemas.microsoft.com/office/drawing/2014/main" id="{5D1E9DFA-8AF5-D537-BFB1-D3AEC99FF017}"/>
              </a:ext>
            </a:extLst>
          </p:cNvPr>
          <p:cNvSpPr txBox="1"/>
          <p:nvPr/>
        </p:nvSpPr>
        <p:spPr>
          <a:xfrm>
            <a:off x="816437" y="814397"/>
            <a:ext cx="10613282" cy="1384954"/>
          </a:xfrm>
          <a:prstGeom prst="rect">
            <a:avLst/>
          </a:prstGeom>
          <a:noFill/>
          <a:ln>
            <a:noFill/>
          </a:ln>
        </p:spPr>
        <p:txBody>
          <a:bodyPr spcFirstLastPara="1" wrap="square" lIns="91425" tIns="45700" rIns="91425" bIns="45700" anchor="t" anchorCtr="0">
            <a:spAutoFit/>
          </a:bodyPr>
          <a:lstStyle/>
          <a:p>
            <a:pPr marL="571500" indent="-571500" algn="just">
              <a:buFont typeface="Arial" panose="020B0604020202020204" pitchFamily="34" charset="0"/>
              <a:buChar char="•"/>
            </a:pPr>
            <a:r>
              <a:rPr lang="en-US" sz="2800" b="1" dirty="0">
                <a:effectLst/>
                <a:latin typeface="Arial" panose="020B0604020202020204" pitchFamily="34" charset="0"/>
              </a:rPr>
              <a:t>The Assyrian Empire</a:t>
            </a:r>
            <a:r>
              <a:rPr lang="en-US" sz="2800" dirty="0">
                <a:effectLst/>
                <a:latin typeface="Arial" panose="020B0604020202020204" pitchFamily="34" charset="0"/>
              </a:rPr>
              <a:t> – A collection of united city-states in power from 900 B.C.E. to 600 B.C.E.; the empire stretched from Mesopotamia (modern-day Iraq) through Asia Minor.</a:t>
            </a:r>
          </a:p>
        </p:txBody>
      </p:sp>
    </p:spTree>
    <p:extLst>
      <p:ext uri="{BB962C8B-B14F-4D97-AF65-F5344CB8AC3E}">
        <p14:creationId xmlns:p14="http://schemas.microsoft.com/office/powerpoint/2010/main" val="148907747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977900" y="962552"/>
            <a:ext cx="10236200" cy="267761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The first unit of this quarter is a study highlighting the holy nature of our God and God’s instrument and gift to us to aid us in our search and path toward holiness, God’s holy Word, the scriptures. It is appropriate that this study comes during this Advent season, as we await the coming of God’s perfect gift to the world, Jesus, the Word made flesh.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70857" y="858762"/>
            <a:ext cx="10504714"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From the hymnal of the Bible, our study passage from Psalms takes on a more poetic form as it describes the value and virtues of scripture.   </a:t>
            </a:r>
          </a:p>
          <a:p>
            <a:pPr algn="ctr"/>
            <a:r>
              <a:rPr lang="en-US" sz="2800" b="1" i="1" dirty="0">
                <a:effectLst/>
                <a:latin typeface="Arial" panose="020B0604020202020204" pitchFamily="34" charset="0"/>
              </a:rPr>
              <a:t>Psalm 19:7-11</a:t>
            </a:r>
            <a:endParaRPr lang="en-US" sz="2800" b="1" dirty="0">
              <a:effectLst/>
              <a:latin typeface="Arial" panose="020B0604020202020204" pitchFamily="34" charset="0"/>
            </a:endParaRPr>
          </a:p>
          <a:p>
            <a:pPr algn="just"/>
            <a:r>
              <a:rPr lang="en-US" sz="2800" dirty="0">
                <a:effectLst/>
                <a:latin typeface="Arial" panose="020B0604020202020204" pitchFamily="34" charset="0"/>
              </a:rPr>
              <a:t>Verse 7: The law of the Lord is perfect, restoring the soul. Here, “law” refers to God’s instructions, which renew our hearts and provide direction.</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76282</TotalTime>
  <Words>916</Words>
  <Application>Microsoft Macintosh PowerPoint</Application>
  <PresentationFormat>Widescreen</PresentationFormat>
  <Paragraphs>39</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Open Sans</vt:lpstr>
      <vt:lpstr>Arial</vt:lpstr>
      <vt:lpstr>Helvetica Neue</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81</cp:revision>
  <dcterms:created xsi:type="dcterms:W3CDTF">2018-05-04T03:01:22Z</dcterms:created>
  <dcterms:modified xsi:type="dcterms:W3CDTF">2025-10-23T22:31:51Z</dcterms:modified>
</cp:coreProperties>
</file>