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9" r:id="rId20"/>
    <p:sldId id="284" r:id="rId21"/>
    <p:sldId id="278" r:id="rId22"/>
    <p:sldId id="280"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9"/>
    <p:restoredTop sz="93957"/>
  </p:normalViewPr>
  <p:slideViewPr>
    <p:cSldViewPr snapToGrid="0">
      <p:cViewPr varScale="1">
        <p:scale>
          <a:sx n="77" d="100"/>
          <a:sy n="77" d="100"/>
        </p:scale>
        <p:origin x="920"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384034" y="5973138"/>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LESSON </a:t>
            </a:r>
            <a:r>
              <a:rPr lang="en-US" sz="2400" b="1" dirty="0">
                <a:solidFill>
                  <a:schemeClr val="dk1"/>
                </a:solidFill>
              </a:rPr>
              <a:t>9</a:t>
            </a:r>
            <a:r>
              <a:rPr lang="en-US" sz="2400" b="1" i="0" u="none" strike="noStrike" cap="none" dirty="0">
                <a:solidFill>
                  <a:schemeClr val="dk1"/>
                </a:solidFill>
                <a:latin typeface="Arial"/>
                <a:ea typeface="Arial"/>
                <a:cs typeface="Arial"/>
                <a:sym typeface="Arial"/>
              </a:rPr>
              <a:t>:  </a:t>
            </a:r>
            <a:r>
              <a:rPr lang="en-US" sz="2400" b="1" dirty="0">
                <a:solidFill>
                  <a:schemeClr val="dk1"/>
                </a:solidFill>
              </a:rPr>
              <a:t>NOVEMBER 2</a:t>
            </a:r>
            <a:endParaRPr sz="2400" b="1"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mn-lt"/>
              </a:rPr>
              <a:t>When people are imprisoned unjustly, an opportunity arises. The choice to act depends upon each of you. Will you stand idly by knowing that an innocent person was incarcerated?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2800" dirty="0">
                <a:effectLst/>
                <a:latin typeface="+mn-lt"/>
              </a:rPr>
              <a:t>A movie, </a:t>
            </a:r>
            <a:r>
              <a:rPr lang="en-US" sz="2800" i="1" dirty="0">
                <a:effectLst/>
                <a:latin typeface="+mn-lt"/>
              </a:rPr>
              <a:t>Just Mercy</a:t>
            </a:r>
            <a:r>
              <a:rPr lang="en-US" sz="2800" dirty="0">
                <a:effectLst/>
                <a:latin typeface="+mn-lt"/>
              </a:rPr>
              <a:t>, featured Bryan Stevenson’s commitment to righting injustices. He founded the Equal Justice Institute (EJI) in Montgomery, Alabama. Through this organization, Stevenson has challenged unfair sentencing imposed upon the innocent. His leadership confronted abusive practices aimed at prisoners and children unfairly tried as adults.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157" y="1027791"/>
            <a:ext cx="10279306" cy="1384995"/>
          </a:xfrm>
          <a:prstGeom prst="rect">
            <a:avLst/>
          </a:prstGeom>
          <a:noFill/>
        </p:spPr>
        <p:txBody>
          <a:bodyPr wrap="square" rtlCol="0">
            <a:spAutoFit/>
          </a:bodyPr>
          <a:lstStyle/>
          <a:p>
            <a:pPr algn="just"/>
            <a:r>
              <a:rPr lang="en-US" sz="2800" dirty="0">
                <a:effectLst/>
                <a:latin typeface="+mn-lt"/>
              </a:rPr>
              <a:t>When people are imprisoned unjustly, an opportunity arises. The choice to act depends upon each of you. Will you stand idly by knowing that an innocent person was incarcerated?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245922"/>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1. 	How can the church help people who are unfairly imprisoned?</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884A5B3B-5386-BA7D-A044-4A4C4021C71C}"/>
              </a:ext>
            </a:extLst>
          </p:cNvPr>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2.	How can the church become involved in sentencing decisions? </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92C3144A-E164-C70A-858A-51FD47A87E4B}"/>
              </a:ext>
            </a:extLst>
          </p:cNvPr>
          <p:cNvSpPr txBox="1"/>
          <p:nvPr/>
        </p:nvSpPr>
        <p:spPr>
          <a:xfrm>
            <a:off x="798286" y="1245922"/>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3. 	Where did you see Jesus in today’s lesson?</a:t>
            </a:r>
          </a:p>
        </p:txBody>
      </p:sp>
    </p:spTree>
    <p:extLst>
      <p:ext uri="{BB962C8B-B14F-4D97-AF65-F5344CB8AC3E}">
        <p14:creationId xmlns:p14="http://schemas.microsoft.com/office/powerpoint/2010/main" val="332107112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64822D7-333E-A7BE-11A3-F7F8E76708EC}"/>
              </a:ext>
            </a:extLst>
          </p:cNvPr>
          <p:cNvSpPr txBox="1"/>
          <p:nvPr/>
        </p:nvSpPr>
        <p:spPr>
          <a:xfrm>
            <a:off x="798286" y="1245922"/>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4. 	How will you apply what you learned to your life?</a:t>
            </a:r>
          </a:p>
        </p:txBody>
      </p:sp>
    </p:spTree>
    <p:extLst>
      <p:ext uri="{BB962C8B-B14F-4D97-AF65-F5344CB8AC3E}">
        <p14:creationId xmlns:p14="http://schemas.microsoft.com/office/powerpoint/2010/main" val="28204823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730811" y="428198"/>
            <a:ext cx="10730378" cy="5016718"/>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Later</a:t>
            </a:r>
            <a:r>
              <a:rPr lang="en-US" sz="6600" b="1" dirty="0">
                <a:latin typeface="+mj-lt"/>
              </a:rPr>
              <a:t> </a:t>
            </a:r>
            <a:r>
              <a:rPr lang="en-US" sz="6600" b="1" dirty="0">
                <a:effectLst/>
                <a:latin typeface="+mj-lt"/>
              </a:rPr>
              <a:t>Experiences</a:t>
            </a:r>
            <a:r>
              <a:rPr lang="en-US" sz="6600" b="1" dirty="0">
                <a:latin typeface="+mj-lt"/>
              </a:rPr>
              <a:t> </a:t>
            </a:r>
            <a:r>
              <a:rPr lang="en-US" sz="6600" b="1" dirty="0">
                <a:effectLst/>
                <a:latin typeface="+mj-lt"/>
              </a:rPr>
              <a:t>of Jeremiah</a:t>
            </a:r>
            <a:endParaRPr lang="en-US" sz="6600" dirty="0">
              <a:effectLst/>
              <a:latin typeface="+mj-lt"/>
            </a:endParaRPr>
          </a:p>
          <a:p>
            <a:endParaRPr lang="en-US" sz="2000" b="1" dirty="0">
              <a:solidFill>
                <a:schemeClr val="dk2"/>
              </a:solidFill>
              <a:latin typeface="+mj-lt"/>
              <a:ea typeface="Quattrocento Sans"/>
              <a:cs typeface="Quattrocento Sans"/>
              <a:sym typeface="Quattrocento Sans"/>
            </a:endParaRPr>
          </a:p>
          <a:p>
            <a:pPr algn="just"/>
            <a:r>
              <a:rPr lang="en-US" sz="2800" b="1" dirty="0">
                <a:effectLst/>
                <a:latin typeface="+mn-lt"/>
              </a:rPr>
              <a:t>Focus Scripture: </a:t>
            </a:r>
            <a:r>
              <a:rPr lang="en-US" sz="2800" dirty="0">
                <a:effectLst/>
                <a:latin typeface="+mn-lt"/>
              </a:rPr>
              <a:t>Jeremiah 38:7-13</a:t>
            </a:r>
          </a:p>
          <a:p>
            <a:pPr algn="just"/>
            <a:endParaRPr lang="en-US" sz="2800" dirty="0">
              <a:effectLst/>
              <a:latin typeface="+mn-lt"/>
            </a:endParaRPr>
          </a:p>
          <a:p>
            <a:pPr algn="ctr"/>
            <a:r>
              <a:rPr lang="en-US" sz="2800" b="1" dirty="0">
                <a:effectLst/>
                <a:latin typeface="+mn-lt"/>
              </a:rPr>
              <a:t>Key Verse: </a:t>
            </a:r>
            <a:r>
              <a:rPr lang="en-US" sz="2800" dirty="0">
                <a:effectLst/>
                <a:latin typeface="+mn-lt"/>
              </a:rPr>
              <a:t>The king commanded </a:t>
            </a:r>
            <a:r>
              <a:rPr lang="en-US" sz="2800" dirty="0" err="1">
                <a:effectLst/>
                <a:latin typeface="+mn-lt"/>
              </a:rPr>
              <a:t>Ebed-melech</a:t>
            </a:r>
            <a:r>
              <a:rPr lang="en-US" sz="2800" dirty="0">
                <a:effectLst/>
                <a:latin typeface="+mn-lt"/>
              </a:rPr>
              <a:t> the (Ethiopian), “Take three men with you from here, and pull the prophet Jeremiah up from the cistern before he dies.” Jeremiah 38:10 </a:t>
            </a:r>
            <a:r>
              <a:rPr lang="en-US" sz="2800" i="1" dirty="0">
                <a:latin typeface="+mn-lt"/>
              </a:rPr>
              <a:t>(NRSV UE)</a:t>
            </a:r>
            <a:endParaRPr lang="en-US" sz="28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28134"/>
            <a:ext cx="10559143" cy="569382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mn-lt"/>
              </a:rPr>
              <a:t>Think about Jeremiah and how this hymn, “Love Lifted Me” (AMECH #461) could pertain to his time in the cistern: </a:t>
            </a:r>
          </a:p>
          <a:p>
            <a:pPr algn="just"/>
            <a:endParaRPr lang="en-US" sz="2800" dirty="0">
              <a:effectLst/>
              <a:latin typeface="+mn-lt"/>
            </a:endParaRPr>
          </a:p>
          <a:p>
            <a:r>
              <a:rPr lang="en-US" sz="2800" dirty="0">
                <a:solidFill>
                  <a:srgbClr val="202124"/>
                </a:solidFill>
                <a:effectLst/>
                <a:latin typeface="+mn-lt"/>
              </a:rPr>
              <a:t>	I was sinking deep in sin,</a:t>
            </a:r>
            <a:br>
              <a:rPr lang="en-US" sz="2800" dirty="0">
                <a:solidFill>
                  <a:srgbClr val="202124"/>
                </a:solidFill>
                <a:effectLst/>
                <a:latin typeface="+mn-lt"/>
              </a:rPr>
            </a:br>
            <a:r>
              <a:rPr lang="en-US" sz="2800" dirty="0">
                <a:solidFill>
                  <a:srgbClr val="202124"/>
                </a:solidFill>
                <a:effectLst/>
                <a:latin typeface="+mn-lt"/>
              </a:rPr>
              <a:t>  	Far from the peaceful shore,</a:t>
            </a:r>
            <a:br>
              <a:rPr lang="en-US" sz="2800" dirty="0">
                <a:solidFill>
                  <a:srgbClr val="202124"/>
                </a:solidFill>
                <a:effectLst/>
                <a:latin typeface="+mn-lt"/>
              </a:rPr>
            </a:br>
            <a:r>
              <a:rPr lang="en-US" sz="2800" dirty="0">
                <a:solidFill>
                  <a:srgbClr val="202124"/>
                </a:solidFill>
                <a:effectLst/>
                <a:latin typeface="+mn-lt"/>
              </a:rPr>
              <a:t>	Very deeply stained within,</a:t>
            </a:r>
            <a:br>
              <a:rPr lang="en-US" sz="2800" dirty="0">
                <a:solidFill>
                  <a:srgbClr val="202124"/>
                </a:solidFill>
                <a:effectLst/>
                <a:latin typeface="+mn-lt"/>
              </a:rPr>
            </a:br>
            <a:r>
              <a:rPr lang="en-US" sz="2800" dirty="0">
                <a:solidFill>
                  <a:srgbClr val="202124"/>
                </a:solidFill>
                <a:effectLst/>
                <a:latin typeface="+mn-lt"/>
              </a:rPr>
              <a:t>  	Sinking to rise no more;</a:t>
            </a:r>
            <a:br>
              <a:rPr lang="en-US" sz="2800" dirty="0">
                <a:solidFill>
                  <a:srgbClr val="202124"/>
                </a:solidFill>
                <a:effectLst/>
                <a:latin typeface="+mn-lt"/>
              </a:rPr>
            </a:br>
            <a:r>
              <a:rPr lang="en-US" sz="2800" dirty="0">
                <a:solidFill>
                  <a:srgbClr val="202124"/>
                </a:solidFill>
                <a:effectLst/>
                <a:latin typeface="+mn-lt"/>
              </a:rPr>
              <a:t>	But the Master of the sea</a:t>
            </a:r>
            <a:br>
              <a:rPr lang="en-US" sz="2800" dirty="0">
                <a:solidFill>
                  <a:srgbClr val="202124"/>
                </a:solidFill>
                <a:effectLst/>
                <a:latin typeface="+mn-lt"/>
              </a:rPr>
            </a:br>
            <a:r>
              <a:rPr lang="en-US" sz="2800" dirty="0">
                <a:solidFill>
                  <a:srgbClr val="202124"/>
                </a:solidFill>
                <a:effectLst/>
                <a:latin typeface="+mn-lt"/>
              </a:rPr>
              <a:t>  	Heard my despairing cry,</a:t>
            </a:r>
            <a:br>
              <a:rPr lang="en-US" sz="2800" dirty="0">
                <a:solidFill>
                  <a:srgbClr val="202124"/>
                </a:solidFill>
                <a:effectLst/>
                <a:latin typeface="+mn-lt"/>
              </a:rPr>
            </a:br>
            <a:r>
              <a:rPr lang="en-US" sz="2800" dirty="0">
                <a:solidFill>
                  <a:srgbClr val="202124"/>
                </a:solidFill>
                <a:effectLst/>
                <a:latin typeface="+mn-lt"/>
              </a:rPr>
              <a:t>	From the waters lifted me,</a:t>
            </a:r>
            <a:br>
              <a:rPr lang="en-US" sz="2800" dirty="0">
                <a:solidFill>
                  <a:srgbClr val="202124"/>
                </a:solidFill>
                <a:effectLst/>
                <a:latin typeface="+mn-lt"/>
              </a:rPr>
            </a:br>
            <a:r>
              <a:rPr lang="en-US" sz="2800" dirty="0">
                <a:solidFill>
                  <a:srgbClr val="202124"/>
                </a:solidFill>
                <a:effectLst/>
                <a:latin typeface="+mn-lt"/>
              </a:rPr>
              <a:t>	Now safe am I.</a:t>
            </a:r>
          </a:p>
          <a:p>
            <a:r>
              <a:rPr lang="en-US" sz="2800" dirty="0">
                <a:solidFill>
                  <a:srgbClr val="202124"/>
                </a:solidFill>
                <a:effectLst/>
                <a:latin typeface="+mn-lt"/>
              </a:rPr>
              <a:t>	Love lifted me!</a:t>
            </a:r>
            <a:br>
              <a:rPr lang="en-US" sz="2800" dirty="0">
                <a:solidFill>
                  <a:srgbClr val="202124"/>
                </a:solidFill>
                <a:effectLst/>
                <a:latin typeface="+mn-lt"/>
              </a:rPr>
            </a:br>
            <a:r>
              <a:rPr lang="en-US" sz="2800" dirty="0">
                <a:solidFill>
                  <a:srgbClr val="202124"/>
                </a:solidFill>
                <a:effectLst/>
                <a:latin typeface="+mn-lt"/>
              </a:rPr>
              <a:t>	</a:t>
            </a:r>
            <a:endParaRPr lang="en-US" sz="2800" dirty="0">
              <a:effectLst/>
              <a:latin typeface="+mn-lt"/>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 name="TextBox 2">
            <a:extLst>
              <a:ext uri="{FF2B5EF4-FFF2-40B4-BE49-F238E27FC236}">
                <a16:creationId xmlns:a16="http://schemas.microsoft.com/office/drawing/2014/main" id="{72A48A2D-4BCC-8727-C659-804E550722BB}"/>
              </a:ext>
            </a:extLst>
          </p:cNvPr>
          <p:cNvSpPr txBox="1"/>
          <p:nvPr/>
        </p:nvSpPr>
        <p:spPr>
          <a:xfrm>
            <a:off x="925285" y="849086"/>
            <a:ext cx="10374085" cy="3970318"/>
          </a:xfrm>
          <a:prstGeom prst="rect">
            <a:avLst/>
          </a:prstGeom>
          <a:noFill/>
        </p:spPr>
        <p:txBody>
          <a:bodyPr wrap="square">
            <a:spAutoFit/>
          </a:bodyPr>
          <a:lstStyle/>
          <a:p>
            <a:r>
              <a:rPr lang="en-US" sz="2800" dirty="0">
                <a:solidFill>
                  <a:srgbClr val="202124"/>
                </a:solidFill>
                <a:effectLst/>
                <a:latin typeface="+mn-lt"/>
              </a:rPr>
              <a:t>	Love lifted me!</a:t>
            </a:r>
            <a:br>
              <a:rPr lang="en-US" sz="2800" dirty="0">
                <a:solidFill>
                  <a:srgbClr val="202124"/>
                </a:solidFill>
                <a:effectLst/>
                <a:latin typeface="+mn-lt"/>
              </a:rPr>
            </a:br>
            <a:r>
              <a:rPr lang="en-US" sz="2800" dirty="0">
                <a:solidFill>
                  <a:srgbClr val="202124"/>
                </a:solidFill>
                <a:effectLst/>
                <a:latin typeface="+mn-lt"/>
              </a:rPr>
              <a:t>	When nothing else could help,</a:t>
            </a:r>
            <a:br>
              <a:rPr lang="en-US" sz="2800" dirty="0">
                <a:solidFill>
                  <a:srgbClr val="202124"/>
                </a:solidFill>
                <a:effectLst/>
                <a:latin typeface="+mn-lt"/>
              </a:rPr>
            </a:br>
            <a:r>
              <a:rPr lang="en-US" sz="2800" dirty="0">
                <a:solidFill>
                  <a:srgbClr val="202124"/>
                </a:solidFill>
                <a:effectLst/>
                <a:latin typeface="+mn-lt"/>
              </a:rPr>
              <a:t>  	Love lifted me.</a:t>
            </a:r>
          </a:p>
          <a:p>
            <a:pPr algn="just"/>
            <a:endParaRPr lang="en-US" sz="2800" b="1" dirty="0">
              <a:effectLst/>
              <a:latin typeface="+mn-lt"/>
            </a:endParaRPr>
          </a:p>
          <a:p>
            <a:pPr algn="just"/>
            <a:r>
              <a:rPr lang="en-US" sz="2800" b="1" dirty="0">
                <a:effectLst/>
                <a:latin typeface="+mn-lt"/>
              </a:rPr>
              <a:t>Prayer</a:t>
            </a:r>
            <a:r>
              <a:rPr lang="en-US" sz="2800" b="1">
                <a:effectLst/>
                <a:latin typeface="+mn-lt"/>
              </a:rPr>
              <a:t>: </a:t>
            </a:r>
            <a:r>
              <a:rPr lang="en-US" sz="2800">
                <a:effectLst/>
                <a:latin typeface="+mn-lt"/>
              </a:rPr>
              <a:t>Lord</a:t>
            </a:r>
            <a:r>
              <a:rPr lang="en-US" sz="2800" dirty="0">
                <a:effectLst/>
                <a:latin typeface="+mn-lt"/>
              </a:rPr>
              <a:t>, give us bold tongues so that we may speak against injustice. Let us know what we should do to help those who have been wronged. We pray that your justice be done and that you protect people who are working for you.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6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939773"/>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mn-lt"/>
              </a:rPr>
              <a:t>7 	</a:t>
            </a:r>
            <a:r>
              <a:rPr lang="en-US" sz="2100" dirty="0" err="1">
                <a:solidFill>
                  <a:schemeClr val="bg2"/>
                </a:solidFill>
                <a:effectLst/>
                <a:latin typeface="+mn-lt"/>
              </a:rPr>
              <a:t>Ebed-melech</a:t>
            </a:r>
            <a:r>
              <a:rPr lang="en-US" sz="2100" dirty="0">
                <a:solidFill>
                  <a:schemeClr val="bg2"/>
                </a:solidFill>
                <a:effectLst/>
                <a:latin typeface="+mn-lt"/>
              </a:rPr>
              <a:t> the Cushite, a eunuch in the king’s house, heard that they had put Jeremiah into the cistern. The king happened to be sitting at the Benjamin Gate,</a:t>
            </a:r>
          </a:p>
          <a:p>
            <a:pPr marL="466725" indent="-466725" algn="just"/>
            <a:r>
              <a:rPr lang="en-US" sz="2100" dirty="0">
                <a:solidFill>
                  <a:schemeClr val="bg2"/>
                </a:solidFill>
                <a:effectLst/>
                <a:latin typeface="+mn-lt"/>
              </a:rPr>
              <a:t>8 	So </a:t>
            </a:r>
            <a:r>
              <a:rPr lang="en-US" sz="2100" dirty="0" err="1">
                <a:solidFill>
                  <a:schemeClr val="bg2"/>
                </a:solidFill>
                <a:effectLst/>
                <a:latin typeface="+mn-lt"/>
              </a:rPr>
              <a:t>Ebed-melech</a:t>
            </a:r>
            <a:r>
              <a:rPr lang="en-US" sz="2100" dirty="0">
                <a:solidFill>
                  <a:schemeClr val="bg2"/>
                </a:solidFill>
                <a:effectLst/>
                <a:latin typeface="+mn-lt"/>
              </a:rPr>
              <a:t> left the king’s house and spoke to the king,</a:t>
            </a:r>
          </a:p>
          <a:p>
            <a:pPr marL="466725" indent="-466725" algn="just"/>
            <a:r>
              <a:rPr lang="en-US" sz="2100" dirty="0">
                <a:solidFill>
                  <a:schemeClr val="bg2"/>
                </a:solidFill>
                <a:effectLst/>
                <a:latin typeface="+mn-lt"/>
              </a:rPr>
              <a:t>9 	“My lord king, these men have acted wickedly in all they did to the prophet Jeremiah by throwing him into the cistern to die there of hunger, for there is no bread left in the city.”</a:t>
            </a:r>
          </a:p>
          <a:p>
            <a:pPr marL="466725" indent="-466725" algn="just"/>
            <a:r>
              <a:rPr lang="en-US" sz="2100" dirty="0">
                <a:solidFill>
                  <a:schemeClr val="bg2"/>
                </a:solidFill>
                <a:effectLst/>
                <a:latin typeface="+mn-lt"/>
              </a:rPr>
              <a:t>10 	Then the king commanded </a:t>
            </a:r>
            <a:r>
              <a:rPr lang="en-US" sz="2100" dirty="0" err="1">
                <a:solidFill>
                  <a:schemeClr val="bg2"/>
                </a:solidFill>
                <a:effectLst/>
                <a:latin typeface="+mn-lt"/>
              </a:rPr>
              <a:t>Ebed-melech</a:t>
            </a:r>
            <a:r>
              <a:rPr lang="en-US" sz="2100" dirty="0">
                <a:solidFill>
                  <a:schemeClr val="bg2"/>
                </a:solidFill>
                <a:effectLst/>
                <a:latin typeface="+mn-lt"/>
              </a:rPr>
              <a:t> the Cushite, “Take three men with you from here, and pull the prophet Jeremiah up from the cistern before he dies.”</a:t>
            </a:r>
          </a:p>
          <a:p>
            <a:pPr marL="466725" indent="-466725" algn="just"/>
            <a:r>
              <a:rPr lang="en-US" sz="2100" dirty="0">
                <a:solidFill>
                  <a:schemeClr val="bg2"/>
                </a:solidFill>
                <a:effectLst/>
                <a:latin typeface="+mn-lt"/>
              </a:rPr>
              <a:t>11 	So </a:t>
            </a:r>
            <a:r>
              <a:rPr lang="en-US" sz="2100" dirty="0" err="1">
                <a:solidFill>
                  <a:schemeClr val="bg2"/>
                </a:solidFill>
                <a:effectLst/>
                <a:latin typeface="+mn-lt"/>
              </a:rPr>
              <a:t>Ebed-melech</a:t>
            </a:r>
            <a:r>
              <a:rPr lang="en-US" sz="2100" dirty="0">
                <a:solidFill>
                  <a:schemeClr val="bg2"/>
                </a:solidFill>
                <a:effectLst/>
                <a:latin typeface="+mn-lt"/>
              </a:rPr>
              <a:t> took the men with him and went to the house of the king, to a wardrobe of the storehouse, and took from there old rags and worn-out clothes, which he let down to Jeremiah in the cistern by ropes.</a:t>
            </a:r>
          </a:p>
          <a:p>
            <a:pPr marL="466725" indent="-466725" algn="just"/>
            <a:r>
              <a:rPr lang="en-US" sz="2100" dirty="0">
                <a:solidFill>
                  <a:schemeClr val="bg2"/>
                </a:solidFill>
                <a:effectLst/>
                <a:latin typeface="+mn-lt"/>
              </a:rPr>
              <a:t>12 	Then </a:t>
            </a:r>
            <a:r>
              <a:rPr lang="en-US" sz="2100" dirty="0" err="1">
                <a:solidFill>
                  <a:schemeClr val="bg2"/>
                </a:solidFill>
                <a:effectLst/>
                <a:latin typeface="+mn-lt"/>
              </a:rPr>
              <a:t>Ebed-melech</a:t>
            </a:r>
            <a:r>
              <a:rPr lang="en-US" sz="2100" dirty="0">
                <a:solidFill>
                  <a:schemeClr val="bg2"/>
                </a:solidFill>
                <a:effectLst/>
                <a:latin typeface="+mn-lt"/>
              </a:rPr>
              <a:t> the Cushite said to Jeremiah, “Just put the rags and clothes between 	your armpits and the ropes.” Jeremiah did so.</a:t>
            </a:r>
          </a:p>
          <a:p>
            <a:pPr marL="466725" indent="-466725" algn="just"/>
            <a:r>
              <a:rPr lang="en-US" sz="2100" dirty="0">
                <a:solidFill>
                  <a:schemeClr val="bg2"/>
                </a:solidFill>
                <a:effectLst/>
                <a:latin typeface="+mn-lt"/>
              </a:rPr>
              <a:t>13 Then they drew Jeremiah up by the ropes and pulled him out of the cistern. And Jeremiah remained in the court of the guard.</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mj-lt"/>
              </a:rPr>
              <a:t>Jeremiah 38:7-13 (NRSV UE)</a:t>
            </a:r>
            <a:r>
              <a:rPr lang="en-US" sz="4400" b="1" dirty="0">
                <a:solidFill>
                  <a:schemeClr val="bg2"/>
                </a:solidFill>
                <a:latin typeface="+mj-lt"/>
              </a:rPr>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932815" y="663271"/>
            <a:ext cx="10613282" cy="584771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0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err="1">
                <a:effectLst/>
                <a:latin typeface="+mn-lt"/>
              </a:rPr>
              <a:t>Ebed-melech</a:t>
            </a:r>
            <a:r>
              <a:rPr lang="en-US" sz="2800" dirty="0">
                <a:effectLst/>
                <a:latin typeface="+mn-lt"/>
              </a:rPr>
              <a:t> – Combines two Hebrew words, “servant” and “king”; this may have been a title instead of a name.</a:t>
            </a:r>
          </a:p>
          <a:p>
            <a:pPr marL="571500" indent="-571500" algn="just">
              <a:buFont typeface="Arial" panose="020B0604020202020204" pitchFamily="34" charset="0"/>
              <a:buChar char="•"/>
            </a:pPr>
            <a:r>
              <a:rPr lang="en-US" sz="2800" b="1" dirty="0">
                <a:effectLst/>
                <a:latin typeface="+mn-lt"/>
              </a:rPr>
              <a:t>Zedekiah</a:t>
            </a:r>
            <a:r>
              <a:rPr lang="en-US" sz="2800" dirty="0">
                <a:effectLst/>
                <a:latin typeface="+mn-lt"/>
              </a:rPr>
              <a:t> – Hebrew meaning “Yah is righteousness”; derived from verb “</a:t>
            </a:r>
            <a:r>
              <a:rPr lang="en-US" sz="2800" dirty="0" err="1">
                <a:effectLst/>
                <a:latin typeface="+mn-lt"/>
              </a:rPr>
              <a:t>sadeq</a:t>
            </a:r>
            <a:r>
              <a:rPr lang="en-US" sz="2800" dirty="0">
                <a:effectLst/>
                <a:latin typeface="+mn-lt"/>
              </a:rPr>
              <a:t>” (“to be just”) and “yah”, the name of the Lord.</a:t>
            </a:r>
          </a:p>
          <a:p>
            <a:pPr marL="571500" indent="-571500" algn="just">
              <a:buFont typeface="Arial" panose="020B0604020202020204" pitchFamily="34" charset="0"/>
              <a:buChar char="•"/>
            </a:pPr>
            <a:r>
              <a:rPr lang="en-US" sz="2800" b="1" dirty="0">
                <a:effectLst/>
                <a:latin typeface="+mn-lt"/>
              </a:rPr>
              <a:t>Cistern</a:t>
            </a:r>
            <a:r>
              <a:rPr lang="en-US" sz="2800" dirty="0">
                <a:effectLst/>
                <a:latin typeface="+mn-lt"/>
              </a:rPr>
              <a:t> –</a:t>
            </a:r>
            <a:r>
              <a:rPr lang="en-US" sz="2800" dirty="0">
                <a:solidFill>
                  <a:srgbClr val="001D35"/>
                </a:solidFill>
                <a:effectLst/>
                <a:latin typeface="+mn-lt"/>
              </a:rPr>
              <a:t> </a:t>
            </a:r>
            <a:r>
              <a:rPr lang="en-US" sz="2800" dirty="0">
                <a:effectLst/>
                <a:latin typeface="+mn-lt"/>
              </a:rPr>
              <a:t>A large water storage tank usually dug into the ground or rock. </a:t>
            </a:r>
          </a:p>
          <a:p>
            <a:pPr marL="571500" indent="-571500" algn="just">
              <a:buFont typeface="Arial" panose="020B0604020202020204" pitchFamily="34" charset="0"/>
              <a:buChar char="•"/>
            </a:pPr>
            <a:r>
              <a:rPr lang="en-US" sz="2800" b="1" dirty="0" err="1">
                <a:effectLst/>
                <a:latin typeface="+mn-lt"/>
              </a:rPr>
              <a:t>Malchiah</a:t>
            </a:r>
            <a:r>
              <a:rPr lang="en-US" sz="2800" dirty="0">
                <a:effectLst/>
                <a:latin typeface="+mn-lt"/>
              </a:rPr>
              <a:t> – Hebrew meaning “Yah (Jehovah) is king.”</a:t>
            </a:r>
          </a:p>
          <a:p>
            <a:pPr marL="571500" indent="-571500" algn="just">
              <a:buFont typeface="Arial" panose="020B0604020202020204" pitchFamily="34" charset="0"/>
              <a:buChar char="•"/>
            </a:pPr>
            <a:r>
              <a:rPr lang="en-US" sz="2800" b="1" dirty="0">
                <a:effectLst/>
                <a:latin typeface="+mn-lt"/>
              </a:rPr>
              <a:t>Eunuch</a:t>
            </a:r>
            <a:r>
              <a:rPr lang="en-US" sz="2800" dirty="0">
                <a:effectLst/>
                <a:latin typeface="+mn-lt"/>
              </a:rPr>
              <a:t> – Usually a minister of state who was castrated; Jesus identified three types: born that way, made that way, or chose to live that way (Matthew 19:11-12).</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04709"/>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mn-lt"/>
              </a:rPr>
              <a:t>Jeremiah encountered insults, assaults, and slander. This mistreatment kept intensifying to the point where it could have resulted in his death. After Jeremiah delivered a greatly disturbing message, the king agreed to have Jeremiah interred in a water cistern.</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108503"/>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mn-lt"/>
              </a:rPr>
              <a:t>Jeremiah 38:7-13 </a:t>
            </a:r>
          </a:p>
          <a:p>
            <a:pPr algn="ctr"/>
            <a:endParaRPr lang="en-US" sz="2800" dirty="0">
              <a:effectLst/>
              <a:latin typeface="+mn-lt"/>
            </a:endParaRPr>
          </a:p>
          <a:p>
            <a:pPr algn="just"/>
            <a:r>
              <a:rPr lang="en-US" sz="2800" dirty="0">
                <a:effectLst/>
                <a:latin typeface="+mn-lt"/>
              </a:rPr>
              <a:t>Jeremiah had a message for Israel: surrender to the Babylonians. If they did, they would be exiled to Babylon, but they would live. But if they refused, they would die. This news did not sit well with some of Zedekiah’s officers. They thought Jeremiah’s words were treasonous.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83409</TotalTime>
  <Words>870</Words>
  <Application>Microsoft Macintosh PowerPoint</Application>
  <PresentationFormat>Widescreen</PresentationFormat>
  <Paragraphs>41</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94</cp:revision>
  <dcterms:created xsi:type="dcterms:W3CDTF">2018-05-04T03:01:22Z</dcterms:created>
  <dcterms:modified xsi:type="dcterms:W3CDTF">2025-10-23T16:05:29Z</dcterms:modified>
</cp:coreProperties>
</file>