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91"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9" r:id="rId21"/>
    <p:sldId id="290" r:id="rId22"/>
    <p:sldId id="284" r:id="rId23"/>
    <p:sldId id="278" r:id="rId24"/>
    <p:sldId id="280" r:id="rId25"/>
  </p:sldIdLst>
  <p:sldSz cx="12192000" cy="6858000"/>
  <p:notesSz cx="6858000" cy="9144000"/>
  <p:embeddedFontLst>
    <p:embeddedFont>
      <p:font typeface="Open Sans" panose="020B0606030504020204" pitchFamily="34" charset="0"/>
      <p:regular r:id="rId27"/>
      <p:bold r:id="rId28"/>
      <p:italic r:id="rId29"/>
      <p:boldItalic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15"/>
    <p:restoredTop sz="94194"/>
  </p:normalViewPr>
  <p:slideViewPr>
    <p:cSldViewPr snapToGrid="0">
      <p:cViewPr varScale="1">
        <p:scale>
          <a:sx n="65" d="100"/>
          <a:sy n="65" d="100"/>
        </p:scale>
        <p:origin x="224" y="28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21680" cy="6966179"/>
          </a:xfrm>
          <a:prstGeom prst="rect">
            <a:avLst/>
          </a:prstGeom>
          <a:noFill/>
          <a:ln>
            <a:noFill/>
          </a:ln>
        </p:spPr>
      </p:pic>
      <p:sp>
        <p:nvSpPr>
          <p:cNvPr id="49" name="Google Shape;49;p1"/>
          <p:cNvSpPr txBox="1"/>
          <p:nvPr/>
        </p:nvSpPr>
        <p:spPr>
          <a:xfrm>
            <a:off x="236027" y="5892366"/>
            <a:ext cx="421798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dk1"/>
                </a:solidFill>
                <a:latin typeface="+mj-lt"/>
                <a:ea typeface="Arial"/>
                <a:cs typeface="Arial"/>
                <a:sym typeface="Arial"/>
              </a:rPr>
              <a:t>LESSON </a:t>
            </a:r>
            <a:r>
              <a:rPr lang="en-US" sz="2400" b="1" dirty="0">
                <a:solidFill>
                  <a:schemeClr val="dk1"/>
                </a:solidFill>
                <a:latin typeface="+mj-lt"/>
              </a:rPr>
              <a:t>8</a:t>
            </a:r>
            <a:r>
              <a:rPr lang="en-US" sz="2400" b="1" i="0" u="none" strike="noStrike" cap="none" dirty="0">
                <a:solidFill>
                  <a:schemeClr val="dk1"/>
                </a:solidFill>
                <a:latin typeface="+mj-lt"/>
                <a:ea typeface="Arial"/>
                <a:cs typeface="Arial"/>
                <a:sym typeface="Arial"/>
              </a:rPr>
              <a:t>: OCTO</a:t>
            </a:r>
            <a:r>
              <a:rPr lang="en-US" sz="2400" b="1" dirty="0">
                <a:solidFill>
                  <a:schemeClr val="dk1"/>
                </a:solidFill>
                <a:latin typeface="+mj-lt"/>
              </a:rPr>
              <a:t>BER 26 </a:t>
            </a:r>
            <a:endParaRPr sz="2400" b="1" dirty="0">
              <a:solidFill>
                <a:schemeClr val="dk1"/>
              </a:solidFill>
              <a:latin typeface="+mj-lt"/>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mn-lt"/>
              </a:rPr>
              <a:t>Daniel Hale Williams, born in 1858 in Hollidaysburg, Pennsylvania, was a shoemaker who furthered his education in Wisconsin and at the Chicago Medical College. His medical career included an apprenticeship with Wisconsin’s former surgeon general, private practice, teaching at Chicago Medical College, practicing as a surgeon at the Chicago City Railway Company, and an appointment to the Illinois Board of Health.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mn-lt"/>
              </a:rPr>
              <a:t>United States of America statistical reports indicate that black people have the highest rates of heart failure. Compared to white people, fewer black people received heart transplants. When black people do get a heart transplant, their death rate following surgery is higher than that of white patients. Research findings analyzed heart transplant data from 2005 – 2016.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mn-lt"/>
              </a:rPr>
              <a:t>Generational curses expound the belief that parents’ sins fall upon their children. This term often bandied about seems to explain how parents’ behavior can negatively affect future generations. However, Jeremiah’s message does not support this contemporary notion.</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82637"/>
            <a:ext cx="10559143" cy="523180"/>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mn-lt"/>
              </a:rPr>
              <a:t>1. What lessons have you learned from your ancestors? </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mn-lt"/>
              </a:rPr>
              <a:t>2. How do parents’ behaviors influence their children?</a:t>
            </a:r>
          </a:p>
          <a:p>
            <a:pPr marL="466725" indent="-457200" algn="just"/>
            <a:endParaRPr lang="en-US" sz="2800" dirty="0">
              <a:effectLst/>
              <a:latin typeface="+mn-lt"/>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1;p28">
            <a:extLst>
              <a:ext uri="{FF2B5EF4-FFF2-40B4-BE49-F238E27FC236}">
                <a16:creationId xmlns:a16="http://schemas.microsoft.com/office/drawing/2014/main" id="{2D729B04-85CE-CFDE-931E-EFA2D3B18D00}"/>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mn-lt"/>
              </a:rPr>
              <a:t>3. What are the differences between God’s old and new covenants?</a:t>
            </a:r>
          </a:p>
        </p:txBody>
      </p:sp>
    </p:spTree>
    <p:extLst>
      <p:ext uri="{BB962C8B-B14F-4D97-AF65-F5344CB8AC3E}">
        <p14:creationId xmlns:p14="http://schemas.microsoft.com/office/powerpoint/2010/main" val="40139335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5713"/>
            <a:ext cx="10825200" cy="4154943"/>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mj-lt"/>
              </a:rPr>
              <a:t>God’s Law</a:t>
            </a:r>
            <a:r>
              <a:rPr lang="en-US" sz="6600" b="1" dirty="0">
                <a:latin typeface="+mj-lt"/>
              </a:rPr>
              <a:t> </a:t>
            </a:r>
            <a:r>
              <a:rPr lang="en-US" sz="6600" b="1" dirty="0">
                <a:effectLst/>
                <a:latin typeface="+mj-lt"/>
              </a:rPr>
              <a:t>in</a:t>
            </a:r>
            <a:r>
              <a:rPr lang="en-US" sz="6600" b="1" dirty="0">
                <a:latin typeface="+mj-lt"/>
              </a:rPr>
              <a:t> </a:t>
            </a:r>
            <a:r>
              <a:rPr lang="en-US" sz="6600" b="1" dirty="0">
                <a:effectLst/>
                <a:latin typeface="+mj-lt"/>
              </a:rPr>
              <a:t>the</a:t>
            </a:r>
            <a:r>
              <a:rPr lang="en-US" sz="6600" b="1" dirty="0">
                <a:latin typeface="+mj-lt"/>
              </a:rPr>
              <a:t> </a:t>
            </a:r>
            <a:r>
              <a:rPr lang="en-US" sz="6600" b="1" dirty="0">
                <a:effectLst/>
                <a:latin typeface="+mj-lt"/>
              </a:rPr>
              <a:t>Heart</a:t>
            </a:r>
            <a:endParaRPr lang="en-US" sz="6600" dirty="0">
              <a:effectLst/>
              <a:latin typeface="+mj-lt"/>
            </a:endParaRPr>
          </a:p>
          <a:p>
            <a:pPr algn="ctr"/>
            <a:endParaRPr lang="en-US" sz="1800" dirty="0">
              <a:effectLst/>
              <a:latin typeface="+mj-lt"/>
            </a:endParaRPr>
          </a:p>
          <a:p>
            <a:pPr algn="just"/>
            <a:r>
              <a:rPr lang="en-US" sz="3600" b="1" dirty="0">
                <a:solidFill>
                  <a:schemeClr val="dk2"/>
                </a:solidFill>
                <a:latin typeface="+mn-lt"/>
                <a:ea typeface="Quattrocento Sans"/>
                <a:cs typeface="Quattrocento Sans"/>
                <a:sym typeface="Quattrocento Sans"/>
              </a:rPr>
              <a:t>Focus Scripture: </a:t>
            </a:r>
            <a:r>
              <a:rPr lang="en-US" sz="3600" dirty="0">
                <a:effectLst/>
                <a:latin typeface="+mn-lt"/>
              </a:rPr>
              <a:t>Jeremiah 31:29-34; John 1:17</a:t>
            </a:r>
          </a:p>
          <a:p>
            <a:pPr algn="just"/>
            <a:endParaRPr lang="en-US" sz="3600" dirty="0">
              <a:effectLst/>
              <a:latin typeface="+mn-lt"/>
            </a:endParaRPr>
          </a:p>
          <a:p>
            <a:pPr algn="ctr"/>
            <a:r>
              <a:rPr lang="en-US" sz="3600" b="1" dirty="0">
                <a:effectLst/>
                <a:latin typeface="+mn-lt"/>
              </a:rPr>
              <a:t>Key Verse:</a:t>
            </a:r>
            <a:r>
              <a:rPr lang="en-US" sz="3600" dirty="0">
                <a:effectLst/>
                <a:latin typeface="+mn-lt"/>
              </a:rPr>
              <a:t> I will put my law within them, and I will write it on their hearts, and I will be their God, and they shall be my people. Jeremiah 31:33b</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F750A8C7-8F2C-47AA-43C7-D888760E0B1C}"/>
              </a:ext>
            </a:extLst>
          </p:cNvPr>
          <p:cNvSpPr txBox="1"/>
          <p:nvPr/>
        </p:nvSpPr>
        <p:spPr>
          <a:xfrm>
            <a:off x="798286" y="1449169"/>
            <a:ext cx="10559143" cy="523180"/>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mn-lt"/>
              </a:rPr>
              <a:t>4. What did you learn about Jesus in today’s lesson?</a:t>
            </a:r>
          </a:p>
        </p:txBody>
      </p:sp>
    </p:spTree>
    <p:extLst>
      <p:ext uri="{BB962C8B-B14F-4D97-AF65-F5344CB8AC3E}">
        <p14:creationId xmlns:p14="http://schemas.microsoft.com/office/powerpoint/2010/main" val="394290917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8E4F1CFE-45DE-A5ED-2EDA-86E60C2956BF}"/>
              </a:ext>
            </a:extLst>
          </p:cNvPr>
          <p:cNvSpPr txBox="1"/>
          <p:nvPr/>
        </p:nvSpPr>
        <p:spPr>
          <a:xfrm>
            <a:off x="798286" y="1449169"/>
            <a:ext cx="10559143" cy="954067"/>
          </a:xfrm>
          <a:prstGeom prst="rect">
            <a:avLst/>
          </a:prstGeom>
          <a:noFill/>
          <a:ln>
            <a:noFill/>
          </a:ln>
        </p:spPr>
        <p:txBody>
          <a:bodyPr spcFirstLastPara="1" wrap="square" lIns="91425" tIns="45700" rIns="91425" bIns="45700" anchor="t" anchorCtr="0">
            <a:spAutoFit/>
          </a:bodyPr>
          <a:lstStyle/>
          <a:p>
            <a:pPr marL="466725" indent="-457200" algn="just"/>
            <a:r>
              <a:rPr lang="en-US" sz="2800" dirty="0">
                <a:effectLst/>
                <a:latin typeface="+mn-lt"/>
              </a:rPr>
              <a:t>5. How will you apply what you learned to your life?</a:t>
            </a:r>
          </a:p>
          <a:p>
            <a:pPr marL="466725" indent="-457200" algn="just"/>
            <a:endParaRPr lang="en-US" sz="2800" dirty="0">
              <a:effectLst/>
              <a:latin typeface="+mn-lt"/>
            </a:endParaRPr>
          </a:p>
        </p:txBody>
      </p:sp>
    </p:spTree>
    <p:extLst>
      <p:ext uri="{BB962C8B-B14F-4D97-AF65-F5344CB8AC3E}">
        <p14:creationId xmlns:p14="http://schemas.microsoft.com/office/powerpoint/2010/main" val="33934060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641047"/>
            <a:ext cx="10559143" cy="4832052"/>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mn-lt"/>
              </a:rPr>
              <a:t>1. Pray that Christians will remember to fast in a manner that pleases God.</a:t>
            </a:r>
          </a:p>
          <a:p>
            <a:pPr marL="514350" indent="-514350" algn="just">
              <a:buAutoNum type="arabicPeriod" startAt="2"/>
            </a:pPr>
            <a:r>
              <a:rPr lang="en-US" sz="2800" dirty="0">
                <a:effectLst/>
                <a:latin typeface="+mn-lt"/>
              </a:rPr>
              <a:t>Share the name of someone whose basic needs for food, housing, and clothing are not met; and then pray for all of the people mentioned by the class. </a:t>
            </a:r>
          </a:p>
          <a:p>
            <a:pPr algn="just"/>
            <a:endParaRPr lang="en-US" sz="2800" dirty="0">
              <a:effectLst/>
              <a:latin typeface="+mn-lt"/>
            </a:endParaRPr>
          </a:p>
          <a:p>
            <a:pPr algn="just"/>
            <a:r>
              <a:rPr lang="en-US" sz="2800" b="1" dirty="0">
                <a:effectLst/>
                <a:latin typeface="+mn-lt"/>
              </a:rPr>
              <a:t>Prayer: </a:t>
            </a:r>
            <a:r>
              <a:rPr lang="en-US" sz="2800" dirty="0">
                <a:effectLst/>
                <a:latin typeface="+mn-lt"/>
              </a:rPr>
              <a:t>Dear Lord, help us remember the true reason we should fast. Forgive us for all of the times we fasted without serving others. May we revise our view of fasting and may we become your servants meeting the needs of others. In Jesus’ name. Amen.</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96932" y="1413860"/>
            <a:ext cx="10220400" cy="4939773"/>
          </a:xfrm>
          <a:prstGeom prst="rect">
            <a:avLst/>
          </a:prstGeom>
          <a:noFill/>
          <a:ln>
            <a:noFill/>
          </a:ln>
        </p:spPr>
        <p:txBody>
          <a:bodyPr spcFirstLastPara="1" wrap="square" lIns="91425" tIns="45700" rIns="91425" bIns="45700" anchor="t" anchorCtr="0">
            <a:spAutoFit/>
          </a:bodyPr>
          <a:lstStyle/>
          <a:p>
            <a:pPr marL="466725" indent="-466725" algn="just"/>
            <a:r>
              <a:rPr lang="en-US" sz="2100" dirty="0">
                <a:solidFill>
                  <a:schemeClr val="bg2"/>
                </a:solidFill>
                <a:effectLst/>
                <a:latin typeface="Helvetica Neue" panose="02000503000000020004" pitchFamily="2" charset="0"/>
              </a:rPr>
              <a:t>29 	In those days they shall no longer say: “The parents have eaten sour grapes, and the children’s teeth are set on edge.”</a:t>
            </a:r>
          </a:p>
          <a:p>
            <a:pPr marL="466725" indent="-466725" algn="just"/>
            <a:r>
              <a:rPr lang="en-US" sz="2100" dirty="0">
                <a:solidFill>
                  <a:schemeClr val="bg2"/>
                </a:solidFill>
                <a:effectLst/>
                <a:latin typeface="Helvetica Neue" panose="02000503000000020004" pitchFamily="2" charset="0"/>
              </a:rPr>
              <a:t>30 	But all shall die for their own sins; the teeth of the one who eats sour grapes shall be set on edge.</a:t>
            </a:r>
          </a:p>
          <a:p>
            <a:pPr marL="466725" indent="-466725" algn="just"/>
            <a:r>
              <a:rPr lang="en-US" sz="2100" dirty="0">
                <a:solidFill>
                  <a:schemeClr val="bg2"/>
                </a:solidFill>
                <a:effectLst/>
                <a:latin typeface="Helvetica Neue" panose="02000503000000020004" pitchFamily="2" charset="0"/>
              </a:rPr>
              <a:t>31 	The days are surely coming, says the Lord, when I will make a new covenant with the house of Israel and the house of Judah.</a:t>
            </a:r>
          </a:p>
          <a:p>
            <a:pPr marL="466725" indent="-466725" algn="just"/>
            <a:r>
              <a:rPr lang="en-US" sz="2100" dirty="0">
                <a:solidFill>
                  <a:schemeClr val="bg2"/>
                </a:solidFill>
                <a:effectLst/>
                <a:latin typeface="Helvetica Neue" panose="02000503000000020004" pitchFamily="2" charset="0"/>
              </a:rPr>
              <a:t>32 	It will not be like the covenant that I made with their ancestors when I took them by the hand to bring them out of the land of Egypt—a covenant that they broke, though I was their husband, says the Lord.</a:t>
            </a:r>
          </a:p>
          <a:p>
            <a:pPr marL="466725" indent="-466725" algn="just"/>
            <a:r>
              <a:rPr lang="en-US" sz="2100" dirty="0">
                <a:solidFill>
                  <a:schemeClr val="bg2"/>
                </a:solidFill>
                <a:effectLst/>
                <a:latin typeface="Helvetica Neue" panose="02000503000000020004" pitchFamily="2" charset="0"/>
              </a:rPr>
              <a:t>33 	But this is the covenant that I will make with the house of Israel after those days, says the Lord: I will put my law within them, and I will write it on their hearts, and I will be their God, and they shall be my people.</a:t>
            </a:r>
          </a:p>
          <a:p>
            <a:pPr marL="466725" indent="-466725" algn="just"/>
            <a:r>
              <a:rPr lang="en-US" sz="2100" dirty="0">
                <a:solidFill>
                  <a:schemeClr val="bg2"/>
                </a:solidFill>
                <a:effectLst/>
                <a:latin typeface="Helvetica Neue" panose="02000503000000020004" pitchFamily="2" charset="0"/>
              </a:rPr>
              <a:t>34 	No longer shall they teach one another or say to each other, “Know the Lord,” for they shall all know me, from the least of them to the greatest, says the Lord, for I will forgive their iniquity and remember their sin no more.</a:t>
            </a:r>
          </a:p>
        </p:txBody>
      </p:sp>
      <p:sp>
        <p:nvSpPr>
          <p:cNvPr id="61" name="Google Shape;61;p3"/>
          <p:cNvSpPr txBox="1"/>
          <p:nvPr/>
        </p:nvSpPr>
        <p:spPr>
          <a:xfrm>
            <a:off x="654906" y="628969"/>
            <a:ext cx="10873479" cy="707846"/>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bg2"/>
                </a:solidFill>
                <a:effectLst/>
                <a:latin typeface="+mj-lt"/>
              </a:rPr>
              <a:t>Jeremiah 31:29-34; John 1:17(NRSV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2C02B70F-3D48-5496-8F06-25BF16A3E0B3}"/>
              </a:ext>
            </a:extLst>
          </p:cNvPr>
          <p:cNvSpPr txBox="1"/>
          <p:nvPr/>
        </p:nvSpPr>
        <p:spPr>
          <a:xfrm>
            <a:off x="996932" y="797634"/>
            <a:ext cx="10220400" cy="1061789"/>
          </a:xfrm>
          <a:prstGeom prst="rect">
            <a:avLst/>
          </a:prstGeom>
          <a:noFill/>
          <a:ln>
            <a:noFill/>
          </a:ln>
        </p:spPr>
        <p:txBody>
          <a:bodyPr spcFirstLastPara="1" wrap="square" lIns="91425" tIns="45700" rIns="91425" bIns="45700" anchor="t" anchorCtr="0">
            <a:spAutoFit/>
          </a:bodyPr>
          <a:lstStyle/>
          <a:p>
            <a:pPr marL="466725" indent="-466725" algn="ctr"/>
            <a:r>
              <a:rPr lang="en-US" sz="2100" b="1" dirty="0">
                <a:solidFill>
                  <a:schemeClr val="bg2"/>
                </a:solidFill>
                <a:effectLst/>
                <a:latin typeface="+mn-lt"/>
              </a:rPr>
              <a:t>John 1:17</a:t>
            </a:r>
            <a:endParaRPr lang="en-US" sz="2100" dirty="0">
              <a:solidFill>
                <a:schemeClr val="bg2"/>
              </a:solidFill>
              <a:effectLst/>
              <a:latin typeface="+mn-lt"/>
            </a:endParaRPr>
          </a:p>
          <a:p>
            <a:pPr marL="466725" indent="-466725" algn="just"/>
            <a:r>
              <a:rPr lang="en-US" sz="2100" dirty="0">
                <a:solidFill>
                  <a:schemeClr val="bg2"/>
                </a:solidFill>
                <a:effectLst/>
                <a:latin typeface="+mn-lt"/>
              </a:rPr>
              <a:t>17 	The law indeed was given through Moses; grace and truth came through Jesus Christ.</a:t>
            </a:r>
          </a:p>
        </p:txBody>
      </p:sp>
    </p:spTree>
    <p:extLst>
      <p:ext uri="{BB962C8B-B14F-4D97-AF65-F5344CB8AC3E}">
        <p14:creationId xmlns:p14="http://schemas.microsoft.com/office/powerpoint/2010/main" val="267938485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4555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chemeClr val="dk2"/>
                </a:solidFill>
                <a:latin typeface="+mj-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mn-lt"/>
              </a:rPr>
              <a:t>Covenant</a:t>
            </a:r>
            <a:r>
              <a:rPr lang="en-US" sz="2800" dirty="0">
                <a:effectLst/>
                <a:latin typeface="+mn-lt"/>
              </a:rPr>
              <a:t> – Hebrew “</a:t>
            </a:r>
            <a:r>
              <a:rPr lang="en-US" sz="2800" dirty="0" err="1">
                <a:effectLst/>
                <a:latin typeface="+mn-lt"/>
              </a:rPr>
              <a:t>berith</a:t>
            </a:r>
            <a:r>
              <a:rPr lang="en-US" sz="2800" dirty="0">
                <a:effectLst/>
                <a:latin typeface="+mn-lt"/>
              </a:rPr>
              <a:t>,” which means “covenant”; a contract between two parties where one usually had higher status than the other, confirmed by shedding of blood (animal sacrifice).</a:t>
            </a:r>
          </a:p>
          <a:p>
            <a:pPr marL="571500" indent="-571500" algn="just">
              <a:buFont typeface="Arial" panose="020B0604020202020204" pitchFamily="34" charset="0"/>
              <a:buChar char="•"/>
            </a:pPr>
            <a:r>
              <a:rPr lang="en-US" sz="2800" b="1" dirty="0" err="1">
                <a:effectLst/>
                <a:latin typeface="+mn-lt"/>
              </a:rPr>
              <a:t>Taryag</a:t>
            </a:r>
            <a:r>
              <a:rPr lang="en-US" sz="2800" dirty="0">
                <a:effectLst/>
                <a:latin typeface="+mn-lt"/>
              </a:rPr>
              <a:t> – Name given to the 613 laws Moses gave to Israel.</a:t>
            </a:r>
          </a:p>
          <a:p>
            <a:pPr marL="571500" indent="-571500" algn="just">
              <a:buFont typeface="Arial" panose="020B0604020202020204" pitchFamily="34" charset="0"/>
              <a:buChar char="•"/>
            </a:pPr>
            <a:r>
              <a:rPr lang="en-US" sz="2800" b="1" dirty="0">
                <a:effectLst/>
                <a:latin typeface="+mn-lt"/>
              </a:rPr>
              <a:t>Proverb</a:t>
            </a:r>
            <a:r>
              <a:rPr lang="en-US" sz="2800" dirty="0">
                <a:effectLst/>
                <a:latin typeface="+mn-lt"/>
              </a:rPr>
              <a:t> – Hebrew word “</a:t>
            </a:r>
            <a:r>
              <a:rPr lang="en-US" sz="2800" dirty="0" err="1">
                <a:effectLst/>
                <a:latin typeface="+mn-lt"/>
              </a:rPr>
              <a:t>mashal</a:t>
            </a:r>
            <a:r>
              <a:rPr lang="en-US" sz="2800" dirty="0">
                <a:effectLst/>
                <a:latin typeface="+mn-lt"/>
              </a:rPr>
              <a:t>,” which means “comparison” or “parable”; the word is used as a comparison often between wisdom and folly.</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mn-lt"/>
              </a:rPr>
              <a:t>Judah’s ancestors wavered in their fidelity to God. However, God kept sending messages through Jeremiah offering Judah another chance to repent. Although these messages described what would happen when God released anger toward Judah, Jeremiah had a vivid, hopeful dream. In that dream the nation was fully restored; their prosperity, progeny, peace, joy, and unity were reestablished.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677616"/>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mn-lt"/>
              </a:rPr>
              <a:t>Jeremiah 31:29-30</a:t>
            </a:r>
          </a:p>
          <a:p>
            <a:pPr algn="ctr"/>
            <a:endParaRPr lang="en-US" sz="2800" dirty="0">
              <a:effectLst/>
              <a:latin typeface="+mn-lt"/>
            </a:endParaRPr>
          </a:p>
          <a:p>
            <a:pPr algn="just"/>
            <a:r>
              <a:rPr lang="en-US" sz="2800" dirty="0">
                <a:effectLst/>
                <a:latin typeface="+mn-lt"/>
              </a:rPr>
              <a:t>Proverbs, which are short sayings that express truths, pass from one generation to the next. One of Judah’s sayings: “The fathers have eaten sour grapes, and the children’s teeth are set on edge,” according to Jeremiah would no longer apply.</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83189</TotalTime>
  <Words>874</Words>
  <Application>Microsoft Macintosh PowerPoint</Application>
  <PresentationFormat>Widescreen</PresentationFormat>
  <Paragraphs>38</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98</cp:revision>
  <dcterms:created xsi:type="dcterms:W3CDTF">2018-05-04T03:01:22Z</dcterms:created>
  <dcterms:modified xsi:type="dcterms:W3CDTF">2025-10-23T16:38:10Z</dcterms:modified>
</cp:coreProperties>
</file>