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88"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9" r:id="rId20"/>
    <p:sldId id="284" r:id="rId21"/>
    <p:sldId id="278" r:id="rId22"/>
    <p:sldId id="280" r:id="rId23"/>
    <p:sldId id="29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3"/>
    <p:restoredTop sz="94316"/>
  </p:normalViewPr>
  <p:slideViewPr>
    <p:cSldViewPr snapToGrid="0">
      <p:cViewPr varScale="1">
        <p:scale>
          <a:sx n="71" d="100"/>
          <a:sy n="71" d="100"/>
        </p:scale>
        <p:origin x="1392"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64976"/>
            <a:ext cx="12321680" cy="6966179"/>
          </a:xfrm>
          <a:prstGeom prst="rect">
            <a:avLst/>
          </a:prstGeom>
          <a:noFill/>
          <a:ln>
            <a:noFill/>
          </a:ln>
        </p:spPr>
      </p:pic>
      <p:sp>
        <p:nvSpPr>
          <p:cNvPr id="49" name="Google Shape;49;p1"/>
          <p:cNvSpPr txBox="1"/>
          <p:nvPr/>
        </p:nvSpPr>
        <p:spPr>
          <a:xfrm>
            <a:off x="449043"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11</a:t>
            </a:r>
            <a:r>
              <a:rPr lang="en-US" sz="2800" b="1" i="0" u="none" strike="noStrike" cap="none" baseline="30000" dirty="0">
                <a:solidFill>
                  <a:schemeClr val="dk1"/>
                </a:solidFill>
                <a:latin typeface="Arial"/>
                <a:ea typeface="Arial"/>
                <a:cs typeface="Arial"/>
                <a:sym typeface="Arial"/>
              </a:rPr>
              <a:t>:  </a:t>
            </a:r>
            <a:r>
              <a:rPr lang="en-US" sz="2800" b="1" baseline="30000" dirty="0">
                <a:solidFill>
                  <a:schemeClr val="dk1"/>
                </a:solidFill>
              </a:rPr>
              <a:t>NOVEMBER 16</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798300" y="845763"/>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Spirituals sung by enslaved Africans originated from their hearts. One song with the repeated lyric, “Lord, how come me here?”, resounds with anguish and grief. Songs such as “Sometimes I Feel Like a Motherless Child,” “Nobody Knows the Trouble I See,” and “Balm in Gilead” brought some measure of comfort from slavery’s cruel realities. Family members sold; children torn from parents’ hands; lashings, rapes, and threats created heartaches. And despair. Deep lament, mourning, and grief were heard as these songs were written and sung.</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910144"/>
            <a:ext cx="10171731" cy="2677656"/>
          </a:xfrm>
          <a:prstGeom prst="rect">
            <a:avLst/>
          </a:prstGeom>
          <a:noFill/>
        </p:spPr>
        <p:txBody>
          <a:bodyPr wrap="square" rtlCol="0">
            <a:spAutoFit/>
          </a:bodyPr>
          <a:lstStyle/>
          <a:p>
            <a:pPr algn="just"/>
            <a:r>
              <a:rPr lang="en-US" sz="2800" dirty="0">
                <a:effectLst/>
                <a:latin typeface="Arial" panose="020B0604020202020204" pitchFamily="34" charset="0"/>
              </a:rPr>
              <a:t>Traditionally, Thanksgiving, an American holiday celebrated on the fourth Thursday in November, brings family and friends together. Celebrations include feasts, prayers, and television. Myths designated Thanksgiving as a time when Pilgrims (English invasive settlers) and Native Americans ate a meal together. However, the actual story is more complicated.</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108543"/>
          </a:xfrm>
          <a:prstGeom prst="rect">
            <a:avLst/>
          </a:prstGeom>
          <a:noFill/>
        </p:spPr>
        <p:txBody>
          <a:bodyPr wrap="square" rtlCol="0">
            <a:spAutoFit/>
          </a:bodyPr>
          <a:lstStyle/>
          <a:p>
            <a:pPr algn="just"/>
            <a:r>
              <a:rPr lang="en-US" sz="2800" dirty="0">
                <a:effectLst/>
                <a:latin typeface="Arial" panose="020B0604020202020204" pitchFamily="34" charset="0"/>
              </a:rPr>
              <a:t>Tears can signal immense grief when a loved one dies. Christians’ grieving should reflect their beliefs. Scripture challenges Christians to display their grief differently than those who do not believe in Jesus…</a:t>
            </a:r>
            <a:r>
              <a:rPr lang="en-US" sz="2800" i="1" dirty="0">
                <a:effectLst/>
                <a:latin typeface="Arial" panose="020B0604020202020204" pitchFamily="34" charset="0"/>
              </a:rPr>
              <a:t>we do not want you to be uninformed, brothers and sisters, about those who have died, so that you may not grieve as others do who have no hope</a:t>
            </a:r>
            <a:r>
              <a:rPr lang="en-US" sz="2800" dirty="0">
                <a:effectLst/>
                <a:latin typeface="Arial" panose="020B0604020202020204" pitchFamily="34" charset="0"/>
              </a:rPr>
              <a:t> (1 Thessalonians 4:13 NRSV UE).</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52318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1. How does the church mourn over people who turn from Jesus?</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212061"/>
            <a:ext cx="10559143" cy="52318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2. What did you learn about Jesus from this lesson?</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F2CA284-1DF4-DC8D-6387-EE7C2895BEFC}"/>
              </a:ext>
            </a:extLst>
          </p:cNvPr>
          <p:cNvSpPr txBox="1"/>
          <p:nvPr/>
        </p:nvSpPr>
        <p:spPr>
          <a:xfrm>
            <a:off x="798286" y="1212061"/>
            <a:ext cx="10559143" cy="52318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3. How will you apply today’s lessons to your life?</a:t>
            </a:r>
          </a:p>
        </p:txBody>
      </p:sp>
    </p:spTree>
    <p:extLst>
      <p:ext uri="{BB962C8B-B14F-4D97-AF65-F5344CB8AC3E}">
        <p14:creationId xmlns:p14="http://schemas.microsoft.com/office/powerpoint/2010/main" val="390308987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925285" y="1206764"/>
            <a:ext cx="10341429" cy="4749978"/>
          </a:xfrm>
          <a:prstGeom prst="rect">
            <a:avLst/>
          </a:prstGeom>
          <a:noFill/>
          <a:ln>
            <a:noFill/>
          </a:ln>
        </p:spPr>
        <p:txBody>
          <a:bodyPr spcFirstLastPara="1" wrap="square" lIns="91425" tIns="45700" rIns="91425" bIns="45700" anchor="t" anchorCtr="0">
            <a:spAutoFit/>
          </a:bodyPr>
          <a:lstStyle/>
          <a:p>
            <a:pPr algn="ctr"/>
            <a:r>
              <a:rPr lang="en-US" sz="8000" b="1" dirty="0">
                <a:effectLst/>
                <a:latin typeface="+mj-lt"/>
              </a:rPr>
              <a:t>The Story</a:t>
            </a:r>
            <a:r>
              <a:rPr lang="en-US" sz="8000" b="1" dirty="0">
                <a:latin typeface="+mj-lt"/>
              </a:rPr>
              <a:t> </a:t>
            </a:r>
            <a:r>
              <a:rPr lang="en-US" sz="8000" b="1" dirty="0">
                <a:effectLst/>
                <a:latin typeface="+mj-lt"/>
              </a:rPr>
              <a:t>of Ezekiel</a:t>
            </a:r>
            <a:endParaRPr lang="en-US" sz="8000" dirty="0">
              <a:effectLst/>
              <a:latin typeface="+mj-lt"/>
            </a:endParaRPr>
          </a:p>
          <a:p>
            <a:pPr algn="ctr"/>
            <a:endParaRPr lang="en-US" sz="2800" b="1" spc="-150" baseline="30000" dirty="0">
              <a:solidFill>
                <a:schemeClr val="dk2"/>
              </a:solidFill>
              <a:latin typeface="+mj-lt"/>
              <a:ea typeface="Quattrocento Sans"/>
              <a:cs typeface="Quattrocento Sans"/>
              <a:sym typeface="Quattrocento Sans"/>
            </a:endParaRPr>
          </a:p>
          <a:p>
            <a:pPr algn="just"/>
            <a:r>
              <a:rPr lang="en-US" sz="3400" b="1" spc="-150" dirty="0">
                <a:solidFill>
                  <a:schemeClr val="dk2"/>
                </a:solidFill>
                <a:latin typeface="+mn-lt"/>
                <a:ea typeface="Quattrocento Sans"/>
                <a:cs typeface="Quattrocento Sans"/>
                <a:sym typeface="Quattrocento Sans"/>
              </a:rPr>
              <a:t>Focus Scripture: </a:t>
            </a:r>
            <a:r>
              <a:rPr lang="en-US" sz="3400" dirty="0">
                <a:effectLst/>
                <a:latin typeface="+mn-lt"/>
              </a:rPr>
              <a:t>Ezekiel 3:10-11; 24:15-24, 27</a:t>
            </a:r>
          </a:p>
          <a:p>
            <a:pPr algn="just"/>
            <a:endParaRPr lang="en-US" sz="3400" dirty="0">
              <a:effectLst/>
              <a:latin typeface="+mn-lt"/>
            </a:endParaRPr>
          </a:p>
          <a:p>
            <a:pPr algn="ctr"/>
            <a:r>
              <a:rPr lang="en-US" sz="3400" b="1" dirty="0">
                <a:effectLst/>
                <a:latin typeface="+mn-lt"/>
              </a:rPr>
              <a:t>Key Verse: </a:t>
            </a:r>
            <a:r>
              <a:rPr lang="en-US" sz="3400" dirty="0">
                <a:effectLst/>
                <a:latin typeface="+mn-lt"/>
              </a:rPr>
              <a:t>(The Lord God) said to me, “Mortal, all my words that I shall speak to you receive in your heart and hear with your ears.” Ezekiel 3:10          </a:t>
            </a:r>
            <a:r>
              <a:rPr lang="en-US" sz="3400" i="1" dirty="0">
                <a:latin typeface="+mn-lt"/>
              </a:rPr>
              <a:t>(NRSV UE)</a:t>
            </a:r>
            <a:endParaRPr lang="en-US" sz="3400" dirty="0">
              <a:latin typeface="+mn-lt"/>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38406" y="831259"/>
            <a:ext cx="10515187" cy="569382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Remember loved ones who have died and share how God intervened in those situations. </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Sing the song: </a:t>
            </a:r>
            <a:r>
              <a:rPr lang="en-US" sz="2800" dirty="0">
                <a:effectLst/>
                <a:latin typeface="Arial" panose="020B0604020202020204" pitchFamily="34" charset="0"/>
              </a:rPr>
              <a:t>“I Need Thee Every Hour” (AMECH #327) and meditate on how this hymn applies during times of sorrow.</a:t>
            </a:r>
          </a:p>
          <a:p>
            <a:pPr algn="ctr"/>
            <a:r>
              <a:rPr lang="en-US" sz="2800" dirty="0">
                <a:effectLst/>
                <a:latin typeface="Arial" panose="020B0604020202020204" pitchFamily="34" charset="0"/>
              </a:rPr>
              <a:t>I need Thee </a:t>
            </a:r>
            <a:r>
              <a:rPr lang="en-US" sz="2800" dirty="0" err="1">
                <a:effectLst/>
                <a:latin typeface="Arial" panose="020B0604020202020204" pitchFamily="34" charset="0"/>
              </a:rPr>
              <a:t>ev’ry</a:t>
            </a:r>
            <a:r>
              <a:rPr lang="en-US" sz="2800" dirty="0">
                <a:effectLst/>
                <a:latin typeface="Arial" panose="020B0604020202020204" pitchFamily="34" charset="0"/>
              </a:rPr>
              <a:t> hour,</a:t>
            </a:r>
            <a:br>
              <a:rPr lang="en-US" sz="2800" dirty="0">
                <a:effectLst/>
                <a:latin typeface="Arial" panose="020B0604020202020204" pitchFamily="34" charset="0"/>
              </a:rPr>
            </a:br>
            <a:r>
              <a:rPr lang="en-US" sz="2800" dirty="0">
                <a:effectLst/>
                <a:latin typeface="Arial" panose="020B0604020202020204" pitchFamily="34" charset="0"/>
              </a:rPr>
              <a:t>In joy or pain;</a:t>
            </a:r>
            <a:br>
              <a:rPr lang="en-US" sz="2800" dirty="0">
                <a:effectLst/>
                <a:latin typeface="Arial" panose="020B0604020202020204" pitchFamily="34" charset="0"/>
              </a:rPr>
            </a:br>
            <a:r>
              <a:rPr lang="en-US" sz="2800" dirty="0">
                <a:effectLst/>
                <a:latin typeface="Arial" panose="020B0604020202020204" pitchFamily="34" charset="0"/>
              </a:rPr>
              <a:t>Come quickly and abide,</a:t>
            </a:r>
            <a:br>
              <a:rPr lang="en-US" sz="2800" dirty="0">
                <a:effectLst/>
                <a:latin typeface="Arial" panose="020B0604020202020204" pitchFamily="34" charset="0"/>
              </a:rPr>
            </a:br>
            <a:r>
              <a:rPr lang="en-US" sz="2800" dirty="0">
                <a:effectLst/>
                <a:latin typeface="Arial" panose="020B0604020202020204" pitchFamily="34" charset="0"/>
              </a:rPr>
              <a:t>Or life is vain</a:t>
            </a:r>
          </a:p>
          <a:p>
            <a:pPr algn="ctr"/>
            <a:r>
              <a:rPr lang="en-US" sz="2800" i="1" dirty="0">
                <a:effectLst/>
                <a:latin typeface="Arial" panose="020B0604020202020204" pitchFamily="34" charset="0"/>
              </a:rPr>
              <a:t>Refrain:</a:t>
            </a:r>
            <a:br>
              <a:rPr lang="en-US" sz="2800" dirty="0">
                <a:effectLst/>
                <a:latin typeface="Arial" panose="020B0604020202020204" pitchFamily="34" charset="0"/>
              </a:rPr>
            </a:br>
            <a:r>
              <a:rPr lang="en-US" sz="2800" dirty="0">
                <a:effectLst/>
                <a:latin typeface="Arial" panose="020B0604020202020204" pitchFamily="34" charset="0"/>
              </a:rPr>
              <a:t>I need Thee, oh, I need Thee;</a:t>
            </a:r>
            <a:br>
              <a:rPr lang="en-US" sz="2800" dirty="0">
                <a:effectLst/>
                <a:latin typeface="Arial" panose="020B0604020202020204" pitchFamily="34" charset="0"/>
              </a:rPr>
            </a:br>
            <a:r>
              <a:rPr lang="en-US" sz="2800" dirty="0" err="1">
                <a:effectLst/>
                <a:latin typeface="Arial" panose="020B0604020202020204" pitchFamily="34" charset="0"/>
              </a:rPr>
              <a:t>Ev’ry</a:t>
            </a:r>
            <a:r>
              <a:rPr lang="en-US" sz="2800" dirty="0">
                <a:effectLst/>
                <a:latin typeface="Arial" panose="020B0604020202020204" pitchFamily="34" charset="0"/>
              </a:rPr>
              <a:t> hour I need Thee;</a:t>
            </a:r>
            <a:br>
              <a:rPr lang="en-US" sz="2800" dirty="0">
                <a:effectLst/>
                <a:latin typeface="Arial" panose="020B0604020202020204" pitchFamily="34" charset="0"/>
              </a:rPr>
            </a:br>
            <a:endParaRPr lang="en-US" sz="2800" dirty="0">
              <a:effectLst/>
              <a:latin typeface="Arial" panose="020B0604020202020204"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Google Shape;167;p31">
            <a:extLst>
              <a:ext uri="{FF2B5EF4-FFF2-40B4-BE49-F238E27FC236}">
                <a16:creationId xmlns:a16="http://schemas.microsoft.com/office/drawing/2014/main" id="{C14A9AD5-808B-BC78-4321-7DFA6257F7D2}"/>
              </a:ext>
            </a:extLst>
          </p:cNvPr>
          <p:cNvSpPr txBox="1"/>
          <p:nvPr/>
        </p:nvSpPr>
        <p:spPr>
          <a:xfrm>
            <a:off x="816428" y="733287"/>
            <a:ext cx="10515187" cy="3539390"/>
          </a:xfrm>
          <a:prstGeom prst="rect">
            <a:avLst/>
          </a:prstGeom>
          <a:noFill/>
          <a:ln>
            <a:noFill/>
          </a:ln>
        </p:spPr>
        <p:txBody>
          <a:bodyPr spcFirstLastPara="1" wrap="square" lIns="91425" tIns="45700" rIns="91425" bIns="45700" anchor="t" anchorCtr="0">
            <a:spAutoFit/>
          </a:bodyPr>
          <a:lstStyle/>
          <a:p>
            <a:pPr algn="ctr"/>
            <a:r>
              <a:rPr lang="en-US" sz="2800" dirty="0">
                <a:effectLst/>
                <a:latin typeface="Arial" panose="020B0604020202020204" pitchFamily="34" charset="0"/>
              </a:rPr>
              <a:t>Oh, bless me now, my Savior,</a:t>
            </a:r>
            <a:br>
              <a:rPr lang="en-US" sz="2800" dirty="0">
                <a:effectLst/>
                <a:latin typeface="Arial" panose="020B0604020202020204" pitchFamily="34" charset="0"/>
              </a:rPr>
            </a:br>
            <a:r>
              <a:rPr lang="en-US" sz="2800" dirty="0">
                <a:effectLst/>
                <a:latin typeface="Arial" panose="020B0604020202020204" pitchFamily="34" charset="0"/>
              </a:rPr>
              <a:t>I come to Thee.</a:t>
            </a:r>
          </a:p>
          <a:p>
            <a:pPr algn="ctr"/>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Dear Lord, help us to hear your voice and heed warnings. Let us not assume that our religious buildings or items will save us from your wrath. Allow us to understand that we are your examples on earth and that our words and behaviors tell others that you are the Lord. In Jesus’ name we pray.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42558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96932" y="973049"/>
            <a:ext cx="10220400" cy="5262939"/>
          </a:xfrm>
          <a:prstGeom prst="rect">
            <a:avLst/>
          </a:prstGeom>
          <a:noFill/>
          <a:ln>
            <a:noFill/>
          </a:ln>
        </p:spPr>
        <p:txBody>
          <a:bodyPr spcFirstLastPara="1" wrap="square" lIns="91425" tIns="45700" rIns="91425" bIns="45700" anchor="t" anchorCtr="0">
            <a:spAutoFit/>
          </a:bodyPr>
          <a:lstStyle/>
          <a:p>
            <a:pPr marL="466725" indent="-466725" algn="ctr"/>
            <a:r>
              <a:rPr lang="en-US" sz="2100" b="1" dirty="0">
                <a:solidFill>
                  <a:schemeClr val="bg2"/>
                </a:solidFill>
                <a:effectLst/>
                <a:latin typeface="+mn-lt"/>
              </a:rPr>
              <a:t>Ezekiel 3:10-11</a:t>
            </a:r>
            <a:endParaRPr lang="en-US" sz="2100" dirty="0">
              <a:solidFill>
                <a:schemeClr val="bg2"/>
              </a:solidFill>
              <a:effectLst/>
              <a:latin typeface="+mn-lt"/>
            </a:endParaRPr>
          </a:p>
          <a:p>
            <a:pPr marL="466725" indent="-466725" algn="just"/>
            <a:r>
              <a:rPr lang="en-US" sz="2100" dirty="0">
                <a:solidFill>
                  <a:schemeClr val="bg2"/>
                </a:solidFill>
                <a:effectLst/>
                <a:latin typeface="+mn-lt"/>
              </a:rPr>
              <a:t>10 	He said to me, “Mortal, all my words that I shall speak to you receive in your heart and hear with your ears;</a:t>
            </a:r>
          </a:p>
          <a:p>
            <a:pPr marL="466725" indent="-466725" algn="just"/>
            <a:r>
              <a:rPr lang="en-US" sz="2100" dirty="0">
                <a:solidFill>
                  <a:schemeClr val="bg2"/>
                </a:solidFill>
                <a:effectLst/>
                <a:latin typeface="+mn-lt"/>
              </a:rPr>
              <a:t>11 	then go to the exiles, to your people, and speak to them. Say to them, ‘Thus says the Lord God,’ whether they hear or refuse to hear.”</a:t>
            </a:r>
          </a:p>
          <a:p>
            <a:pPr marL="466725" indent="-466725" algn="ctr"/>
            <a:r>
              <a:rPr lang="en-US" sz="2100" b="1" dirty="0">
                <a:solidFill>
                  <a:schemeClr val="bg2"/>
                </a:solidFill>
                <a:effectLst/>
                <a:latin typeface="+mn-lt"/>
              </a:rPr>
              <a:t>24:15-24</a:t>
            </a:r>
            <a:endParaRPr lang="en-US" sz="2100" dirty="0">
              <a:solidFill>
                <a:schemeClr val="bg2"/>
              </a:solidFill>
              <a:effectLst/>
              <a:latin typeface="+mn-lt"/>
            </a:endParaRPr>
          </a:p>
          <a:p>
            <a:pPr marL="466725" indent="-466725" algn="just"/>
            <a:r>
              <a:rPr lang="en-US" sz="2100" dirty="0">
                <a:solidFill>
                  <a:schemeClr val="bg2"/>
                </a:solidFill>
                <a:effectLst/>
                <a:latin typeface="+mn-lt"/>
              </a:rPr>
              <a:t>15 	The word of the Lord came to me:</a:t>
            </a:r>
          </a:p>
          <a:p>
            <a:pPr marL="466725" indent="-466725" algn="just"/>
            <a:r>
              <a:rPr lang="en-US" sz="2100" dirty="0">
                <a:solidFill>
                  <a:schemeClr val="bg2"/>
                </a:solidFill>
                <a:effectLst/>
                <a:latin typeface="+mn-lt"/>
              </a:rPr>
              <a:t>16 	Mortal, with one blow I am about to take away from you the delight of your eyes, yet you shall not mourn or weep, nor shall your tears run down.</a:t>
            </a:r>
          </a:p>
          <a:p>
            <a:pPr marL="466725" indent="-466725" algn="just"/>
            <a:r>
              <a:rPr lang="en-US" sz="2100" dirty="0">
                <a:solidFill>
                  <a:schemeClr val="bg2"/>
                </a:solidFill>
                <a:effectLst/>
                <a:latin typeface="+mn-lt"/>
              </a:rPr>
              <a:t>17 	Groan quietly; make no mourning for the dead. Bind on your turban, and put your sandals on your feet; do not cover your upper lip or eat the bread of mourners.</a:t>
            </a:r>
          </a:p>
          <a:p>
            <a:pPr marL="466725" indent="-466725" algn="just"/>
            <a:r>
              <a:rPr lang="en-US" sz="2100" dirty="0">
                <a:solidFill>
                  <a:schemeClr val="bg2"/>
                </a:solidFill>
                <a:effectLst/>
                <a:latin typeface="+mn-lt"/>
              </a:rPr>
              <a:t>18 	So I spoke to the people in the morning, and at evening my wife died. And on the next morning I did as I was commanded.</a:t>
            </a:r>
          </a:p>
          <a:p>
            <a:pPr marL="466725" indent="-466725" algn="just"/>
            <a:r>
              <a:rPr lang="en-US" sz="2100" dirty="0">
                <a:solidFill>
                  <a:schemeClr val="bg2"/>
                </a:solidFill>
                <a:effectLst/>
                <a:latin typeface="+mn-lt"/>
              </a:rPr>
              <a:t>19 	Then the people said to me, “Will you not tell us what these things mean for us, that you are acting this way?”</a:t>
            </a:r>
          </a:p>
          <a:p>
            <a:pPr marL="466725" indent="-466725" algn="just"/>
            <a:r>
              <a:rPr lang="en-US" sz="2100" dirty="0">
                <a:solidFill>
                  <a:schemeClr val="bg2"/>
                </a:solidFill>
                <a:effectLst/>
                <a:latin typeface="+mn-lt"/>
              </a:rPr>
              <a:t>20 	Then I said to them, “The word of the Lord came to me:</a:t>
            </a:r>
          </a:p>
        </p:txBody>
      </p:sp>
      <p:sp>
        <p:nvSpPr>
          <p:cNvPr id="61" name="Google Shape;61;p3"/>
          <p:cNvSpPr txBox="1"/>
          <p:nvPr/>
        </p:nvSpPr>
        <p:spPr>
          <a:xfrm>
            <a:off x="654906" y="530998"/>
            <a:ext cx="10873479"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mj-lt"/>
              </a:rPr>
              <a:t>Ezekiel 3:10-11; 24:15-24, 27(NRSV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20821761-D34E-6548-2C7D-0BE3DDD6605F}"/>
              </a:ext>
            </a:extLst>
          </p:cNvPr>
          <p:cNvSpPr txBox="1"/>
          <p:nvPr/>
        </p:nvSpPr>
        <p:spPr>
          <a:xfrm>
            <a:off x="996932" y="1024888"/>
            <a:ext cx="10220400" cy="4616608"/>
          </a:xfrm>
          <a:prstGeom prst="rect">
            <a:avLst/>
          </a:prstGeom>
          <a:noFill/>
          <a:ln>
            <a:noFill/>
          </a:ln>
        </p:spPr>
        <p:txBody>
          <a:bodyPr spcFirstLastPara="1" wrap="square" lIns="91425" tIns="45700" rIns="91425" bIns="45700" anchor="t" anchorCtr="0">
            <a:spAutoFit/>
          </a:bodyPr>
          <a:lstStyle/>
          <a:p>
            <a:pPr marL="466725" indent="-466725" algn="just"/>
            <a:r>
              <a:rPr lang="en-US" sz="2100" dirty="0">
                <a:solidFill>
                  <a:schemeClr val="bg2"/>
                </a:solidFill>
                <a:effectLst/>
                <a:latin typeface="+mn-lt"/>
              </a:rPr>
              <a:t>21 	Say to the house of Israel: Thus says the Lord God: I will profane my sanctuary, the pride of your power, the delight of your eyes, and your heart’s desire, and your sons and your daughters whom you left behind shall fall by the sword.</a:t>
            </a:r>
          </a:p>
          <a:p>
            <a:pPr marL="466725" indent="-466725" algn="just"/>
            <a:r>
              <a:rPr lang="en-US" sz="2100" dirty="0">
                <a:solidFill>
                  <a:schemeClr val="bg2"/>
                </a:solidFill>
                <a:effectLst/>
                <a:latin typeface="+mn-lt"/>
              </a:rPr>
              <a:t>22 	And you shall do as I have done; you shall not cover your upper lip or eat the bread of mourners.</a:t>
            </a:r>
          </a:p>
          <a:p>
            <a:pPr marL="466725" indent="-466725" algn="just"/>
            <a:r>
              <a:rPr lang="en-US" sz="2100" dirty="0">
                <a:solidFill>
                  <a:schemeClr val="bg2"/>
                </a:solidFill>
                <a:effectLst/>
                <a:latin typeface="+mn-lt"/>
              </a:rPr>
              <a:t>23 	Your turbans shall be on your heads and your sandals on your feet; you shall not mourn or weep, but you shall pine away in your iniquities and groan to one another.</a:t>
            </a:r>
          </a:p>
          <a:p>
            <a:pPr marL="466725" indent="-466725" algn="just"/>
            <a:r>
              <a:rPr lang="en-US" sz="2100" dirty="0">
                <a:solidFill>
                  <a:schemeClr val="bg2"/>
                </a:solidFill>
                <a:effectLst/>
                <a:latin typeface="+mn-lt"/>
              </a:rPr>
              <a:t>24 	Thus Ezekiel shall be a sign to you; you shall do just as he has done. When this comes, then you shall know that I am the Lord God.”</a:t>
            </a:r>
          </a:p>
          <a:p>
            <a:pPr marL="466725" indent="-466725" algn="ctr"/>
            <a:r>
              <a:rPr lang="en-US" sz="2100" b="1" dirty="0">
                <a:solidFill>
                  <a:schemeClr val="bg2"/>
                </a:solidFill>
                <a:effectLst/>
                <a:latin typeface="+mn-lt"/>
              </a:rPr>
              <a:t>27</a:t>
            </a:r>
            <a:endParaRPr lang="en-US" sz="2100" dirty="0">
              <a:solidFill>
                <a:schemeClr val="bg2"/>
              </a:solidFill>
              <a:effectLst/>
              <a:latin typeface="+mn-lt"/>
            </a:endParaRPr>
          </a:p>
          <a:p>
            <a:pPr marL="466725" indent="-466725" algn="just"/>
            <a:r>
              <a:rPr lang="en-US" sz="2100" dirty="0">
                <a:solidFill>
                  <a:schemeClr val="bg2"/>
                </a:solidFill>
                <a:effectLst/>
                <a:latin typeface="+mn-lt"/>
              </a:rPr>
              <a:t>27 	On that day your mouth shall be opened to the one who has escaped, and you shall speak and no longer be silent. So you shall be a sign to them, and they shall know that I am the Lord.</a:t>
            </a:r>
          </a:p>
        </p:txBody>
      </p:sp>
    </p:spTree>
    <p:extLst>
      <p:ext uri="{BB962C8B-B14F-4D97-AF65-F5344CB8AC3E}">
        <p14:creationId xmlns:p14="http://schemas.microsoft.com/office/powerpoint/2010/main" val="26987338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j-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mn-lt"/>
              </a:rPr>
              <a:t>Ezekiel</a:t>
            </a:r>
            <a:r>
              <a:rPr lang="en-US" sz="2800" dirty="0">
                <a:effectLst/>
                <a:latin typeface="+mn-lt"/>
              </a:rPr>
              <a:t> – Derived from the Hebrew name “</a:t>
            </a:r>
            <a:r>
              <a:rPr lang="en-US" sz="2800" dirty="0" err="1">
                <a:effectLst/>
                <a:latin typeface="+mn-lt"/>
              </a:rPr>
              <a:t>Yechezkel</a:t>
            </a:r>
            <a:r>
              <a:rPr lang="en-US" sz="2800" dirty="0">
                <a:effectLst/>
                <a:latin typeface="+mn-lt"/>
              </a:rPr>
              <a:t>” which means “God will strengthen.”</a:t>
            </a:r>
          </a:p>
          <a:p>
            <a:pPr marL="571500" indent="-571500" algn="just">
              <a:buFont typeface="Arial" panose="020B0604020202020204" pitchFamily="34" charset="0"/>
              <a:buChar char="•"/>
            </a:pPr>
            <a:r>
              <a:rPr lang="en-US" sz="2800" b="1" dirty="0">
                <a:effectLst/>
                <a:latin typeface="+mn-lt"/>
              </a:rPr>
              <a:t>Mourn</a:t>
            </a:r>
            <a:r>
              <a:rPr lang="en-US" sz="2800" dirty="0">
                <a:effectLst/>
                <a:latin typeface="+mn-lt"/>
              </a:rPr>
              <a:t> – In Hebrew “</a:t>
            </a:r>
            <a:r>
              <a:rPr lang="en-US" sz="2800" dirty="0" err="1">
                <a:effectLst/>
                <a:latin typeface="+mn-lt"/>
              </a:rPr>
              <a:t>sāp̄aḏ</a:t>
            </a:r>
            <a:r>
              <a:rPr lang="en-US" sz="2800" dirty="0">
                <a:effectLst/>
                <a:latin typeface="+mn-lt"/>
              </a:rPr>
              <a:t>” which means “to tear the hair and beat the breasts.”</a:t>
            </a:r>
          </a:p>
          <a:p>
            <a:pPr marL="571500" indent="-571500" algn="just">
              <a:buFont typeface="Arial" panose="020B0604020202020204" pitchFamily="34" charset="0"/>
              <a:buChar char="•"/>
            </a:pPr>
            <a:r>
              <a:rPr lang="en-US" sz="2800" b="1" dirty="0">
                <a:effectLst/>
                <a:latin typeface="+mn-lt"/>
              </a:rPr>
              <a:t>Pine Away</a:t>
            </a:r>
            <a:r>
              <a:rPr lang="en-US" sz="2800" dirty="0">
                <a:effectLst/>
                <a:latin typeface="+mn-lt"/>
              </a:rPr>
              <a:t> – In Hebrew “</a:t>
            </a:r>
            <a:r>
              <a:rPr lang="en-US" sz="2800" dirty="0" err="1">
                <a:effectLst/>
                <a:latin typeface="+mn-lt"/>
              </a:rPr>
              <a:t>maqaq</a:t>
            </a:r>
            <a:r>
              <a:rPr lang="en-US" sz="2800" dirty="0">
                <a:effectLst/>
                <a:latin typeface="+mn-lt"/>
              </a:rPr>
              <a:t>” which means “to melt; dissolve away, decay, rot.”</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246729"/>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When a loved one dies, people usually mourn. Ezekiel’s wife, who he loved dearly, died, but God told Ezekiel not to mourn. How difficult this directive not to grieve must have been. God used Ezekiel’s response to his wife’s death to teach Judah. Judah would discover that Ezekiel had provided a visual lesson.</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401164"/>
          </a:xfrm>
          <a:prstGeom prst="rect">
            <a:avLst/>
          </a:prstGeom>
          <a:noFill/>
          <a:ln>
            <a:noFill/>
          </a:ln>
        </p:spPr>
        <p:txBody>
          <a:bodyPr spcFirstLastPara="1" wrap="square" lIns="91425" tIns="45700" rIns="91425" bIns="45700" anchor="t" anchorCtr="0">
            <a:spAutoFit/>
          </a:bodyPr>
          <a:lstStyle/>
          <a:p>
            <a:pPr algn="ctr"/>
            <a:r>
              <a:rPr lang="en-US" sz="2800" b="1" dirty="0">
                <a:effectLst/>
                <a:latin typeface="Arial" panose="020B0604020202020204" pitchFamily="34" charset="0"/>
              </a:rPr>
              <a:t>Ezekiel 3:10-11</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God called and sent Ezekiel to the Babylonian exiles. Given Israel’s history of ignoring God’s prophets, it is not surprising they would continue that trend. Ezekiel was commanded to speak God’s Word, regardless of how it would or would not be received. God had not given up on Israel. Even in exile, God continued sending prophetic messages. Once again, Israel had a choice. They could listen, which meant to adhere to or follow God’s commands, or Judah could decide they did not want to hear what God said.</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83172</TotalTime>
  <Words>1186</Words>
  <Application>Microsoft Macintosh PowerPoint</Application>
  <PresentationFormat>Widescreen</PresentationFormat>
  <Paragraphs>48</Paragraphs>
  <Slides>23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99</cp:revision>
  <dcterms:created xsi:type="dcterms:W3CDTF">2018-05-04T03:01:22Z</dcterms:created>
  <dcterms:modified xsi:type="dcterms:W3CDTF">2025-10-23T16:12:18Z</dcterms:modified>
</cp:coreProperties>
</file>