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8" r:id="rId19"/>
    <p:sldId id="289" r:id="rId20"/>
    <p:sldId id="284" r:id="rId21"/>
    <p:sldId id="278" r:id="rId22"/>
    <p:sldId id="28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3"/>
    <p:restoredTop sz="94694"/>
  </p:normalViewPr>
  <p:slideViewPr>
    <p:cSldViewPr snapToGrid="0">
      <p:cViewPr varScale="1">
        <p:scale>
          <a:sx n="117" d="100"/>
          <a:sy n="117" d="100"/>
        </p:scale>
        <p:origin x="984"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5" y="-54563"/>
            <a:ext cx="12321680" cy="6966179"/>
          </a:xfrm>
          <a:prstGeom prst="rect">
            <a:avLst/>
          </a:prstGeom>
          <a:noFill/>
          <a:ln>
            <a:noFill/>
          </a:ln>
        </p:spPr>
      </p:pic>
      <p:sp>
        <p:nvSpPr>
          <p:cNvPr id="49" name="Google Shape;49;p1"/>
          <p:cNvSpPr txBox="1"/>
          <p:nvPr/>
        </p:nvSpPr>
        <p:spPr>
          <a:xfrm>
            <a:off x="460931"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7</a:t>
            </a:r>
            <a:r>
              <a:rPr lang="en-US" sz="2800" b="1" i="0" u="none" strike="noStrike" cap="none" baseline="30000" dirty="0">
                <a:solidFill>
                  <a:schemeClr val="dk1"/>
                </a:solidFill>
                <a:latin typeface="Arial"/>
                <a:ea typeface="Arial"/>
                <a:cs typeface="Arial"/>
                <a:sym typeface="Arial"/>
              </a:rPr>
              <a:t>: OCTO</a:t>
            </a:r>
            <a:r>
              <a:rPr lang="en-US" sz="2800" b="1" baseline="30000" dirty="0">
                <a:solidFill>
                  <a:schemeClr val="dk1"/>
                </a:solidFill>
              </a:rPr>
              <a:t>BER 19</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3600" baseline="30000" dirty="0">
                <a:effectLst/>
                <a:latin typeface="Arial" panose="020B0604020202020204" pitchFamily="34" charset="0"/>
              </a:rPr>
              <a:t>Archeologists discovered that winemaking began in Egypt around 3000 BCE. Noah produced grapes that he then fermented to become wine. Jesus’ first recorded miracle was turning water into wine at a wedding. Wine was often included in religious rituals and cultural ceremonies. For example, during the Last Supper, Jesus blessed and then gave wine to the apostles. Scripture describes other uses for wine.</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677656"/>
          </a:xfrm>
          <a:prstGeom prst="rect">
            <a:avLst/>
          </a:prstGeom>
          <a:noFill/>
        </p:spPr>
        <p:txBody>
          <a:bodyPr wrap="square" rtlCol="0">
            <a:spAutoFit/>
          </a:bodyPr>
          <a:lstStyle/>
          <a:p>
            <a:pPr algn="just"/>
            <a:r>
              <a:rPr lang="en-US" sz="3600" baseline="30000" dirty="0">
                <a:effectLst/>
                <a:latin typeface="Arial" panose="020B0604020202020204" pitchFamily="34" charset="0"/>
              </a:rPr>
              <a:t>Kevin Elijah Burgess, born July 21,1988 in St. Petersburg, Florida, grappled with severe depression. Burgess self-medicated, using a variety of drugs. He did this in an attempt to alleviate feelings of sadness and hopelessness. Because substance abuse was not a remedy for depression, his depression deepened to the point where he contemplated suicide. Fortunately, following high school, Burgess enrolled in a Bible college where he met some rappers. </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1938992"/>
          </a:xfrm>
          <a:prstGeom prst="rect">
            <a:avLst/>
          </a:prstGeom>
          <a:noFill/>
        </p:spPr>
        <p:txBody>
          <a:bodyPr wrap="square" rtlCol="0">
            <a:spAutoFit/>
          </a:bodyPr>
          <a:lstStyle/>
          <a:p>
            <a:pPr algn="just"/>
            <a:r>
              <a:rPr lang="en-US" sz="3600" baseline="30000" dirty="0">
                <a:effectLst/>
                <a:latin typeface="Arial" panose="020B0604020202020204" pitchFamily="34" charset="0"/>
              </a:rPr>
              <a:t>There are people who provide examples on how to live an obedient life. Some religious groups such as Jehovah’s Witnesses, Seventh Day Adventists, or Mormons canvas door-to-door. Though Christians may disagree with their messages, these groups’ faithfulness to evangelism cannot be denied.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461624"/>
          </a:xfrm>
          <a:prstGeom prst="rect">
            <a:avLst/>
          </a:prstGeom>
          <a:noFill/>
          <a:ln>
            <a:noFill/>
          </a:ln>
        </p:spPr>
        <p:txBody>
          <a:bodyPr spcFirstLastPara="1" wrap="square" lIns="91425" tIns="45700" rIns="91425" bIns="45700" anchor="t" anchorCtr="0">
            <a:spAutoFit/>
          </a:bodyPr>
          <a:lstStyle/>
          <a:p>
            <a:pPr marL="466725" indent="-466725" algn="just"/>
            <a:r>
              <a:rPr lang="en-US" sz="3600" baseline="30000" dirty="0">
                <a:effectLst/>
                <a:latin typeface="Arial" panose="020B0604020202020204" pitchFamily="34" charset="0"/>
              </a:rPr>
              <a:t>1. What is the meaning of wine served during communion?</a:t>
            </a: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28">
            <a:extLst>
              <a:ext uri="{FF2B5EF4-FFF2-40B4-BE49-F238E27FC236}">
                <a16:creationId xmlns:a16="http://schemas.microsoft.com/office/drawing/2014/main" id="{EB51BF4D-3B80-F80B-B984-5753464D590C}"/>
              </a:ext>
            </a:extLst>
          </p:cNvPr>
          <p:cNvSpPr txBox="1"/>
          <p:nvPr/>
        </p:nvSpPr>
        <p:spPr>
          <a:xfrm>
            <a:off x="798286" y="1692237"/>
            <a:ext cx="10559143" cy="461624"/>
          </a:xfrm>
          <a:prstGeom prst="rect">
            <a:avLst/>
          </a:prstGeom>
          <a:noFill/>
          <a:ln>
            <a:noFill/>
          </a:ln>
        </p:spPr>
        <p:txBody>
          <a:bodyPr spcFirstLastPara="1" wrap="square" lIns="91425" tIns="45700" rIns="91425" bIns="45700" anchor="t" anchorCtr="0">
            <a:spAutoFit/>
          </a:bodyPr>
          <a:lstStyle/>
          <a:p>
            <a:pPr marL="466725" indent="-466725" algn="just"/>
            <a:r>
              <a:rPr lang="en-US" sz="3600" baseline="30000" dirty="0">
                <a:effectLst/>
                <a:latin typeface="Arial" panose="020B0604020202020204" pitchFamily="34" charset="0"/>
              </a:rPr>
              <a:t>2. Which lessons should we learn from other groups/families/neighbors?</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6FA66753-1DA2-04E2-CDE9-0A7F817A5471}"/>
              </a:ext>
            </a:extLst>
          </p:cNvPr>
          <p:cNvSpPr txBox="1"/>
          <p:nvPr/>
        </p:nvSpPr>
        <p:spPr>
          <a:xfrm>
            <a:off x="798286" y="1692237"/>
            <a:ext cx="10559143" cy="461624"/>
          </a:xfrm>
          <a:prstGeom prst="rect">
            <a:avLst/>
          </a:prstGeom>
          <a:noFill/>
          <a:ln>
            <a:noFill/>
          </a:ln>
        </p:spPr>
        <p:txBody>
          <a:bodyPr spcFirstLastPara="1" wrap="square" lIns="91425" tIns="45700" rIns="91425" bIns="45700" anchor="t" anchorCtr="0">
            <a:spAutoFit/>
          </a:bodyPr>
          <a:lstStyle/>
          <a:p>
            <a:pPr marL="466725" indent="-466725" algn="just"/>
            <a:r>
              <a:rPr lang="en-US" sz="3600" baseline="30000" dirty="0">
                <a:effectLst/>
                <a:latin typeface="Arial" panose="020B0604020202020204" pitchFamily="34" charset="0"/>
              </a:rPr>
              <a:t>3. Where did you see Jesus in today’s lesson?</a:t>
            </a:r>
          </a:p>
        </p:txBody>
      </p:sp>
    </p:spTree>
    <p:extLst>
      <p:ext uri="{BB962C8B-B14F-4D97-AF65-F5344CB8AC3E}">
        <p14:creationId xmlns:p14="http://schemas.microsoft.com/office/powerpoint/2010/main" val="1425791010"/>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775D784F-73A5-2753-B618-DF416CBD21A2}"/>
              </a:ext>
            </a:extLst>
          </p:cNvPr>
          <p:cNvSpPr txBox="1"/>
          <p:nvPr/>
        </p:nvSpPr>
        <p:spPr>
          <a:xfrm>
            <a:off x="798286" y="1659581"/>
            <a:ext cx="10559143" cy="461624"/>
          </a:xfrm>
          <a:prstGeom prst="rect">
            <a:avLst/>
          </a:prstGeom>
          <a:noFill/>
          <a:ln>
            <a:noFill/>
          </a:ln>
        </p:spPr>
        <p:txBody>
          <a:bodyPr spcFirstLastPara="1" wrap="square" lIns="91425" tIns="45700" rIns="91425" bIns="45700" anchor="t" anchorCtr="0">
            <a:spAutoFit/>
          </a:bodyPr>
          <a:lstStyle/>
          <a:p>
            <a:pPr marL="466725" indent="-466725" algn="just"/>
            <a:r>
              <a:rPr lang="en-US" sz="3600" baseline="30000" dirty="0">
                <a:effectLst/>
                <a:latin typeface="Arial" panose="020B0604020202020204" pitchFamily="34" charset="0"/>
              </a:rPr>
              <a:t>4. How will you apply what you learned to your life?</a:t>
            </a:r>
          </a:p>
        </p:txBody>
      </p:sp>
    </p:spTree>
    <p:extLst>
      <p:ext uri="{BB962C8B-B14F-4D97-AF65-F5344CB8AC3E}">
        <p14:creationId xmlns:p14="http://schemas.microsoft.com/office/powerpoint/2010/main" val="420834114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20226"/>
            <a:ext cx="10825200" cy="4031833"/>
          </a:xfrm>
          <a:prstGeom prst="rect">
            <a:avLst/>
          </a:prstGeom>
          <a:noFill/>
          <a:ln>
            <a:noFill/>
          </a:ln>
        </p:spPr>
        <p:txBody>
          <a:bodyPr spcFirstLastPara="1" wrap="square" lIns="91425" tIns="45700" rIns="91425" bIns="45700" anchor="t" anchorCtr="0">
            <a:spAutoFit/>
          </a:bodyPr>
          <a:lstStyle/>
          <a:p>
            <a:pPr algn="ctr"/>
            <a:r>
              <a:rPr lang="en-US" sz="6400" b="1" dirty="0">
                <a:effectLst/>
                <a:latin typeface="Helvetica Neue" panose="02000503000000020004" pitchFamily="2" charset="0"/>
              </a:rPr>
              <a:t>The Story</a:t>
            </a:r>
            <a:r>
              <a:rPr lang="en-US" sz="6400" b="1" dirty="0">
                <a:latin typeface="Helvetica Neue" panose="02000503000000020004" pitchFamily="2" charset="0"/>
              </a:rPr>
              <a:t> </a:t>
            </a:r>
            <a:r>
              <a:rPr lang="en-US" sz="6400" b="1" dirty="0">
                <a:effectLst/>
                <a:latin typeface="Helvetica Neue" panose="02000503000000020004" pitchFamily="2" charset="0"/>
              </a:rPr>
              <a:t>of</a:t>
            </a:r>
            <a:r>
              <a:rPr lang="en-US" sz="6400" b="1" dirty="0">
                <a:latin typeface="Helvetica Neue" panose="02000503000000020004" pitchFamily="2" charset="0"/>
              </a:rPr>
              <a:t> </a:t>
            </a:r>
            <a:r>
              <a:rPr lang="en-US" sz="6400" b="1" dirty="0">
                <a:effectLst/>
                <a:latin typeface="Helvetica Neue" panose="02000503000000020004" pitchFamily="2" charset="0"/>
              </a:rPr>
              <a:t>the Rechabites</a:t>
            </a:r>
            <a:endParaRPr lang="en-US" sz="6400" dirty="0">
              <a:effectLst/>
              <a:latin typeface="Helvetica Neue" panose="02000503000000020004" pitchFamily="2" charset="0"/>
            </a:endParaRPr>
          </a:p>
          <a:p>
            <a:endParaRPr lang="en-US" sz="2400" b="1" baseline="30000" dirty="0">
              <a:solidFill>
                <a:schemeClr val="dk2"/>
              </a:solidFill>
              <a:latin typeface="+mj-lt"/>
              <a:ea typeface="Quattrocento Sans"/>
              <a:cs typeface="Quattrocento Sans"/>
              <a:sym typeface="Quattrocento Sans"/>
            </a:endParaRPr>
          </a:p>
          <a:p>
            <a:r>
              <a:rPr lang="en-US" sz="2800" b="1" dirty="0">
                <a:solidFill>
                  <a:schemeClr val="dk2"/>
                </a:solidFill>
                <a:latin typeface="+mn-lt"/>
                <a:ea typeface="Quattrocento Sans"/>
                <a:cs typeface="Quattrocento Sans"/>
                <a:sym typeface="Quattrocento Sans"/>
              </a:rPr>
              <a:t>Focus Scripture: </a:t>
            </a:r>
            <a:r>
              <a:rPr lang="en-US" sz="2800" dirty="0">
                <a:effectLst/>
                <a:latin typeface="Helvetica Neue" panose="02000503000000020004" pitchFamily="2" charset="0"/>
              </a:rPr>
              <a:t>Jeremiah 35:5-11</a:t>
            </a:r>
          </a:p>
          <a:p>
            <a:endParaRPr lang="fi-FI" sz="2800" dirty="0">
              <a:latin typeface="+mj-lt"/>
            </a:endParaRPr>
          </a:p>
          <a:p>
            <a:pPr algn="ctr"/>
            <a:r>
              <a:rPr lang="fi-FI" sz="2800" b="1" dirty="0">
                <a:latin typeface="+mn-lt"/>
              </a:rPr>
              <a:t>Key </a:t>
            </a:r>
            <a:r>
              <a:rPr lang="fi-FI" sz="2800" b="1" dirty="0" err="1">
                <a:latin typeface="+mn-lt"/>
              </a:rPr>
              <a:t>Verse</a:t>
            </a:r>
            <a:r>
              <a:rPr lang="fi-FI" sz="2800" b="1" dirty="0">
                <a:latin typeface="+mn-lt"/>
              </a:rPr>
              <a:t>:</a:t>
            </a:r>
            <a:r>
              <a:rPr lang="en-US" sz="2800" i="1" dirty="0">
                <a:latin typeface="+mn-lt"/>
              </a:rPr>
              <a:t> </a:t>
            </a:r>
            <a:r>
              <a:rPr lang="en-US" sz="2800" dirty="0">
                <a:effectLst/>
                <a:latin typeface="Helvetica Neue" panose="02000503000000020004" pitchFamily="2" charset="0"/>
              </a:rPr>
              <a:t>They drink (no wine) to this day, for they have obeyed their ancestor’s command. Jeremiah 35:14b </a:t>
            </a:r>
            <a:r>
              <a:rPr lang="en-US" sz="2800" i="1" dirty="0">
                <a:latin typeface="+mn-lt"/>
              </a:rPr>
              <a:t>(NRSV UE)</a:t>
            </a:r>
            <a:endParaRPr lang="en-US" sz="2800" dirty="0">
              <a:latin typeface="+mn-lt"/>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659031"/>
            <a:ext cx="10559143" cy="4893607"/>
          </a:xfrm>
          <a:prstGeom prst="rect">
            <a:avLst/>
          </a:prstGeom>
          <a:noFill/>
          <a:ln>
            <a:noFill/>
          </a:ln>
        </p:spPr>
        <p:txBody>
          <a:bodyPr spcFirstLastPara="1" wrap="square" lIns="91425" tIns="45700" rIns="91425" bIns="45700" anchor="t" anchorCtr="0">
            <a:spAutoFit/>
          </a:bodyPr>
          <a:lstStyle/>
          <a:p>
            <a:pPr algn="just"/>
            <a:r>
              <a:rPr lang="en-US" sz="3600" baseline="30000" dirty="0">
                <a:effectLst/>
                <a:latin typeface="Arial" panose="020B0604020202020204" pitchFamily="34" charset="0"/>
              </a:rPr>
              <a:t>Pray for people and families affected by substance abuse.</a:t>
            </a:r>
          </a:p>
          <a:p>
            <a:r>
              <a:rPr lang="en-US" sz="3600" baseline="30000" dirty="0">
                <a:effectLst/>
                <a:latin typeface="Arial" panose="020B0604020202020204" pitchFamily="34" charset="0"/>
              </a:rPr>
              <a:t>Meditate on the following lyrics of “Let Us Break Bread Together” (AMECH #530)</a:t>
            </a:r>
            <a:r>
              <a:rPr lang="en-US" sz="3600" i="1" baseline="30000" dirty="0">
                <a:effectLst/>
                <a:latin typeface="Arial" panose="020B0604020202020204" pitchFamily="34" charset="0"/>
              </a:rPr>
              <a:t> </a:t>
            </a:r>
            <a:r>
              <a:rPr lang="en-US" sz="3600" baseline="30000" dirty="0">
                <a:effectLst/>
                <a:latin typeface="Arial" panose="020B0604020202020204" pitchFamily="34" charset="0"/>
              </a:rPr>
              <a:t>and apply today’s lesson to your life: </a:t>
            </a:r>
          </a:p>
          <a:p>
            <a:pPr>
              <a:lnSpc>
                <a:spcPct val="150000"/>
              </a:lnSpc>
            </a:pPr>
            <a:r>
              <a:rPr lang="en-US" sz="3600" baseline="30000" dirty="0">
                <a:effectLst/>
                <a:latin typeface="Arial" panose="020B0604020202020204" pitchFamily="34" charset="0"/>
              </a:rPr>
              <a:t>Let us drink wine together on our knees. </a:t>
            </a:r>
          </a:p>
          <a:p>
            <a:pPr>
              <a:lnSpc>
                <a:spcPct val="150000"/>
              </a:lnSpc>
            </a:pPr>
            <a:r>
              <a:rPr lang="en-US" sz="3600" baseline="30000" dirty="0">
                <a:effectLst/>
                <a:latin typeface="Arial" panose="020B0604020202020204" pitchFamily="34" charset="0"/>
              </a:rPr>
              <a:t>Let us drink wine together on our knees. </a:t>
            </a:r>
          </a:p>
          <a:p>
            <a:pPr>
              <a:lnSpc>
                <a:spcPct val="150000"/>
              </a:lnSpc>
            </a:pPr>
            <a:r>
              <a:rPr lang="en-US" sz="3600" baseline="30000" dirty="0">
                <a:effectLst/>
                <a:latin typeface="Arial" panose="020B0604020202020204" pitchFamily="34" charset="0"/>
              </a:rPr>
              <a:t>When I fall on my knees with my face to the rising sun, </a:t>
            </a:r>
          </a:p>
          <a:p>
            <a:pPr>
              <a:lnSpc>
                <a:spcPct val="150000"/>
              </a:lnSpc>
            </a:pPr>
            <a:r>
              <a:rPr lang="en-US" sz="3600" baseline="30000" dirty="0">
                <a:effectLst/>
                <a:latin typeface="Arial" panose="020B0604020202020204" pitchFamily="34" charset="0"/>
              </a:rPr>
              <a:t>O Lord, have mercy on </a:t>
            </a:r>
            <a:r>
              <a:rPr lang="en-US" sz="3600" baseline="30000">
                <a:effectLst/>
                <a:latin typeface="Arial" panose="020B0604020202020204" pitchFamily="34" charset="0"/>
              </a:rPr>
              <a:t>me.</a:t>
            </a:r>
            <a:endParaRPr lang="en-US" sz="2000" baseline="30000" dirty="0">
              <a:effectLst/>
              <a:latin typeface="Arial" panose="020B0604020202020204" pitchFamily="34" charset="0"/>
            </a:endParaRPr>
          </a:p>
          <a:p>
            <a:pPr algn="just"/>
            <a:r>
              <a:rPr lang="en-US" sz="3600" b="1" baseline="30000" dirty="0">
                <a:effectLst/>
                <a:latin typeface="Arial" panose="020B0604020202020204" pitchFamily="34" charset="0"/>
              </a:rPr>
              <a:t>Prayer: </a:t>
            </a:r>
            <a:r>
              <a:rPr lang="en-US" sz="3600" baseline="30000" dirty="0">
                <a:effectLst/>
                <a:latin typeface="Arial" panose="020B0604020202020204" pitchFamily="34" charset="0"/>
              </a:rPr>
              <a:t>Thank you,</a:t>
            </a:r>
            <a:r>
              <a:rPr lang="en-US" sz="3600" b="1" baseline="30000" dirty="0">
                <a:effectLst/>
                <a:latin typeface="Arial" panose="020B0604020202020204" pitchFamily="34" charset="0"/>
              </a:rPr>
              <a:t> </a:t>
            </a:r>
            <a:r>
              <a:rPr lang="en-US" sz="3600" baseline="30000" dirty="0">
                <a:effectLst/>
                <a:latin typeface="Arial" panose="020B0604020202020204" pitchFamily="34" charset="0"/>
              </a:rPr>
              <a:t>God. We want to learn from our ancestors what is most important by putting you first. Open our eyes to see the examples of those who placed you first as we remember your faithfulness. Allow us to be light and salt to those around us. In Jesus’ name.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566665"/>
            <a:ext cx="10220400" cy="4688423"/>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solidFill>
                  <a:schemeClr val="bg2"/>
                </a:solidFill>
                <a:effectLst/>
                <a:latin typeface="Helvetica Neue" panose="02000503000000020004" pitchFamily="2" charset="0"/>
              </a:rPr>
              <a:t>5	Then I set before the Rechabites pitchers full of wine and cups, and I said to them, “Have some wine.”</a:t>
            </a:r>
          </a:p>
          <a:p>
            <a:pPr marL="466725" indent="-466725" algn="just"/>
            <a:r>
              <a:rPr lang="en-US" sz="2800" baseline="30000" dirty="0">
                <a:solidFill>
                  <a:schemeClr val="bg2"/>
                </a:solidFill>
                <a:effectLst/>
                <a:latin typeface="Helvetica Neue" panose="02000503000000020004" pitchFamily="2" charset="0"/>
              </a:rPr>
              <a:t>6 	But they answered, “We will drink no wine, for our ancestor Jonadab son of </a:t>
            </a:r>
            <a:r>
              <a:rPr lang="en-US" sz="2800" baseline="30000" dirty="0" err="1">
                <a:solidFill>
                  <a:schemeClr val="bg2"/>
                </a:solidFill>
                <a:effectLst/>
                <a:latin typeface="Helvetica Neue" panose="02000503000000020004" pitchFamily="2" charset="0"/>
              </a:rPr>
              <a:t>Rechab</a:t>
            </a:r>
            <a:r>
              <a:rPr lang="en-US" sz="2800" baseline="30000" dirty="0">
                <a:solidFill>
                  <a:schemeClr val="bg2"/>
                </a:solidFill>
                <a:effectLst/>
                <a:latin typeface="Helvetica Neue" panose="02000503000000020004" pitchFamily="2" charset="0"/>
              </a:rPr>
              <a:t> commanded us, ‘You shall never drink wine, neither you nor your children,</a:t>
            </a:r>
          </a:p>
          <a:p>
            <a:pPr marL="466725" indent="-466725" algn="just"/>
            <a:r>
              <a:rPr lang="en-US" sz="2800" baseline="30000" dirty="0">
                <a:solidFill>
                  <a:schemeClr val="bg2"/>
                </a:solidFill>
                <a:effectLst/>
                <a:latin typeface="Helvetica Neue" panose="02000503000000020004" pitchFamily="2" charset="0"/>
              </a:rPr>
              <a:t>7 	nor shall you ever build a house or sow seed, nor shall you plant a vineyard or even own one, but you shall live in tents all your days, that you may live many days in the land where you reside.’</a:t>
            </a:r>
          </a:p>
          <a:p>
            <a:pPr marL="466725" indent="-466725" algn="just"/>
            <a:r>
              <a:rPr lang="en-US" sz="2800" baseline="30000" dirty="0">
                <a:solidFill>
                  <a:schemeClr val="bg2"/>
                </a:solidFill>
                <a:effectLst/>
                <a:latin typeface="Helvetica Neue" panose="02000503000000020004" pitchFamily="2" charset="0"/>
              </a:rPr>
              <a:t>8 	We have obeyed the charge of our ancestor Jonadab son of </a:t>
            </a:r>
            <a:r>
              <a:rPr lang="en-US" sz="2800" baseline="30000" dirty="0" err="1">
                <a:solidFill>
                  <a:schemeClr val="bg2"/>
                </a:solidFill>
                <a:effectLst/>
                <a:latin typeface="Helvetica Neue" panose="02000503000000020004" pitchFamily="2" charset="0"/>
              </a:rPr>
              <a:t>Rechab</a:t>
            </a:r>
            <a:r>
              <a:rPr lang="en-US" sz="2800" baseline="30000" dirty="0">
                <a:solidFill>
                  <a:schemeClr val="bg2"/>
                </a:solidFill>
                <a:effectLst/>
                <a:latin typeface="Helvetica Neue" panose="02000503000000020004" pitchFamily="2" charset="0"/>
              </a:rPr>
              <a:t> in all that he commanded us, to drink no wine all our days, ourselves, our wives, our sons, or our daughters,</a:t>
            </a:r>
          </a:p>
          <a:p>
            <a:pPr marL="466725" indent="-466725" algn="just"/>
            <a:r>
              <a:rPr lang="en-US" sz="2800" baseline="30000" dirty="0">
                <a:solidFill>
                  <a:schemeClr val="bg2"/>
                </a:solidFill>
                <a:effectLst/>
                <a:latin typeface="Helvetica Neue" panose="02000503000000020004" pitchFamily="2" charset="0"/>
              </a:rPr>
              <a:t>9 	and not to build houses to live in. We have no vineyard or field or seed,</a:t>
            </a:r>
          </a:p>
          <a:p>
            <a:pPr marL="466725" indent="-466725" algn="just"/>
            <a:r>
              <a:rPr lang="en-US" sz="2800" baseline="30000" dirty="0">
                <a:solidFill>
                  <a:schemeClr val="bg2"/>
                </a:solidFill>
                <a:effectLst/>
                <a:latin typeface="Helvetica Neue" panose="02000503000000020004" pitchFamily="2" charset="0"/>
              </a:rPr>
              <a:t>10 but we have lived in tents and have obeyed and done all that our ancestor Jonadab commanded us.</a:t>
            </a:r>
          </a:p>
          <a:p>
            <a:pPr marL="466725" indent="-466725" algn="just"/>
            <a:r>
              <a:rPr lang="en-US" sz="2800" baseline="30000" dirty="0">
                <a:solidFill>
                  <a:schemeClr val="bg2"/>
                </a:solidFill>
                <a:effectLst/>
                <a:latin typeface="Helvetica Neue" panose="02000503000000020004" pitchFamily="2" charset="0"/>
              </a:rPr>
              <a:t>11 	But when King </a:t>
            </a:r>
            <a:r>
              <a:rPr lang="en-US" sz="2800" baseline="30000" dirty="0" err="1">
                <a:solidFill>
                  <a:schemeClr val="bg2"/>
                </a:solidFill>
                <a:effectLst/>
                <a:latin typeface="Helvetica Neue" panose="02000503000000020004" pitchFamily="2" charset="0"/>
              </a:rPr>
              <a:t>Nebuchadrezzar</a:t>
            </a:r>
            <a:r>
              <a:rPr lang="en-US" sz="2800" baseline="30000" dirty="0">
                <a:solidFill>
                  <a:schemeClr val="bg2"/>
                </a:solidFill>
                <a:effectLst/>
                <a:latin typeface="Helvetica Neue" panose="02000503000000020004" pitchFamily="2" charset="0"/>
              </a:rPr>
              <a:t> of Babylon came up against the land, we said, ‘Come, and let us go to Jerusalem for fear of the army of the Chaldeans and the army of the Arameans.’ That is why we are living in Jerusalem.”</a:t>
            </a:r>
          </a:p>
        </p:txBody>
      </p:sp>
      <p:sp>
        <p:nvSpPr>
          <p:cNvPr id="61" name="Google Shape;61;p3"/>
          <p:cNvSpPr txBox="1"/>
          <p:nvPr/>
        </p:nvSpPr>
        <p:spPr>
          <a:xfrm>
            <a:off x="654906" y="628969"/>
            <a:ext cx="10873479" cy="769401"/>
          </a:xfrm>
          <a:prstGeom prst="rect">
            <a:avLst/>
          </a:prstGeom>
          <a:noFill/>
          <a:ln>
            <a:noFill/>
          </a:ln>
        </p:spPr>
        <p:txBody>
          <a:bodyPr spcFirstLastPara="1" wrap="square" lIns="91425" tIns="45700" rIns="91425" bIns="45700" anchor="t" anchorCtr="0">
            <a:spAutoFit/>
          </a:bodyPr>
          <a:lstStyle/>
          <a:p>
            <a:pPr algn="ctr"/>
            <a:r>
              <a:rPr lang="en-US" sz="4400" b="1" dirty="0">
                <a:solidFill>
                  <a:schemeClr val="bg2"/>
                </a:solidFill>
                <a:effectLst/>
                <a:latin typeface="Helvetica Neue" panose="02000503000000020004" pitchFamily="2" charset="0"/>
              </a:rPr>
              <a:t>Jeremiah 35:5-11 </a:t>
            </a:r>
            <a:r>
              <a:rPr lang="en-US" sz="4400" b="1" dirty="0">
                <a:solidFill>
                  <a:schemeClr val="bg2"/>
                </a:solidFill>
                <a:effectLst/>
                <a:latin typeface="+mn-lt"/>
              </a:rPr>
              <a:t>(NRSV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549393"/>
            <a:ext cx="10613282" cy="275148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4400" b="1"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3600" b="1" baseline="30000" dirty="0">
                <a:effectLst/>
                <a:latin typeface="Arial" panose="020B0604020202020204" pitchFamily="34" charset="0"/>
              </a:rPr>
              <a:t>Rechabites (also known as Kenites)</a:t>
            </a:r>
            <a:r>
              <a:rPr lang="en-US" sz="3600" baseline="30000" dirty="0">
                <a:effectLst/>
                <a:latin typeface="Arial" panose="020B0604020202020204" pitchFamily="34" charset="0"/>
              </a:rPr>
              <a:t> – A nomadic group of people who lived in tents and were known for adherence to strict rules given by their ancestors.</a:t>
            </a:r>
          </a:p>
          <a:p>
            <a:pPr marL="571500" indent="-571500" algn="just">
              <a:buFont typeface="Arial" panose="020B0604020202020204" pitchFamily="34" charset="0"/>
              <a:buChar char="•"/>
            </a:pPr>
            <a:r>
              <a:rPr lang="en-US" sz="3600" b="1" baseline="30000" dirty="0">
                <a:effectLst/>
                <a:latin typeface="Arial" panose="020B0604020202020204" pitchFamily="34" charset="0"/>
              </a:rPr>
              <a:t>Jonadab</a:t>
            </a:r>
            <a:r>
              <a:rPr lang="en-US" sz="3600" baseline="30000" dirty="0">
                <a:effectLst/>
                <a:latin typeface="Arial" panose="020B0604020202020204" pitchFamily="34" charset="0"/>
              </a:rPr>
              <a:t> – A Kenite who opposed Baal worship and aided Jehu in destroying Ahab’s family.</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957109"/>
            <a:ext cx="10559100" cy="2308284"/>
          </a:xfrm>
          <a:prstGeom prst="rect">
            <a:avLst/>
          </a:prstGeom>
          <a:noFill/>
          <a:ln>
            <a:noFill/>
          </a:ln>
        </p:spPr>
        <p:txBody>
          <a:bodyPr spcFirstLastPara="1" wrap="square" lIns="91425" tIns="45700" rIns="91425" bIns="45700" anchor="t" anchorCtr="0">
            <a:spAutoFit/>
          </a:bodyPr>
          <a:lstStyle/>
          <a:p>
            <a:pPr algn="just"/>
            <a:r>
              <a:rPr lang="en-US" sz="3600" baseline="30000" dirty="0">
                <a:effectLst/>
                <a:latin typeface="Arial" panose="020B0604020202020204" pitchFamily="34" charset="0"/>
              </a:rPr>
              <a:t>God used the Kenites, a people not in covenant with the Lord of Israel, to teach Judah about obedience. Because their ancestors had instructed the Rechabites not to drink wine, they did not drink it. Jeremiah shares that Judah, God’s chosen people, could learn a lesson by following the Rechabite’s example. Not only were they faithful to the prohibition against wine, they also did not build houses or plant crops.</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2308284"/>
          </a:xfrm>
          <a:prstGeom prst="rect">
            <a:avLst/>
          </a:prstGeom>
          <a:noFill/>
          <a:ln>
            <a:noFill/>
          </a:ln>
        </p:spPr>
        <p:txBody>
          <a:bodyPr spcFirstLastPara="1" wrap="square" lIns="91425" tIns="45700" rIns="91425" bIns="45700" anchor="t" anchorCtr="0">
            <a:spAutoFit/>
          </a:bodyPr>
          <a:lstStyle/>
          <a:p>
            <a:pPr algn="ctr"/>
            <a:r>
              <a:rPr lang="en-US" sz="3600" b="1" baseline="30000" dirty="0">
                <a:effectLst/>
                <a:latin typeface="Arial" panose="020B0604020202020204" pitchFamily="34" charset="0"/>
              </a:rPr>
              <a:t>Jeremiah 35:5-6</a:t>
            </a:r>
            <a:endParaRPr lang="en-US" sz="3600" baseline="30000" dirty="0">
              <a:effectLst/>
              <a:latin typeface="Arial" panose="020B0604020202020204" pitchFamily="34" charset="0"/>
            </a:endParaRPr>
          </a:p>
          <a:p>
            <a:pPr algn="just"/>
            <a:r>
              <a:rPr lang="en-US" sz="3600" baseline="30000" dirty="0">
                <a:effectLst/>
                <a:latin typeface="Arial" panose="020B0604020202020204" pitchFamily="34" charset="0"/>
              </a:rPr>
              <a:t>God instructed Jeremiah to go and bring the Rechabites to a chamber in the Lord’s house. This invitation may have seemed inexplicable. God’s chambers housed Levites (1 Chronicles 9:33) who were Jews consecrated for temple service, and the Rechabites were not Jewish. Once they arrived in the chambers, God told Jeremiah to offer them wine to drink.</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81391</TotalTime>
  <Words>888</Words>
  <Application>Microsoft Macintosh PowerPoint</Application>
  <PresentationFormat>Widescreen</PresentationFormat>
  <Paragraphs>37</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Helvetica Neue</vt: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96</cp:revision>
  <dcterms:created xsi:type="dcterms:W3CDTF">2018-05-04T03:01:22Z</dcterms:created>
  <dcterms:modified xsi:type="dcterms:W3CDTF">2025-08-28T13:03:55Z</dcterms:modified>
</cp:coreProperties>
</file>