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1" r:id="rId20"/>
    <p:sldId id="292" r:id="rId21"/>
    <p:sldId id="293"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0"/>
            <a:ext cx="12321680" cy="6966179"/>
          </a:xfrm>
          <a:prstGeom prst="rect">
            <a:avLst/>
          </a:prstGeom>
          <a:noFill/>
          <a:ln>
            <a:noFill/>
          </a:ln>
        </p:spPr>
      </p:pic>
      <p:sp>
        <p:nvSpPr>
          <p:cNvPr id="49" name="Google Shape;49;p1"/>
          <p:cNvSpPr txBox="1"/>
          <p:nvPr/>
        </p:nvSpPr>
        <p:spPr>
          <a:xfrm>
            <a:off x="382057" y="6060224"/>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 OCTO</a:t>
            </a:r>
            <a:r>
              <a:rPr lang="en-US" sz="2800" b="1" baseline="30000" dirty="0">
                <a:solidFill>
                  <a:schemeClr val="dk1"/>
                </a:solidFill>
              </a:rPr>
              <a:t>BER 12 </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49086" y="965505"/>
            <a:ext cx="10482943" cy="4163613"/>
          </a:xfrm>
          <a:prstGeom prst="rect">
            <a:avLst/>
          </a:prstGeom>
          <a:noFill/>
          <a:ln>
            <a:noFill/>
          </a:ln>
        </p:spPr>
        <p:txBody>
          <a:bodyPr spcFirstLastPara="1" wrap="square" lIns="91425" tIns="45700" rIns="91425" bIns="45700" anchor="t" anchorCtr="0">
            <a:noAutofit/>
          </a:bodyPr>
          <a:lstStyle/>
          <a:p>
            <a:pPr algn="just"/>
            <a:r>
              <a:rPr lang="en-US" sz="3600" baseline="30000" dirty="0">
                <a:effectLst/>
                <a:latin typeface="Arial" panose="020B0604020202020204" pitchFamily="34" charset="0"/>
              </a:rPr>
              <a:t>Born on July 10, 1875, Mary Jane McLeod Bethune, the last of seventeen children, benefited from efforts to educate the newly emancipated black people. She graduated from Scotia Seminary and attended Dwight Moody’s Institute for Home and Foreign Missions. Her career as an educator led Bethune to open a boarding school, the Daytona Beach Literary and Industrial School for Training Negro Girls. Eventually, this school evolved into a college and later merged with an all-male school which became the Bethune-Cookman College in 1929.</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308324"/>
          </a:xfrm>
          <a:prstGeom prst="rect">
            <a:avLst/>
          </a:prstGeom>
          <a:noFill/>
        </p:spPr>
        <p:txBody>
          <a:bodyPr wrap="square" rtlCol="0">
            <a:spAutoFit/>
          </a:bodyPr>
          <a:lstStyle/>
          <a:p>
            <a:pPr algn="just"/>
            <a:r>
              <a:rPr lang="en-US" sz="3600" baseline="30000" dirty="0" err="1">
                <a:effectLst/>
                <a:latin typeface="Arial" panose="020B0604020202020204" pitchFamily="34" charset="0"/>
              </a:rPr>
              <a:t>Tarana</a:t>
            </a:r>
            <a:r>
              <a:rPr lang="en-US" sz="3600" baseline="30000" dirty="0">
                <a:effectLst/>
                <a:latin typeface="Arial" panose="020B0604020202020204" pitchFamily="34" charset="0"/>
              </a:rPr>
              <a:t> Burke, the founder of the “Me Too” movement, was born September 12, 1973, in the Bronx, New York. Her devotion to grassroots organizing and activism began at an early age. While a teen, Burke brought attention to social justice issues such as housing inequities, racial discrimination, and economic disparities through public campaigns. While at Alabama State University, Burke convened an all-girl bonding session.</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938992"/>
          </a:xfrm>
          <a:prstGeom prst="rect">
            <a:avLst/>
          </a:prstGeom>
          <a:noFill/>
        </p:spPr>
        <p:txBody>
          <a:bodyPr wrap="square" rtlCol="0">
            <a:spAutoFit/>
          </a:bodyPr>
          <a:lstStyle/>
          <a:p>
            <a:pPr algn="just"/>
            <a:r>
              <a:rPr lang="en-US" sz="3600" baseline="30000" dirty="0">
                <a:effectLst/>
                <a:latin typeface="Arial" panose="020B0604020202020204" pitchFamily="34" charset="0"/>
              </a:rPr>
              <a:t>Churches often use the mantra “speak truth to power.” Much of the church’s power lies in its members. Congregations are tasked to do the greater work, to be one with God, and to make disciples. This is dangerous work. According to scripture, the church is sent out like sheep among wolves (Matthew 10:16).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461624"/>
          </a:xfrm>
          <a:prstGeom prst="rect">
            <a:avLst/>
          </a:prstGeom>
          <a:noFill/>
          <a:ln>
            <a:noFill/>
          </a:ln>
        </p:spPr>
        <p:txBody>
          <a:bodyPr spcFirstLastPara="1" wrap="square" lIns="91425" tIns="45700" rIns="91425" bIns="45700" anchor="t" anchorCtr="0">
            <a:spAutoFit/>
          </a:bodyPr>
          <a:lstStyle/>
          <a:p>
            <a:pPr algn="just"/>
            <a:r>
              <a:rPr lang="en-US" sz="3600" baseline="30000" dirty="0">
                <a:effectLst/>
                <a:latin typeface="Arial" panose="020B0604020202020204" pitchFamily="34" charset="0"/>
              </a:rPr>
              <a:t>1. Which ways are our current churches like a den of thieves?</a:t>
            </a:r>
          </a:p>
        </p:txBody>
      </p:sp>
    </p:spTree>
    <p:extLst>
      <p:ext uri="{BB962C8B-B14F-4D97-AF65-F5344CB8AC3E}">
        <p14:creationId xmlns:p14="http://schemas.microsoft.com/office/powerpoint/2010/main" val="17720161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13030"/>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Helvetica Neue" panose="02000503000000020004" pitchFamily="2" charset="0"/>
              </a:rPr>
              <a:t>2. </a:t>
            </a:r>
            <a:r>
              <a:rPr lang="en-US" sz="3600" baseline="30000" dirty="0">
                <a:effectLst/>
                <a:latin typeface="Arial" panose="020B0604020202020204" pitchFamily="34" charset="0"/>
              </a:rPr>
              <a:t>Why do some people prefer to believe lies?</a:t>
            </a:r>
          </a:p>
          <a:p>
            <a:pPr marL="466725" indent="-466725" algn="just"/>
            <a:endParaRPr lang="en-US" sz="4400" baseline="30000" dirty="0">
              <a:effectLst/>
              <a:latin typeface="Helvetica Neue" panose="02000503000000020004" pitchFamily="2" charset="0"/>
            </a:endParaRPr>
          </a:p>
        </p:txBody>
      </p:sp>
    </p:spTree>
    <p:extLst>
      <p:ext uri="{BB962C8B-B14F-4D97-AF65-F5344CB8AC3E}">
        <p14:creationId xmlns:p14="http://schemas.microsoft.com/office/powerpoint/2010/main" val="38501336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6ADE740-7A09-3348-8699-B9F0169572B0}"/>
              </a:ext>
            </a:extLst>
          </p:cNvPr>
          <p:cNvSpPr txBox="1"/>
          <p:nvPr/>
        </p:nvSpPr>
        <p:spPr>
          <a:xfrm>
            <a:off x="798286" y="1209987"/>
            <a:ext cx="10559143" cy="913030"/>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Helvetica Neue" panose="02000503000000020004" pitchFamily="2" charset="0"/>
              </a:rPr>
              <a:t>3. </a:t>
            </a:r>
            <a:r>
              <a:rPr lang="en-US" sz="3600" baseline="30000" dirty="0">
                <a:effectLst/>
                <a:latin typeface="Arial" panose="020B0604020202020204" pitchFamily="34" charset="0"/>
              </a:rPr>
              <a:t>How easy/difficult is it to change beliefs and behaviors?</a:t>
            </a:r>
          </a:p>
          <a:p>
            <a:pPr marL="466725" indent="-466725" algn="just"/>
            <a:endParaRPr lang="en-US" sz="4400" baseline="30000" dirty="0">
              <a:effectLst/>
              <a:latin typeface="Helvetica Neue" panose="02000503000000020004" pitchFamily="2" charset="0"/>
            </a:endParaRPr>
          </a:p>
        </p:txBody>
      </p:sp>
    </p:spTree>
    <p:extLst>
      <p:ext uri="{BB962C8B-B14F-4D97-AF65-F5344CB8AC3E}">
        <p14:creationId xmlns:p14="http://schemas.microsoft.com/office/powerpoint/2010/main" val="9271455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05315" y="628643"/>
            <a:ext cx="10531038" cy="5324494"/>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Jeremiah Calls the</a:t>
            </a:r>
            <a:br>
              <a:rPr lang="en-US" sz="6400" b="1" dirty="0">
                <a:effectLst/>
                <a:latin typeface="Helvetica Neue" panose="02000503000000020004" pitchFamily="2" charset="0"/>
              </a:rPr>
            </a:br>
            <a:r>
              <a:rPr lang="en-US" sz="6400" b="1" dirty="0">
                <a:effectLst/>
                <a:latin typeface="Helvetica Neue" panose="02000503000000020004" pitchFamily="2" charset="0"/>
              </a:rPr>
              <a:t>People to Obedience</a:t>
            </a:r>
            <a:endParaRPr lang="en-US" sz="6400" dirty="0">
              <a:effectLst/>
              <a:latin typeface="Helvetica Neue" panose="02000503000000020004" pitchFamily="2" charset="0"/>
            </a:endParaRPr>
          </a:p>
          <a:p>
            <a:pPr algn="ctr">
              <a:lnSpc>
                <a:spcPct val="70000"/>
              </a:lnSpc>
            </a:pPr>
            <a:endParaRPr lang="en-US" sz="2400" b="1" baseline="30000" dirty="0">
              <a:solidFill>
                <a:schemeClr val="dk2"/>
              </a:solidFill>
              <a:latin typeface="+mj-lt"/>
              <a:ea typeface="Quattrocento Sans"/>
              <a:cs typeface="Quattrocento Sans"/>
              <a:sym typeface="Quattrocento Sans"/>
            </a:endParaRPr>
          </a:p>
          <a:p>
            <a:pPr>
              <a:lnSpc>
                <a:spcPct val="70000"/>
              </a:lnSpc>
            </a:pPr>
            <a:endParaRPr lang="en-US" sz="3600" b="1" spc="-150" dirty="0">
              <a:solidFill>
                <a:schemeClr val="dk2"/>
              </a:solidFill>
              <a:latin typeface="+mn-lt"/>
              <a:ea typeface="Quattrocento Sans"/>
              <a:cs typeface="Quattrocento Sans"/>
              <a:sym typeface="Quattrocento Sans"/>
            </a:endParaRPr>
          </a:p>
          <a:p>
            <a:pPr>
              <a:lnSpc>
                <a:spcPct val="70000"/>
              </a:lnSpc>
            </a:pPr>
            <a:r>
              <a:rPr lang="en-US" sz="3200" b="1" spc="-150" dirty="0">
                <a:solidFill>
                  <a:schemeClr val="dk2"/>
                </a:solidFill>
                <a:latin typeface="+mn-lt"/>
                <a:ea typeface="Quattrocento Sans"/>
                <a:cs typeface="Quattrocento Sans"/>
                <a:sym typeface="Quattrocento Sans"/>
              </a:rPr>
              <a:t>Focus Scripture: </a:t>
            </a:r>
            <a:r>
              <a:rPr lang="en-US" sz="3200" spc="-150" dirty="0">
                <a:latin typeface="+mn-lt"/>
              </a:rPr>
              <a:t> </a:t>
            </a:r>
            <a:r>
              <a:rPr lang="en-US" sz="3200" dirty="0">
                <a:effectLst/>
                <a:latin typeface="Helvetica Neue" panose="02000503000000020004" pitchFamily="2" charset="0"/>
              </a:rPr>
              <a:t> Jeremiah 7:1-11, 21-23</a:t>
            </a:r>
          </a:p>
          <a:p>
            <a:pPr>
              <a:lnSpc>
                <a:spcPct val="70000"/>
              </a:lnSpc>
            </a:pPr>
            <a:endParaRPr lang="fi-FI" sz="3200" dirty="0">
              <a:latin typeface="+mj-lt"/>
            </a:endParaRPr>
          </a:p>
          <a:p>
            <a:pPr algn="ctr"/>
            <a:r>
              <a:rPr lang="fi-FI" sz="3200" b="1" dirty="0">
                <a:latin typeface="+mj-lt"/>
              </a:rPr>
              <a:t>Key </a:t>
            </a:r>
            <a:r>
              <a:rPr lang="fi-FI" sz="3200" b="1" dirty="0" err="1">
                <a:latin typeface="+mn-lt"/>
              </a:rPr>
              <a:t>Verse</a:t>
            </a:r>
            <a:r>
              <a:rPr lang="fi-FI" sz="3200" b="1" dirty="0">
                <a:latin typeface="+mj-lt"/>
              </a:rPr>
              <a:t>:</a:t>
            </a:r>
            <a:r>
              <a:rPr lang="en-US" sz="3200" i="1" dirty="0"/>
              <a:t> </a:t>
            </a:r>
            <a:r>
              <a:rPr lang="en-US" sz="3200" dirty="0">
                <a:effectLst/>
                <a:latin typeface="Helvetica Neue" panose="02000503000000020004" pitchFamily="2" charset="0"/>
              </a:rPr>
              <a:t> This command I gave them, “Obey my voice, and I will be your God, and you shall be my people; walk only in the way that I command you, so that it may be well with you.” Jeremiah 7:23</a:t>
            </a:r>
            <a:r>
              <a:rPr lang="en-US" sz="3200" dirty="0">
                <a:latin typeface="Helvetica Neue" panose="02000503000000020004" pitchFamily="2" charset="0"/>
              </a:rPr>
              <a:t> </a:t>
            </a:r>
            <a:r>
              <a:rPr lang="en-US" sz="3200" i="1" dirty="0">
                <a:latin typeface="+mn-lt"/>
              </a:rPr>
              <a:t>(NRSV UE)</a:t>
            </a:r>
            <a:endParaRPr lang="en-US" sz="32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D4E7A24-6E60-99D8-134A-72F7E7658E1E}"/>
              </a:ext>
            </a:extLst>
          </p:cNvPr>
          <p:cNvSpPr txBox="1"/>
          <p:nvPr/>
        </p:nvSpPr>
        <p:spPr>
          <a:xfrm>
            <a:off x="798286" y="1209987"/>
            <a:ext cx="10559143" cy="913030"/>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Helvetica Neue" panose="02000503000000020004" pitchFamily="2" charset="0"/>
              </a:rPr>
              <a:t>4. </a:t>
            </a:r>
            <a:r>
              <a:rPr lang="en-US" sz="3600" baseline="30000" dirty="0">
                <a:effectLst/>
                <a:latin typeface="Arial" panose="020B0604020202020204" pitchFamily="34" charset="0"/>
              </a:rPr>
              <a:t>Where do you see Jesus in today’s lesson?</a:t>
            </a:r>
          </a:p>
          <a:p>
            <a:pPr marL="466725" indent="-466725" algn="just"/>
            <a:endParaRPr lang="en-US" sz="4400" baseline="30000" dirty="0">
              <a:effectLst/>
              <a:latin typeface="Helvetica Neue" panose="02000503000000020004" pitchFamily="2" charset="0"/>
            </a:endParaRPr>
          </a:p>
        </p:txBody>
      </p:sp>
    </p:spTree>
    <p:extLst>
      <p:ext uri="{BB962C8B-B14F-4D97-AF65-F5344CB8AC3E}">
        <p14:creationId xmlns:p14="http://schemas.microsoft.com/office/powerpoint/2010/main" val="260312779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B3859C7A-40A0-E436-A3C1-0FA0635C2860}"/>
              </a:ext>
            </a:extLst>
          </p:cNvPr>
          <p:cNvSpPr txBox="1"/>
          <p:nvPr/>
        </p:nvSpPr>
        <p:spPr>
          <a:xfrm>
            <a:off x="798286" y="1209987"/>
            <a:ext cx="10559143" cy="913030"/>
          </a:xfrm>
          <a:prstGeom prst="rect">
            <a:avLst/>
          </a:prstGeom>
          <a:noFill/>
          <a:ln>
            <a:noFill/>
          </a:ln>
        </p:spPr>
        <p:txBody>
          <a:bodyPr spcFirstLastPara="1" wrap="square" lIns="91425" tIns="45700" rIns="91425" bIns="45700" anchor="t" anchorCtr="0">
            <a:spAutoFit/>
          </a:bodyPr>
          <a:lstStyle/>
          <a:p>
            <a:pPr algn="just"/>
            <a:r>
              <a:rPr lang="en-US" sz="3600" baseline="30000" dirty="0">
                <a:effectLst/>
                <a:latin typeface="Helvetica Neue" panose="02000503000000020004" pitchFamily="2" charset="0"/>
              </a:rPr>
              <a:t>5. </a:t>
            </a:r>
            <a:r>
              <a:rPr lang="en-US" sz="3600" baseline="30000" dirty="0">
                <a:effectLst/>
                <a:latin typeface="Arial" panose="020B0604020202020204" pitchFamily="34" charset="0"/>
              </a:rPr>
              <a:t>How will you apply what you learned to your life?</a:t>
            </a:r>
          </a:p>
          <a:p>
            <a:pPr marL="466725" indent="-466725" algn="just"/>
            <a:endParaRPr lang="en-US" sz="4400" baseline="30000" dirty="0">
              <a:effectLst/>
              <a:latin typeface="Helvetica Neue" panose="02000503000000020004" pitchFamily="2" charset="0"/>
            </a:endParaRPr>
          </a:p>
        </p:txBody>
      </p:sp>
    </p:spTree>
    <p:extLst>
      <p:ext uri="{BB962C8B-B14F-4D97-AF65-F5344CB8AC3E}">
        <p14:creationId xmlns:p14="http://schemas.microsoft.com/office/powerpoint/2010/main" val="33646498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5262939"/>
          </a:xfrm>
          <a:prstGeom prst="rect">
            <a:avLst/>
          </a:prstGeom>
          <a:noFill/>
          <a:ln>
            <a:noFill/>
          </a:ln>
        </p:spPr>
        <p:txBody>
          <a:bodyPr spcFirstLastPara="1" wrap="square" lIns="91425" tIns="45700" rIns="91425" bIns="45700" anchor="t" anchorCtr="0">
            <a:spAutoFit/>
          </a:bodyPr>
          <a:lstStyle/>
          <a:p>
            <a:pPr algn="just"/>
            <a:r>
              <a:rPr lang="en-US" sz="3600" baseline="30000">
                <a:effectLst/>
                <a:latin typeface="Arial" panose="020B0604020202020204" pitchFamily="34" charset="0"/>
              </a:rPr>
              <a:t>Have </a:t>
            </a:r>
            <a:r>
              <a:rPr lang="en-US" sz="3600" baseline="30000" dirty="0">
                <a:effectLst/>
                <a:latin typeface="Arial" panose="020B0604020202020204" pitchFamily="34" charset="0"/>
              </a:rPr>
              <a:t>a few moments of quiet self-reflection on how these words from “Go, Preach My Gospel” (AMECH #220)</a:t>
            </a:r>
            <a:r>
              <a:rPr lang="en-US" sz="3600" i="1" baseline="30000" dirty="0">
                <a:effectLst/>
                <a:latin typeface="Arial" panose="020B0604020202020204" pitchFamily="34" charset="0"/>
              </a:rPr>
              <a:t> </a:t>
            </a:r>
            <a:r>
              <a:rPr lang="en-US" sz="3600" baseline="30000" dirty="0">
                <a:effectLst/>
                <a:latin typeface="Arial" panose="020B0604020202020204" pitchFamily="34" charset="0"/>
              </a:rPr>
              <a:t>pertain to you: </a:t>
            </a:r>
          </a:p>
          <a:p>
            <a:pPr marL="466725" algn="just">
              <a:lnSpc>
                <a:spcPct val="150000"/>
              </a:lnSpc>
            </a:pPr>
            <a:r>
              <a:rPr lang="en-US" sz="3600" baseline="30000" dirty="0">
                <a:effectLst/>
                <a:latin typeface="Arial" panose="020B0604020202020204" pitchFamily="34" charset="0"/>
              </a:rPr>
              <a:t>Go, preach my gospel,” saith the Lord.</a:t>
            </a:r>
          </a:p>
          <a:p>
            <a:pPr marL="466725" algn="just">
              <a:lnSpc>
                <a:spcPct val="150000"/>
              </a:lnSpc>
            </a:pPr>
            <a:r>
              <a:rPr lang="en-US" sz="3600" baseline="30000" dirty="0">
                <a:effectLst/>
                <a:latin typeface="Arial" panose="020B0604020202020204" pitchFamily="34" charset="0"/>
              </a:rPr>
              <a:t>“Bid the whole earth my grace receive.</a:t>
            </a:r>
          </a:p>
          <a:p>
            <a:pPr marL="466725" algn="just">
              <a:lnSpc>
                <a:spcPct val="150000"/>
              </a:lnSpc>
            </a:pPr>
            <a:r>
              <a:rPr lang="en-US" sz="3600" baseline="30000" dirty="0">
                <a:effectLst/>
                <a:latin typeface="Arial" panose="020B0604020202020204" pitchFamily="34" charset="0"/>
              </a:rPr>
              <a:t>Explain to them my sacred word;</a:t>
            </a:r>
          </a:p>
          <a:p>
            <a:pPr marL="466725" algn="just">
              <a:lnSpc>
                <a:spcPct val="150000"/>
              </a:lnSpc>
            </a:pPr>
            <a:r>
              <a:rPr lang="en-US" sz="3600" baseline="30000" dirty="0">
                <a:effectLst/>
                <a:latin typeface="Arial" panose="020B0604020202020204" pitchFamily="34" charset="0"/>
              </a:rPr>
              <a:t>Bid them believe, obey, and live.”</a:t>
            </a:r>
          </a:p>
          <a:p>
            <a:r>
              <a:rPr lang="en-US" sz="3600" baseline="30000" dirty="0">
                <a:effectLst/>
                <a:latin typeface="Arial" panose="020B0604020202020204" pitchFamily="34" charset="0"/>
              </a:rPr>
              <a:t>Listen to the spiritual, “Lord, I Want to Be a Christian in My Heart”: https://</a:t>
            </a:r>
            <a:r>
              <a:rPr lang="en-US" sz="3600" baseline="30000" dirty="0" err="1">
                <a:effectLst/>
                <a:latin typeface="Arial" panose="020B0604020202020204" pitchFamily="34" charset="0"/>
              </a:rPr>
              <a:t>www.youtube.com</a:t>
            </a:r>
            <a:r>
              <a:rPr lang="en-US" sz="3600" baseline="30000" dirty="0">
                <a:effectLst/>
                <a:latin typeface="Arial" panose="020B0604020202020204" pitchFamily="34" charset="0"/>
              </a:rPr>
              <a:t>/</a:t>
            </a:r>
            <a:r>
              <a:rPr lang="en-US" sz="3600" baseline="30000" dirty="0" err="1">
                <a:effectLst/>
                <a:latin typeface="Arial" panose="020B0604020202020204" pitchFamily="34" charset="0"/>
              </a:rPr>
              <a:t>watch?v</a:t>
            </a:r>
            <a:r>
              <a:rPr lang="en-US" sz="3600" baseline="30000" dirty="0">
                <a:effectLst/>
                <a:latin typeface="Arial" panose="020B0604020202020204" pitchFamily="34" charset="0"/>
              </a:rPr>
              <a:t>=</a:t>
            </a:r>
            <a:r>
              <a:rPr lang="en-US" sz="3600" baseline="30000" dirty="0" err="1">
                <a:effectLst/>
                <a:latin typeface="Arial" panose="020B0604020202020204" pitchFamily="34" charset="0"/>
              </a:rPr>
              <a:t>xe</a:t>
            </a:r>
            <a:r>
              <a:rPr lang="en-US" sz="3600" baseline="30000" dirty="0">
                <a:effectLst/>
                <a:latin typeface="Arial" panose="020B0604020202020204" pitchFamily="34" charset="0"/>
              </a:rPr>
              <a:t> yHNo4tABA  </a:t>
            </a:r>
          </a:p>
          <a:p>
            <a:pPr algn="just"/>
            <a:r>
              <a:rPr lang="en-US" sz="3600" b="1" baseline="30000" dirty="0">
                <a:effectLst/>
                <a:latin typeface="Arial" panose="020B0604020202020204" pitchFamily="34" charset="0"/>
              </a:rPr>
              <a:t>Prayer: </a:t>
            </a:r>
            <a:r>
              <a:rPr lang="en-US" sz="3600" baseline="30000" dirty="0">
                <a:effectLst/>
                <a:latin typeface="Arial" panose="020B0604020202020204" pitchFamily="34" charset="0"/>
              </a:rPr>
              <a:t>Lord, help us remember that our church buildings cannot contain your glory. We are grateful you have made us your temples, and we desire to reflect your light and love. Please help us stay focused and faithful to you. In Jesus’ name.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32682" y="1595061"/>
            <a:ext cx="10317926" cy="4975681"/>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Helvetica Neue" panose="02000503000000020004" pitchFamily="2" charset="0"/>
              </a:rPr>
              <a:t>Jeremiah 7:1-11</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	The word that came to Jeremiah from the Lord:</a:t>
            </a:r>
          </a:p>
          <a:p>
            <a:pPr marL="466725" indent="-466725" algn="just"/>
            <a:r>
              <a:rPr lang="en-US" sz="2800" baseline="30000" dirty="0">
                <a:solidFill>
                  <a:schemeClr val="bg2"/>
                </a:solidFill>
                <a:effectLst/>
                <a:latin typeface="Helvetica Neue" panose="02000503000000020004" pitchFamily="2" charset="0"/>
              </a:rPr>
              <a:t>2 	Stand in the gate of the Lord’s house, and proclaim there this word, and say, Hear the word of the Lord, all you people of Judah, you who enter these gates to worship the Lord.</a:t>
            </a:r>
          </a:p>
          <a:p>
            <a:pPr marL="466725" indent="-466725" algn="just"/>
            <a:r>
              <a:rPr lang="en-US" sz="2800" baseline="30000" dirty="0">
                <a:solidFill>
                  <a:schemeClr val="bg2"/>
                </a:solidFill>
                <a:effectLst/>
                <a:latin typeface="Helvetica Neue" panose="02000503000000020004" pitchFamily="2" charset="0"/>
              </a:rPr>
              <a:t>3 	Thus says the Lord of hosts, the God of Israel: Amend your ways and your doings, and let me dwell with you in this place.</a:t>
            </a:r>
          </a:p>
          <a:p>
            <a:pPr marL="466725" indent="-466725" algn="just"/>
            <a:r>
              <a:rPr lang="en-US" sz="2800" baseline="30000" dirty="0">
                <a:solidFill>
                  <a:schemeClr val="bg2"/>
                </a:solidFill>
                <a:effectLst/>
                <a:latin typeface="Helvetica Neue" panose="02000503000000020004" pitchFamily="2" charset="0"/>
              </a:rPr>
              <a:t>4 	Do not trust in these deceptive words: “This is the temple of the Lord, the temple of the Lord, the temple of the Lord.”</a:t>
            </a:r>
          </a:p>
          <a:p>
            <a:pPr marL="466725" indent="-466725" algn="just"/>
            <a:r>
              <a:rPr lang="en-US" sz="2800" baseline="30000" dirty="0">
                <a:solidFill>
                  <a:schemeClr val="bg2"/>
                </a:solidFill>
                <a:effectLst/>
                <a:latin typeface="Helvetica Neue" panose="02000503000000020004" pitchFamily="2" charset="0"/>
              </a:rPr>
              <a:t>5 	For if you truly amend your ways and your doings, if you truly act justly one with another,</a:t>
            </a:r>
          </a:p>
          <a:p>
            <a:pPr marL="466725" indent="-466725" algn="just"/>
            <a:r>
              <a:rPr lang="en-US" sz="2800" baseline="30000" dirty="0">
                <a:solidFill>
                  <a:schemeClr val="bg2"/>
                </a:solidFill>
                <a:effectLst/>
                <a:latin typeface="Helvetica Neue" panose="02000503000000020004" pitchFamily="2" charset="0"/>
              </a:rPr>
              <a:t>6 	if you do not oppress the alien, the orphan, and the widow or shed innocent blood in this place, and if you do not go after other gods to your own hurt,</a:t>
            </a:r>
          </a:p>
          <a:p>
            <a:pPr marL="466725" indent="-466725" algn="just"/>
            <a:r>
              <a:rPr lang="en-US" sz="2800" baseline="30000" dirty="0">
                <a:solidFill>
                  <a:schemeClr val="bg2"/>
                </a:solidFill>
                <a:effectLst/>
                <a:latin typeface="Helvetica Neue" panose="02000503000000020004" pitchFamily="2" charset="0"/>
              </a:rPr>
              <a:t>7 	then I will dwell with you in this place, in the land that I gave to your ancestors forever and ever.</a:t>
            </a:r>
          </a:p>
          <a:p>
            <a:pPr marL="466725" indent="-466725" algn="just"/>
            <a:r>
              <a:rPr lang="en-US" sz="2800" baseline="30000" dirty="0">
                <a:solidFill>
                  <a:schemeClr val="bg2"/>
                </a:solidFill>
                <a:effectLst/>
                <a:latin typeface="Helvetica Neue" panose="02000503000000020004" pitchFamily="2" charset="0"/>
              </a:rPr>
              <a:t>8 	Here you are, trusting in deceptive words to no avail.</a:t>
            </a:r>
          </a:p>
          <a:p>
            <a:pPr marL="466725" indent="-466725" algn="just"/>
            <a:r>
              <a:rPr lang="en-US" sz="2800" baseline="30000" dirty="0">
                <a:solidFill>
                  <a:schemeClr val="bg2"/>
                </a:solidFill>
                <a:effectLst/>
                <a:latin typeface="Helvetica Neue" panose="02000503000000020004" pitchFamily="2" charset="0"/>
              </a:rPr>
              <a:t>9 	Will you steal, murder, commit adultery, swear falsely, make offerings to Baal, and go after other gods that you have not known</a:t>
            </a:r>
          </a:p>
          <a:p>
            <a:pPr marL="466725" indent="-466725" algn="just"/>
            <a:endParaRPr lang="en-US" sz="2800" baseline="30000" dirty="0">
              <a:solidFill>
                <a:schemeClr val="bg2"/>
              </a:solidFill>
              <a:effectLst/>
              <a:latin typeface="Helvetica Neue" panose="02000503000000020004" pitchFamily="2" charset="0"/>
            </a:endParaRPr>
          </a:p>
        </p:txBody>
      </p:sp>
      <p:sp>
        <p:nvSpPr>
          <p:cNvPr id="61" name="Google Shape;61;p3"/>
          <p:cNvSpPr txBox="1"/>
          <p:nvPr/>
        </p:nvSpPr>
        <p:spPr>
          <a:xfrm>
            <a:off x="654906" y="697067"/>
            <a:ext cx="10873479" cy="830956"/>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bg2"/>
                </a:solidFill>
                <a:effectLst/>
                <a:latin typeface="+mj-lt"/>
              </a:rPr>
              <a:t>Jeremiah 7:1-11, 21-23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4D29F17C-88E5-0595-93F0-6652AC126263}"/>
              </a:ext>
            </a:extLst>
          </p:cNvPr>
          <p:cNvSpPr txBox="1"/>
          <p:nvPr/>
        </p:nvSpPr>
        <p:spPr>
          <a:xfrm>
            <a:off x="937037" y="898375"/>
            <a:ext cx="10317926" cy="3252132"/>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10 	and then come and stand before me in this house, which is called by my name, and say, “We are safe!”—only to go on doing all these abominations?</a:t>
            </a:r>
          </a:p>
          <a:p>
            <a:pPr marL="466725" indent="-466725" algn="just"/>
            <a:r>
              <a:rPr lang="en-US" sz="2800" baseline="30000" dirty="0">
                <a:solidFill>
                  <a:schemeClr val="bg2"/>
                </a:solidFill>
                <a:effectLst/>
                <a:latin typeface="Helvetica Neue" panose="02000503000000020004" pitchFamily="2" charset="0"/>
              </a:rPr>
              <a:t>11 	Has this house, which is called by my name, become a den of robbers in your sight? I, too, am watching, says the Lord.</a:t>
            </a:r>
          </a:p>
          <a:p>
            <a:pPr marL="466725" indent="-466725" algn="ctr"/>
            <a:r>
              <a:rPr lang="en-US" sz="2800" b="1" baseline="30000" dirty="0">
                <a:solidFill>
                  <a:schemeClr val="bg2"/>
                </a:solidFill>
                <a:effectLst/>
                <a:latin typeface="Helvetica Neue" panose="02000503000000020004" pitchFamily="2" charset="0"/>
              </a:rPr>
              <a:t>21-23</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21 	Thus says the Lord of hosts, the God of Israel: Add your burnt offerings to your sacrifices, and eat the flesh.</a:t>
            </a:r>
          </a:p>
          <a:p>
            <a:pPr marL="466725" indent="-466725" algn="just"/>
            <a:r>
              <a:rPr lang="en-US" sz="2800" baseline="30000" dirty="0">
                <a:solidFill>
                  <a:schemeClr val="bg2"/>
                </a:solidFill>
                <a:effectLst/>
                <a:latin typeface="Helvetica Neue" panose="02000503000000020004" pitchFamily="2" charset="0"/>
              </a:rPr>
              <a:t>22 	For in the day that I brought your ancestors out of the land of Egypt, I did not speak to them or command them concerning burnt offerings and sacrifices.</a:t>
            </a:r>
          </a:p>
          <a:p>
            <a:pPr marL="466725" indent="-466725" algn="just"/>
            <a:r>
              <a:rPr lang="en-US" sz="2800" baseline="30000" dirty="0">
                <a:solidFill>
                  <a:schemeClr val="bg2"/>
                </a:solidFill>
                <a:effectLst/>
                <a:latin typeface="Helvetica Neue" panose="02000503000000020004" pitchFamily="2" charset="0"/>
              </a:rPr>
              <a:t>23 	But this command I gave them, “Obey my voice, and I will be your God, and you shall be my people; walk only in the way that I command you, so that it may be well with you.”</a:t>
            </a:r>
          </a:p>
        </p:txBody>
      </p:sp>
    </p:spTree>
    <p:extLst>
      <p:ext uri="{BB962C8B-B14F-4D97-AF65-F5344CB8AC3E}">
        <p14:creationId xmlns:p14="http://schemas.microsoft.com/office/powerpoint/2010/main" val="27631708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1109546"/>
            <a:ext cx="10613282" cy="3108503"/>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2800" b="1" dirty="0">
                <a:effectLst/>
                <a:latin typeface="Arial" panose="020B0604020202020204" pitchFamily="34" charset="0"/>
              </a:rPr>
              <a:t>Judah</a:t>
            </a:r>
            <a:r>
              <a:rPr lang="en-US" sz="2800" dirty="0">
                <a:effectLst/>
                <a:latin typeface="Arial" panose="020B0604020202020204" pitchFamily="34" charset="0"/>
              </a:rPr>
              <a:t> – The southern kingdom where Judah and Benjamin resided after Israel split into kingdoms following Solomon’s reign.</a:t>
            </a:r>
          </a:p>
          <a:p>
            <a:pPr marL="571500" indent="-571500" algn="just">
              <a:buFont typeface="Arial" panose="020B0604020202020204" pitchFamily="34" charset="0"/>
              <a:buChar char="•"/>
            </a:pPr>
            <a:r>
              <a:rPr lang="en-US" sz="2800" b="1" dirty="0">
                <a:effectLst/>
                <a:latin typeface="Arial" panose="020B0604020202020204" pitchFamily="34" charset="0"/>
              </a:rPr>
              <a:t>Baal</a:t>
            </a:r>
            <a:r>
              <a:rPr lang="en-US" sz="2800" dirty="0">
                <a:effectLst/>
                <a:latin typeface="Arial" panose="020B0604020202020204" pitchFamily="34" charset="0"/>
              </a:rPr>
              <a:t> – A false Canaanite god believed to control fertility and rain.</a:t>
            </a:r>
          </a:p>
          <a:p>
            <a:pPr marL="571500" indent="-571500" algn="just">
              <a:buFont typeface="Arial" panose="020B0604020202020204" pitchFamily="34" charset="0"/>
              <a:buChar char="•"/>
            </a:pPr>
            <a:r>
              <a:rPr lang="en-US" sz="2800" b="1" dirty="0">
                <a:effectLst/>
                <a:latin typeface="Arial" panose="020B0604020202020204" pitchFamily="34" charset="0"/>
              </a:rPr>
              <a:t>Shiloh</a:t>
            </a:r>
            <a:r>
              <a:rPr lang="en-US" sz="2800" dirty="0">
                <a:effectLst/>
                <a:latin typeface="Arial" panose="020B0604020202020204" pitchFamily="34" charset="0"/>
              </a:rPr>
              <a:t> – Israel’s capital where the tabernacle was located for 369 years.</a:t>
            </a:r>
          </a:p>
        </p:txBody>
      </p:sp>
      <p:sp>
        <p:nvSpPr>
          <p:cNvPr id="2" name="Google Shape;61;p3">
            <a:extLst>
              <a:ext uri="{FF2B5EF4-FFF2-40B4-BE49-F238E27FC236}">
                <a16:creationId xmlns:a16="http://schemas.microsoft.com/office/drawing/2014/main" id="{B939D7C0-5ECB-ADC3-E849-BEC231AA2849}"/>
              </a:ext>
            </a:extLst>
          </p:cNvPr>
          <p:cNvSpPr txBox="1"/>
          <p:nvPr/>
        </p:nvSpPr>
        <p:spPr>
          <a:xfrm>
            <a:off x="686338" y="524811"/>
            <a:ext cx="1087347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938952"/>
          </a:xfrm>
          <a:prstGeom prst="rect">
            <a:avLst/>
          </a:prstGeom>
          <a:noFill/>
          <a:ln>
            <a:noFill/>
          </a:ln>
        </p:spPr>
        <p:txBody>
          <a:bodyPr spcFirstLastPara="1" wrap="square" lIns="91425" tIns="45700" rIns="91425" bIns="45700" anchor="t" anchorCtr="0">
            <a:spAutoFit/>
          </a:bodyPr>
          <a:lstStyle/>
          <a:p>
            <a:pPr algn="just"/>
            <a:r>
              <a:rPr lang="en-US" sz="3600" baseline="30000" dirty="0">
                <a:effectLst/>
                <a:latin typeface="Arial" panose="020B0604020202020204" pitchFamily="34" charset="0"/>
              </a:rPr>
              <a:t>Judah believed a false report, that the Jerusalem temple of the Lord would provide them protection even if they failed to obey God. Jeremiah, tasked with dismantling this myth, warned Judah of this erroneous thinking. Israel, the northern kingdom, served as an example. God’s original temple was located at Shiloh in Israel.</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ctr"/>
            <a:r>
              <a:rPr lang="en-US" sz="3600" b="1" baseline="30000" dirty="0">
                <a:effectLst/>
                <a:latin typeface="Arial" panose="020B0604020202020204" pitchFamily="34" charset="0"/>
              </a:rPr>
              <a:t>Jeremiah 7:1-11</a:t>
            </a:r>
            <a:endParaRPr lang="en-US" sz="3600" baseline="30000" dirty="0">
              <a:effectLst/>
              <a:latin typeface="Arial" panose="020B0604020202020204" pitchFamily="34" charset="0"/>
            </a:endParaRPr>
          </a:p>
          <a:p>
            <a:pPr algn="just"/>
            <a:r>
              <a:rPr lang="en-US" sz="3600" baseline="30000" dirty="0">
                <a:effectLst/>
                <a:latin typeface="Arial" panose="020B0604020202020204" pitchFamily="34" charset="0"/>
              </a:rPr>
              <a:t>Jeremiah stands at the temple gate delivering God’s message. Surely, people entering the temple would recognize God’s prophetic plea. After all, these people were coming to worship; wouldn’t they expect God to speak? Perhaps they did not realize it was God because of Jeremiah’s message. Instead of being praised because they were worshipers, Judah hears God’s rebuke. How could God ask them to amend their ways; weren’t they coming to the temple?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75102</TotalTime>
  <Words>1159</Words>
  <Application>Microsoft Macintosh PowerPoint</Application>
  <PresentationFormat>Widescreen</PresentationFormat>
  <Paragraphs>49</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90</cp:revision>
  <dcterms:created xsi:type="dcterms:W3CDTF">2018-05-04T03:01:22Z</dcterms:created>
  <dcterms:modified xsi:type="dcterms:W3CDTF">2025-08-28T13:05:17Z</dcterms:modified>
</cp:coreProperties>
</file>