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8" r:id="rId19"/>
    <p:sldId id="289" r:id="rId20"/>
    <p:sldId id="290" r:id="rId21"/>
    <p:sldId id="284" r:id="rId22"/>
    <p:sldId id="278" r:id="rId23"/>
    <p:sldId id="28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5"/>
    <p:restoredTop sz="94694"/>
  </p:normalViewPr>
  <p:slideViewPr>
    <p:cSldViewPr snapToGrid="0">
      <p:cViewPr varScale="1">
        <p:scale>
          <a:sx n="117" d="100"/>
          <a:sy n="117" d="100"/>
        </p:scale>
        <p:origin x="832"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54090"/>
            <a:ext cx="12321680" cy="6966179"/>
          </a:xfrm>
          <a:prstGeom prst="rect">
            <a:avLst/>
          </a:prstGeom>
          <a:noFill/>
          <a:ln>
            <a:noFill/>
          </a:ln>
        </p:spPr>
      </p:pic>
      <p:sp>
        <p:nvSpPr>
          <p:cNvPr id="49" name="Google Shape;49;p1"/>
          <p:cNvSpPr txBox="1"/>
          <p:nvPr/>
        </p:nvSpPr>
        <p:spPr>
          <a:xfrm>
            <a:off x="410807" y="5973158"/>
            <a:ext cx="4217985" cy="379551"/>
          </a:xfrm>
          <a:prstGeom prst="rect">
            <a:avLst/>
          </a:prstGeom>
          <a:noFill/>
          <a:ln>
            <a:noFill/>
          </a:ln>
        </p:spPr>
        <p:txBody>
          <a:bodyPr spcFirstLastPara="1" wrap="square" lIns="91425" tIns="45700" rIns="91425" bIns="45700" anchor="t" anchorCtr="0">
            <a:spAutoFit/>
          </a:bodyPr>
          <a:lstStyle/>
          <a:p>
            <a:pPr lvl="0"/>
            <a:r>
              <a:rPr lang="en-US" sz="2800" b="1" i="0" u="none" strike="noStrike" cap="none" baseline="30000" dirty="0">
                <a:solidFill>
                  <a:schemeClr val="dk1"/>
                </a:solidFill>
                <a:latin typeface="Arial"/>
                <a:ea typeface="Arial"/>
                <a:cs typeface="Arial"/>
                <a:sym typeface="Arial"/>
              </a:rPr>
              <a:t>LESSON 4:  </a:t>
            </a:r>
            <a:r>
              <a:rPr lang="en-US" sz="2800" b="1" baseline="30000" dirty="0">
                <a:solidFill>
                  <a:schemeClr val="dk1"/>
                </a:solidFill>
              </a:rPr>
              <a:t>SEPTEMBER 28</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effectLst/>
                <a:latin typeface="Arial" panose="020B0604020202020204" pitchFamily="34" charset="0"/>
              </a:rPr>
              <a:t>Aaron Douglas, an African American painter and graphic artist, received his education at Douglas High School in Topeka, Kansas, University of Nebraska, and Columbia University’s Teachers College. As a Barnes Foundation fellow in Philadelphia, Pennsylvania, Douglas studied African and modern art. </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4154984"/>
          </a:xfrm>
          <a:prstGeom prst="rect">
            <a:avLst/>
          </a:prstGeom>
          <a:noFill/>
        </p:spPr>
        <p:txBody>
          <a:bodyPr wrap="square" rtlCol="0">
            <a:spAutoFit/>
          </a:bodyPr>
          <a:lstStyle/>
          <a:p>
            <a:pPr algn="just"/>
            <a:r>
              <a:rPr lang="en-US" sz="4400" baseline="30000" dirty="0">
                <a:effectLst/>
                <a:latin typeface="Arial" panose="020B0604020202020204" pitchFamily="34" charset="0"/>
              </a:rPr>
              <a:t>Born legally blind, </a:t>
            </a:r>
            <a:r>
              <a:rPr lang="en-US" sz="4400" baseline="30000" dirty="0" err="1">
                <a:effectLst/>
                <a:latin typeface="Arial" panose="020B0604020202020204" pitchFamily="34" charset="0"/>
              </a:rPr>
              <a:t>Lateefah</a:t>
            </a:r>
            <a:r>
              <a:rPr lang="en-US" sz="4400" baseline="30000" dirty="0">
                <a:effectLst/>
                <a:latin typeface="Arial" panose="020B0604020202020204" pitchFamily="34" charset="0"/>
              </a:rPr>
              <a:t> Simon dedicates her life to fighting for justice. At sixteen, she became an outreach coordinator for the Young Women’s Freedom Center. Being a young mother, Simon understood the challenges and opportunities these women faced. She advocates for young women who stand on the fringes of society. She has had innumerable appointments including Board of Trustees, a member for the California State University and senior advisor on police reform in California.</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975926"/>
            <a:ext cx="10183712" cy="2800767"/>
          </a:xfrm>
          <a:prstGeom prst="rect">
            <a:avLst/>
          </a:prstGeom>
          <a:noFill/>
        </p:spPr>
        <p:txBody>
          <a:bodyPr wrap="square" rtlCol="0">
            <a:spAutoFit/>
          </a:bodyPr>
          <a:lstStyle/>
          <a:p>
            <a:pPr algn="just"/>
            <a:r>
              <a:rPr lang="en-US" sz="4400" baseline="30000" dirty="0">
                <a:effectLst/>
                <a:latin typeface="Arial" panose="020B0604020202020204" pitchFamily="34" charset="0"/>
              </a:rPr>
              <a:t>The promised Messiah’s return can seem far off. How long before Jesus returns is not an issue. What does matter is that the Messiah will return. He may not look like what you expect or do what you expect. Because God promised the Messiah’s return, there will be a new heaven and a new earth.</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latin typeface="+mn-lt"/>
              </a:rPr>
              <a:t>1.	</a:t>
            </a:r>
            <a:r>
              <a:rPr lang="en-US" sz="2800" dirty="0">
                <a:effectLst/>
                <a:latin typeface="Arial" panose="020B0604020202020204" pitchFamily="34" charset="0"/>
              </a:rPr>
              <a:t>How do you envision Jesus’ return to earth?</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2. </a:t>
            </a:r>
            <a:r>
              <a:rPr lang="en-US" sz="2800" dirty="0">
                <a:effectLst/>
                <a:latin typeface="Arial" panose="020B0604020202020204" pitchFamily="34" charset="0"/>
              </a:rPr>
              <a:t>How would you explain Isaiah 53 to a non-believer?</a:t>
            </a:r>
          </a:p>
          <a:p>
            <a:pPr marL="466725" indent="-466725" algn="just"/>
            <a:endParaRPr lang="en-US" sz="2800" dirty="0">
              <a:effectLst/>
              <a:latin typeface="+mn-lt"/>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EB13741F-355E-AA38-5DB3-CEC375F3A5CB}"/>
              </a:ext>
            </a:extLst>
          </p:cNvPr>
          <p:cNvSpPr txBox="1"/>
          <p:nvPr/>
        </p:nvSpPr>
        <p:spPr>
          <a:xfrm>
            <a:off x="798286" y="1692237"/>
            <a:ext cx="10559143" cy="52318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mn-lt"/>
              </a:rPr>
              <a:t>3. </a:t>
            </a:r>
            <a:r>
              <a:rPr lang="en-US" sz="2800" dirty="0">
                <a:effectLst/>
                <a:latin typeface="Arial" panose="020B0604020202020204" pitchFamily="34" charset="0"/>
              </a:rPr>
              <a:t>Why do you think believers fall away from the faith?</a:t>
            </a:r>
          </a:p>
        </p:txBody>
      </p:sp>
    </p:spTree>
    <p:extLst>
      <p:ext uri="{BB962C8B-B14F-4D97-AF65-F5344CB8AC3E}">
        <p14:creationId xmlns:p14="http://schemas.microsoft.com/office/powerpoint/2010/main" val="361054083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4E6739BF-A741-C930-ED76-EADAF4E3FE2D}"/>
              </a:ext>
            </a:extLst>
          </p:cNvPr>
          <p:cNvSpPr txBox="1"/>
          <p:nvPr/>
        </p:nvSpPr>
        <p:spPr>
          <a:xfrm>
            <a:off x="798286" y="1692237"/>
            <a:ext cx="10559143" cy="52318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mn-lt"/>
              </a:rPr>
              <a:t>4. </a:t>
            </a:r>
            <a:r>
              <a:rPr lang="en-US" sz="2800" dirty="0">
                <a:effectLst/>
                <a:latin typeface="Arial" panose="020B0604020202020204" pitchFamily="34" charset="0"/>
              </a:rPr>
              <a:t>Where do you see Jesus in today’s lesson?</a:t>
            </a:r>
          </a:p>
        </p:txBody>
      </p:sp>
    </p:spTree>
    <p:extLst>
      <p:ext uri="{BB962C8B-B14F-4D97-AF65-F5344CB8AC3E}">
        <p14:creationId xmlns:p14="http://schemas.microsoft.com/office/powerpoint/2010/main" val="375574313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798604"/>
            <a:ext cx="10825200" cy="6494045"/>
          </a:xfrm>
          <a:prstGeom prst="rect">
            <a:avLst/>
          </a:prstGeom>
          <a:noFill/>
          <a:ln>
            <a:noFill/>
          </a:ln>
        </p:spPr>
        <p:txBody>
          <a:bodyPr spcFirstLastPara="1" wrap="square" lIns="91425" tIns="45700" rIns="91425" bIns="45700" anchor="t" anchorCtr="0">
            <a:spAutoFit/>
          </a:bodyPr>
          <a:lstStyle/>
          <a:p>
            <a:pPr algn="ctr"/>
            <a:r>
              <a:rPr lang="en-US" sz="6400" b="1" dirty="0">
                <a:effectLst/>
                <a:latin typeface="Helvetica Neue" panose="02000503000000020004" pitchFamily="2" charset="0"/>
              </a:rPr>
              <a:t>The Suffering</a:t>
            </a:r>
            <a:r>
              <a:rPr lang="en-US" sz="6400" b="1" dirty="0">
                <a:latin typeface="Helvetica Neue" panose="02000503000000020004" pitchFamily="2" charset="0"/>
              </a:rPr>
              <a:t> </a:t>
            </a:r>
            <a:r>
              <a:rPr lang="en-US" sz="6400" b="1" dirty="0">
                <a:effectLst/>
                <a:latin typeface="Helvetica Neue" panose="02000503000000020004" pitchFamily="2" charset="0"/>
              </a:rPr>
              <a:t>Servant</a:t>
            </a:r>
            <a:br>
              <a:rPr lang="en-US" sz="6400" b="1" dirty="0">
                <a:effectLst/>
                <a:latin typeface="Helvetica Neue" panose="02000503000000020004" pitchFamily="2" charset="0"/>
              </a:rPr>
            </a:br>
            <a:r>
              <a:rPr lang="en-US" sz="6400" b="1" dirty="0">
                <a:effectLst/>
                <a:latin typeface="Helvetica Neue" panose="02000503000000020004" pitchFamily="2" charset="0"/>
              </a:rPr>
              <a:t>of</a:t>
            </a:r>
            <a:r>
              <a:rPr lang="en-US" sz="6400" b="1" dirty="0">
                <a:latin typeface="Helvetica Neue" panose="02000503000000020004" pitchFamily="2" charset="0"/>
              </a:rPr>
              <a:t> </a:t>
            </a:r>
            <a:r>
              <a:rPr lang="en-US" sz="6400" b="1" dirty="0">
                <a:effectLst/>
                <a:latin typeface="Helvetica Neue" panose="02000503000000020004" pitchFamily="2" charset="0"/>
              </a:rPr>
              <a:t>the Lord</a:t>
            </a:r>
            <a:endParaRPr lang="en-US" sz="6400" dirty="0">
              <a:effectLst/>
              <a:latin typeface="Helvetica Neue" panose="02000503000000020004" pitchFamily="2" charset="0"/>
            </a:endParaRPr>
          </a:p>
          <a:p>
            <a:pPr algn="ctr"/>
            <a:endParaRPr lang="en-US" sz="2000" dirty="0">
              <a:effectLst/>
              <a:latin typeface="+mn-lt"/>
            </a:endParaRPr>
          </a:p>
          <a:p>
            <a:r>
              <a:rPr lang="en-US" sz="4000" b="1" dirty="0">
                <a:solidFill>
                  <a:schemeClr val="dk2"/>
                </a:solidFill>
                <a:latin typeface="+mn-lt"/>
                <a:ea typeface="Quattrocento Sans"/>
                <a:cs typeface="Quattrocento Sans"/>
                <a:sym typeface="Quattrocento Sans"/>
              </a:rPr>
              <a:t>Focus Scripture: </a:t>
            </a:r>
            <a:r>
              <a:rPr lang="en-US" sz="4000" dirty="0">
                <a:effectLst/>
                <a:latin typeface="Helvetica Neue" panose="02000503000000020004" pitchFamily="2" charset="0"/>
              </a:rPr>
              <a:t>Isaiah 53:1-7</a:t>
            </a:r>
            <a:endParaRPr lang="en-US" sz="4000" dirty="0">
              <a:latin typeface="+mn-lt"/>
            </a:endParaRPr>
          </a:p>
          <a:p>
            <a:endParaRPr lang="fi-FI" sz="1600" dirty="0">
              <a:latin typeface="+mn-lt"/>
            </a:endParaRPr>
          </a:p>
          <a:p>
            <a:endParaRPr lang="fi-FI" sz="1600" dirty="0">
              <a:latin typeface="+mn-lt"/>
            </a:endParaRPr>
          </a:p>
          <a:p>
            <a:pPr algn="ctr"/>
            <a:r>
              <a:rPr lang="fi-FI" sz="5400" b="1" baseline="30000" dirty="0">
                <a:latin typeface="+mn-lt"/>
              </a:rPr>
              <a:t>Key </a:t>
            </a:r>
            <a:r>
              <a:rPr lang="fi-FI" sz="5400" b="1" baseline="30000" dirty="0" err="1">
                <a:latin typeface="+mn-lt"/>
              </a:rPr>
              <a:t>Verse</a:t>
            </a:r>
            <a:r>
              <a:rPr lang="fi-FI" sz="5400" b="1" baseline="30000" dirty="0">
                <a:latin typeface="+mn-lt"/>
              </a:rPr>
              <a:t>:</a:t>
            </a:r>
            <a:r>
              <a:rPr lang="en-US" sz="5400" i="1" baseline="30000" dirty="0">
                <a:latin typeface="+mn-lt"/>
              </a:rPr>
              <a:t> </a:t>
            </a:r>
            <a:r>
              <a:rPr lang="en-US" sz="5400" baseline="30000" dirty="0">
                <a:effectLst/>
                <a:latin typeface="Helvetica Neue" panose="02000503000000020004" pitchFamily="2" charset="0"/>
              </a:rPr>
              <a:t>(All we like sheep have gone astray; we have all turned to our own way, and the Lord has laid on him the iniquity of us all. Isaiah 53:6</a:t>
            </a:r>
            <a:r>
              <a:rPr lang="en-US" sz="5400" baseline="30000" dirty="0">
                <a:effectLst/>
                <a:latin typeface="+mn-lt"/>
              </a:rPr>
              <a:t>        </a:t>
            </a:r>
            <a:r>
              <a:rPr lang="en-US" sz="5400" i="1" baseline="30000" dirty="0">
                <a:latin typeface="+mn-lt"/>
              </a:rPr>
              <a:t>(NRSV UE)</a:t>
            </a:r>
            <a:endParaRPr lang="fi-FI" sz="5400" baseline="30000" dirty="0">
              <a:latin typeface="+mn-lt"/>
            </a:endParaRPr>
          </a:p>
          <a:p>
            <a:pPr algn="ctr"/>
            <a:endParaRPr lang="en-US" sz="5400" i="1" baseline="30000" dirty="0">
              <a:latin typeface="+mn-lt"/>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F463DAAC-3088-9D8F-E0A8-1E4DC0F52B52}"/>
              </a:ext>
            </a:extLst>
          </p:cNvPr>
          <p:cNvSpPr txBox="1"/>
          <p:nvPr/>
        </p:nvSpPr>
        <p:spPr>
          <a:xfrm>
            <a:off x="798286" y="1692237"/>
            <a:ext cx="10559143"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5. </a:t>
            </a:r>
            <a:r>
              <a:rPr lang="en-US" sz="2800" dirty="0">
                <a:effectLst/>
                <a:latin typeface="Arial" panose="020B0604020202020204" pitchFamily="34" charset="0"/>
              </a:rPr>
              <a:t>How will you apply what you learned to your life?</a:t>
            </a:r>
          </a:p>
        </p:txBody>
      </p:sp>
    </p:spTree>
    <p:extLst>
      <p:ext uri="{BB962C8B-B14F-4D97-AF65-F5344CB8AC3E}">
        <p14:creationId xmlns:p14="http://schemas.microsoft.com/office/powerpoint/2010/main" val="183906340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920750" y="591609"/>
            <a:ext cx="10365093" cy="5432216"/>
          </a:xfrm>
          <a:prstGeom prst="rect">
            <a:avLst/>
          </a:prstGeom>
          <a:noFill/>
          <a:ln>
            <a:noFill/>
          </a:ln>
        </p:spPr>
        <p:txBody>
          <a:bodyPr spcFirstLastPara="1" wrap="square" lIns="91425" tIns="45700" rIns="91425" bIns="45700" anchor="t" anchorCtr="0">
            <a:spAutoFit/>
          </a:bodyPr>
          <a:lstStyle/>
          <a:p>
            <a:pPr algn="just"/>
            <a:r>
              <a:rPr lang="en-US" sz="2800">
                <a:effectLst/>
                <a:latin typeface="Arial" panose="020B0604020202020204" pitchFamily="34" charset="0"/>
              </a:rPr>
              <a:t>Read </a:t>
            </a:r>
            <a:r>
              <a:rPr lang="en-US" sz="2800" dirty="0">
                <a:effectLst/>
                <a:latin typeface="Arial" panose="020B0604020202020204" pitchFamily="34" charset="0"/>
              </a:rPr>
              <a:t>the lyrics of the below hymn, “What a Fellowship” (AMECH #525). What does it tell us about God’s arms?</a:t>
            </a:r>
          </a:p>
          <a:p>
            <a:pPr algn="just"/>
            <a:endParaRPr lang="en-US" sz="1100" dirty="0">
              <a:effectLst/>
              <a:latin typeface="Arial" panose="020B0604020202020204" pitchFamily="34" charset="0"/>
            </a:endParaRPr>
          </a:p>
          <a:p>
            <a:pPr algn="just"/>
            <a:r>
              <a:rPr lang="en-US" sz="2800" i="1" dirty="0">
                <a:effectLst/>
                <a:latin typeface="Arial" panose="020B0604020202020204" pitchFamily="34" charset="0"/>
              </a:rPr>
              <a:t>What a fellowship, what a joy divine,</a:t>
            </a:r>
            <a:endParaRPr lang="en-US" sz="2800" dirty="0">
              <a:effectLst/>
              <a:latin typeface="Arial" panose="020B0604020202020204" pitchFamily="34" charset="0"/>
            </a:endParaRPr>
          </a:p>
          <a:p>
            <a:pPr algn="just"/>
            <a:r>
              <a:rPr lang="en-US" sz="2800" i="1" dirty="0">
                <a:effectLst/>
                <a:latin typeface="Arial" panose="020B0604020202020204" pitchFamily="34" charset="0"/>
              </a:rPr>
              <a:t>Leaning on the everlasting arms,</a:t>
            </a:r>
            <a:endParaRPr lang="en-US" sz="2800" dirty="0">
              <a:effectLst/>
              <a:latin typeface="Arial" panose="020B0604020202020204" pitchFamily="34" charset="0"/>
            </a:endParaRPr>
          </a:p>
          <a:p>
            <a:pPr algn="just"/>
            <a:r>
              <a:rPr lang="en-US" sz="2800" i="1" dirty="0">
                <a:effectLst/>
                <a:latin typeface="Arial" panose="020B0604020202020204" pitchFamily="34" charset="0"/>
              </a:rPr>
              <a:t>What a blessedness, what a peace is mine,</a:t>
            </a:r>
            <a:endParaRPr lang="en-US" sz="2800" dirty="0">
              <a:effectLst/>
              <a:latin typeface="Arial" panose="020B0604020202020204" pitchFamily="34" charset="0"/>
            </a:endParaRPr>
          </a:p>
          <a:p>
            <a:pPr algn="just"/>
            <a:r>
              <a:rPr lang="en-US" sz="2800" i="1" dirty="0">
                <a:effectLst/>
                <a:latin typeface="Arial" panose="020B0604020202020204" pitchFamily="34" charset="0"/>
              </a:rPr>
              <a:t>Leaning on the everlasting arms</a:t>
            </a:r>
            <a:endParaRPr lang="en-US" sz="2800" dirty="0">
              <a:effectLst/>
              <a:latin typeface="Arial" panose="020B0604020202020204" pitchFamily="34" charset="0"/>
            </a:endParaRPr>
          </a:p>
          <a:p>
            <a:pPr algn="just"/>
            <a:r>
              <a:rPr lang="en-US" sz="2800" i="1" dirty="0">
                <a:effectLst/>
                <a:latin typeface="Arial" panose="020B0604020202020204" pitchFamily="34" charset="0"/>
              </a:rPr>
              <a:t>Leaning, leaning,</a:t>
            </a:r>
            <a:endParaRPr lang="en-US" sz="2800" dirty="0">
              <a:effectLst/>
              <a:latin typeface="Arial" panose="020B0604020202020204" pitchFamily="34" charset="0"/>
            </a:endParaRPr>
          </a:p>
          <a:p>
            <a:pPr algn="just"/>
            <a:r>
              <a:rPr lang="en-US" sz="2800" i="1" dirty="0">
                <a:effectLst/>
                <a:latin typeface="Arial" panose="020B0604020202020204" pitchFamily="34" charset="0"/>
              </a:rPr>
              <a:t>Safe and secure, from all alarms,</a:t>
            </a:r>
            <a:endParaRPr lang="en-US" sz="2800" dirty="0">
              <a:effectLst/>
              <a:latin typeface="Arial" panose="020B0604020202020204" pitchFamily="34" charset="0"/>
            </a:endParaRPr>
          </a:p>
          <a:p>
            <a:pPr algn="just"/>
            <a:r>
              <a:rPr lang="en-US" sz="2800" i="1" dirty="0">
                <a:effectLst/>
                <a:latin typeface="Arial" panose="020B0604020202020204" pitchFamily="34" charset="0"/>
              </a:rPr>
              <a:t>Leaning, leaning,</a:t>
            </a:r>
            <a:endParaRPr lang="en-US" sz="2800" dirty="0">
              <a:effectLst/>
              <a:latin typeface="Arial" panose="020B0604020202020204" pitchFamily="34" charset="0"/>
            </a:endParaRPr>
          </a:p>
          <a:p>
            <a:pPr algn="just"/>
            <a:r>
              <a:rPr lang="en-US" sz="2800" i="1" dirty="0">
                <a:effectLst/>
                <a:latin typeface="Arial" panose="020B0604020202020204" pitchFamily="34" charset="0"/>
              </a:rPr>
              <a:t>Leaning on the, everlasting arms.</a:t>
            </a:r>
            <a:endParaRPr lang="en-US" sz="2800" dirty="0">
              <a:effectLst/>
              <a:latin typeface="Arial" panose="020B0604020202020204" pitchFamily="34" charset="0"/>
            </a:endParaRPr>
          </a:p>
          <a:p>
            <a:pPr algn="just"/>
            <a:r>
              <a:rPr lang="en-US" sz="2800" dirty="0">
                <a:effectLst/>
                <a:latin typeface="Arial" panose="020B0604020202020204" pitchFamily="34" charset="0"/>
              </a:rPr>
              <a:t>Based on today’s lesson, write one or two sentences that you can read whenever you need to be healed.</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Google Shape;167;p31">
            <a:extLst>
              <a:ext uri="{FF2B5EF4-FFF2-40B4-BE49-F238E27FC236}">
                <a16:creationId xmlns:a16="http://schemas.microsoft.com/office/drawing/2014/main" id="{14EAEE4E-C05E-33AA-DDA2-9F82B6A67FFF}"/>
              </a:ext>
            </a:extLst>
          </p:cNvPr>
          <p:cNvSpPr txBox="1"/>
          <p:nvPr/>
        </p:nvSpPr>
        <p:spPr>
          <a:xfrm>
            <a:off x="920750" y="591609"/>
            <a:ext cx="10365093" cy="2246729"/>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Prayer: </a:t>
            </a:r>
            <a:r>
              <a:rPr lang="en-US" sz="2800" dirty="0">
                <a:effectLst/>
                <a:latin typeface="Arial" panose="020B0604020202020204" pitchFamily="34" charset="0"/>
              </a:rPr>
              <a:t>God, may we gain new insights and understanding about how much you love us. Thank you for giving us life and healing in ways we did not anticipate. We are grateful that though we stray, you are faithful bringing us back to you. In Jesus’ name. Amen.</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09081" y="1398370"/>
            <a:ext cx="10220400" cy="4975681"/>
          </a:xfrm>
          <a:prstGeom prst="rect">
            <a:avLst/>
          </a:prstGeom>
          <a:noFill/>
          <a:ln>
            <a:noFill/>
          </a:ln>
        </p:spPr>
        <p:txBody>
          <a:bodyPr spcFirstLastPara="1" wrap="square" lIns="91425" tIns="45700" rIns="91425" bIns="45700" anchor="t" anchorCtr="0">
            <a:spAutoFit/>
          </a:bodyPr>
          <a:lstStyle/>
          <a:p>
            <a:pPr marL="466725" indent="-466725" algn="just"/>
            <a:r>
              <a:rPr lang="en-US" sz="2800" baseline="30000" dirty="0">
                <a:solidFill>
                  <a:schemeClr val="bg2"/>
                </a:solidFill>
                <a:effectLst/>
                <a:latin typeface="Helvetica Neue" panose="02000503000000020004" pitchFamily="2" charset="0"/>
              </a:rPr>
              <a:t>1 	Who has believed what we have heard? And to whom has the arm of the Lord been revealed?</a:t>
            </a:r>
          </a:p>
          <a:p>
            <a:pPr marL="466725" indent="-466725" algn="just"/>
            <a:r>
              <a:rPr lang="en-US" sz="2800" baseline="30000" dirty="0">
                <a:solidFill>
                  <a:schemeClr val="bg2"/>
                </a:solidFill>
                <a:effectLst/>
                <a:latin typeface="Helvetica Neue" panose="02000503000000020004" pitchFamily="2" charset="0"/>
              </a:rPr>
              <a:t>2 	For he grew up before him like a young plant and like a root out of dry ground; he had no form or majesty that we should look at him, nothing in his appearance that we should desire him.</a:t>
            </a:r>
          </a:p>
          <a:p>
            <a:pPr marL="466725" indent="-466725" algn="just"/>
            <a:r>
              <a:rPr lang="en-US" sz="2800" baseline="30000" dirty="0">
                <a:solidFill>
                  <a:schemeClr val="bg2"/>
                </a:solidFill>
                <a:effectLst/>
                <a:latin typeface="Helvetica Neue" panose="02000503000000020004" pitchFamily="2" charset="0"/>
              </a:rPr>
              <a:t>3 	He was despised and rejected by others; a man of suffering and acquainted with infirmity, and as one from whom others hide their faces he was despised, and we held him of no account.</a:t>
            </a:r>
          </a:p>
          <a:p>
            <a:pPr marL="466725" indent="-466725" algn="just"/>
            <a:r>
              <a:rPr lang="en-US" sz="2800" baseline="30000" dirty="0">
                <a:solidFill>
                  <a:schemeClr val="bg2"/>
                </a:solidFill>
                <a:effectLst/>
                <a:latin typeface="Helvetica Neue" panose="02000503000000020004" pitchFamily="2" charset="0"/>
              </a:rPr>
              <a:t>4 	Surely he has borne our infirmities and carried our diseases, yet we accounted him stricken, struck down by God, and afflicted.</a:t>
            </a:r>
          </a:p>
          <a:p>
            <a:pPr marL="466725" indent="-466725" algn="just"/>
            <a:r>
              <a:rPr lang="en-US" sz="2800" baseline="30000" dirty="0">
                <a:solidFill>
                  <a:schemeClr val="bg2"/>
                </a:solidFill>
                <a:effectLst/>
                <a:latin typeface="Helvetica Neue" panose="02000503000000020004" pitchFamily="2" charset="0"/>
              </a:rPr>
              <a:t>5 	But he was wounded for our transgressions, crushed for our iniquities; upon him was the punishment that made us whole, and by his bruises we are healed.</a:t>
            </a:r>
          </a:p>
          <a:p>
            <a:pPr marL="466725" indent="-466725" algn="just"/>
            <a:r>
              <a:rPr lang="en-US" sz="2800" baseline="30000" dirty="0">
                <a:solidFill>
                  <a:schemeClr val="bg2"/>
                </a:solidFill>
                <a:effectLst/>
                <a:latin typeface="Helvetica Neue" panose="02000503000000020004" pitchFamily="2" charset="0"/>
              </a:rPr>
              <a:t>6 	All we like sheep have gone astray; we have all turned to our own way, and the Lord has laid on him the iniquity of us all.</a:t>
            </a:r>
          </a:p>
          <a:p>
            <a:pPr marL="466725" indent="-466725" algn="just"/>
            <a:r>
              <a:rPr lang="en-US" sz="2800" baseline="30000" dirty="0">
                <a:solidFill>
                  <a:schemeClr val="bg2"/>
                </a:solidFill>
                <a:effectLst/>
                <a:latin typeface="Helvetica Neue" panose="02000503000000020004" pitchFamily="2" charset="0"/>
              </a:rPr>
              <a:t>7 	He was oppressed, and he was afflicted, yet he did not open his mouth; like a lamb that is led to the slaughter and like a sheep that before its shearers is silent, so he did not open his mouth.</a:t>
            </a:r>
          </a:p>
        </p:txBody>
      </p:sp>
      <p:sp>
        <p:nvSpPr>
          <p:cNvPr id="61" name="Google Shape;61;p3"/>
          <p:cNvSpPr txBox="1"/>
          <p:nvPr/>
        </p:nvSpPr>
        <p:spPr>
          <a:xfrm>
            <a:off x="654906" y="621198"/>
            <a:ext cx="11067143" cy="1446509"/>
          </a:xfrm>
          <a:prstGeom prst="rect">
            <a:avLst/>
          </a:prstGeom>
          <a:noFill/>
          <a:ln>
            <a:noFill/>
          </a:ln>
        </p:spPr>
        <p:txBody>
          <a:bodyPr spcFirstLastPara="1" wrap="square" lIns="91425" tIns="45700" rIns="91425" bIns="45700" anchor="t" anchorCtr="0">
            <a:spAutoFit/>
          </a:bodyPr>
          <a:lstStyle/>
          <a:p>
            <a:pPr algn="ctr"/>
            <a:r>
              <a:rPr lang="en-US" sz="4400" b="1" dirty="0">
                <a:solidFill>
                  <a:schemeClr val="bg2"/>
                </a:solidFill>
                <a:effectLst/>
                <a:latin typeface="Helvetica Neue" panose="02000503000000020004" pitchFamily="2" charset="0"/>
              </a:rPr>
              <a:t>Isaiah 53:1-7 </a:t>
            </a:r>
            <a:r>
              <a:rPr lang="en-US" sz="4400" b="1" dirty="0">
                <a:solidFill>
                  <a:schemeClr val="bg2"/>
                </a:solidFill>
                <a:effectLst/>
                <a:latin typeface="+mn-lt"/>
              </a:rPr>
              <a:t>(NRSV UE)</a:t>
            </a:r>
          </a:p>
          <a:p>
            <a:pPr algn="ctr"/>
            <a:r>
              <a:rPr lang="en-US" sz="4400" b="1" dirty="0"/>
              <a:t> </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9683"/>
            <a:ext cx="10613282" cy="57348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p>
          <a:p>
            <a:pPr marL="571500" indent="-571500" algn="just">
              <a:buFont typeface="Arial" panose="020B0604020202020204" pitchFamily="34" charset="0"/>
              <a:buChar char="•"/>
            </a:pPr>
            <a:r>
              <a:rPr lang="en-US" sz="4400" b="1" baseline="30000" dirty="0">
                <a:effectLst/>
                <a:latin typeface="Arial" panose="020B0604020202020204" pitchFamily="34" charset="0"/>
              </a:rPr>
              <a:t>Arm </a:t>
            </a:r>
            <a:r>
              <a:rPr lang="en-US" sz="4400" baseline="30000" dirty="0">
                <a:effectLst/>
                <a:latin typeface="Arial" panose="020B0604020202020204" pitchFamily="34" charset="0"/>
              </a:rPr>
              <a:t>– Symbolizes power, military might.</a:t>
            </a:r>
          </a:p>
          <a:p>
            <a:pPr marL="571500" indent="-571500" algn="just">
              <a:buFont typeface="Arial" panose="020B0604020202020204" pitchFamily="34" charset="0"/>
              <a:buChar char="•"/>
            </a:pPr>
            <a:r>
              <a:rPr lang="en-US" sz="4400" b="1" baseline="30000" dirty="0">
                <a:effectLst/>
                <a:latin typeface="Arial" panose="020B0604020202020204" pitchFamily="34" charset="0"/>
              </a:rPr>
              <a:t>Despised</a:t>
            </a:r>
            <a:r>
              <a:rPr lang="en-US" sz="4400" baseline="30000" dirty="0">
                <a:effectLst/>
                <a:latin typeface="Arial" panose="020B0604020202020204" pitchFamily="34" charset="0"/>
              </a:rPr>
              <a:t> – Hebrew word “</a:t>
            </a:r>
            <a:r>
              <a:rPr lang="en-US" sz="4400" baseline="30000" dirty="0" err="1">
                <a:effectLst/>
                <a:latin typeface="Arial" panose="020B0604020202020204" pitchFamily="34" charset="0"/>
              </a:rPr>
              <a:t>baza</a:t>
            </a:r>
            <a:r>
              <a:rPr lang="en-US" sz="4400" baseline="30000" dirty="0">
                <a:effectLst/>
                <a:latin typeface="Arial" panose="020B0604020202020204" pitchFamily="34" charset="0"/>
              </a:rPr>
              <a:t>” means “to regard with contempt, despise.”</a:t>
            </a:r>
          </a:p>
          <a:p>
            <a:pPr marL="571500" indent="-571500" algn="just">
              <a:buFont typeface="Arial" panose="020B0604020202020204" pitchFamily="34" charset="0"/>
              <a:buChar char="•"/>
            </a:pPr>
            <a:r>
              <a:rPr lang="en-US" sz="4400" b="1" baseline="30000" dirty="0">
                <a:effectLst/>
                <a:latin typeface="Arial" panose="020B0604020202020204" pitchFamily="34" charset="0"/>
              </a:rPr>
              <a:t>Wounded</a:t>
            </a:r>
            <a:r>
              <a:rPr lang="en-US" sz="4400" baseline="30000" dirty="0">
                <a:effectLst/>
                <a:latin typeface="Arial" panose="020B0604020202020204" pitchFamily="34" charset="0"/>
              </a:rPr>
              <a:t> – Hebrew word “halal” means “to fatally bore through, to profane, make common.” </a:t>
            </a:r>
          </a:p>
          <a:p>
            <a:pPr marL="571500" indent="-571500" algn="just">
              <a:buFont typeface="Arial" panose="020B0604020202020204" pitchFamily="34" charset="0"/>
              <a:buChar char="•"/>
            </a:pPr>
            <a:r>
              <a:rPr lang="en-US" sz="4400" b="1" baseline="30000" dirty="0">
                <a:effectLst/>
                <a:latin typeface="Arial" panose="020B0604020202020204" pitchFamily="34" charset="0"/>
              </a:rPr>
              <a:t>Transgressions </a:t>
            </a:r>
            <a:r>
              <a:rPr lang="en-US" sz="4400" baseline="30000" dirty="0">
                <a:effectLst/>
                <a:latin typeface="Arial" panose="020B0604020202020204" pitchFamily="34" charset="0"/>
              </a:rPr>
              <a:t>– Hebrew word “</a:t>
            </a:r>
            <a:r>
              <a:rPr lang="en-US" sz="4400" baseline="30000" dirty="0" err="1">
                <a:effectLst/>
                <a:latin typeface="Arial" panose="020B0604020202020204" pitchFamily="34" charset="0"/>
              </a:rPr>
              <a:t>pesa</a:t>
            </a:r>
            <a:r>
              <a:rPr lang="en-US" sz="4400" baseline="30000" dirty="0">
                <a:effectLst/>
                <a:latin typeface="Arial" panose="020B0604020202020204" pitchFamily="34" charset="0"/>
              </a:rPr>
              <a:t>” means “rebellion against, moral or religious revolt.”</a:t>
            </a:r>
          </a:p>
          <a:p>
            <a:pPr marL="571500" indent="-571500" algn="just">
              <a:buFont typeface="Arial" panose="020B0604020202020204" pitchFamily="34" charset="0"/>
              <a:buChar char="•"/>
            </a:pPr>
            <a:r>
              <a:rPr lang="en-US" sz="4400" b="1" baseline="30000" dirty="0">
                <a:effectLst/>
                <a:latin typeface="Arial" panose="020B0604020202020204" pitchFamily="34" charset="0"/>
              </a:rPr>
              <a:t>Heal </a:t>
            </a:r>
            <a:r>
              <a:rPr lang="en-US" sz="4400" baseline="30000" dirty="0">
                <a:effectLst/>
                <a:latin typeface="Arial" panose="020B0604020202020204" pitchFamily="34" charset="0"/>
              </a:rPr>
              <a:t>–</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Hebrew word “</a:t>
            </a:r>
            <a:r>
              <a:rPr lang="en-US" sz="4400" baseline="30000" dirty="0" err="1">
                <a:effectLst/>
                <a:latin typeface="Arial" panose="020B0604020202020204" pitchFamily="34" charset="0"/>
              </a:rPr>
              <a:t>rapa</a:t>
            </a:r>
            <a:r>
              <a:rPr lang="en-US" sz="4400" baseline="30000" dirty="0">
                <a:effectLst/>
                <a:latin typeface="Arial" panose="020B0604020202020204" pitchFamily="34" charset="0"/>
              </a:rPr>
              <a:t>” definition: repaired completely</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to make healthy</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restored, cured.</a:t>
            </a:r>
          </a:p>
          <a:p>
            <a:pPr marL="571500" indent="-571500" algn="just">
              <a:buFont typeface="Arial" panose="020B0604020202020204" pitchFamily="34" charset="0"/>
              <a:buChar char="•"/>
            </a:pPr>
            <a:r>
              <a:rPr lang="en-US" sz="4400" b="1" baseline="30000" dirty="0">
                <a:effectLst/>
                <a:latin typeface="Arial" panose="020B0604020202020204" pitchFamily="34" charset="0"/>
              </a:rPr>
              <a:t>Judah </a:t>
            </a:r>
            <a:r>
              <a:rPr lang="en-US" sz="4400" baseline="30000" dirty="0">
                <a:effectLst/>
                <a:latin typeface="Arial" panose="020B0604020202020204" pitchFamily="34" charset="0"/>
              </a:rPr>
              <a:t>–</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The southern kingdom after the nation of Israel divided following Solomon’s reign.</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990600" y="890293"/>
            <a:ext cx="10265229"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Isaiah 40–55, referred to as </a:t>
            </a:r>
            <a:r>
              <a:rPr lang="en-US" sz="2800" dirty="0" err="1">
                <a:effectLst/>
                <a:latin typeface="Arial" panose="020B0604020202020204" pitchFamily="34" charset="0"/>
              </a:rPr>
              <a:t>Deutero</a:t>
            </a:r>
            <a:r>
              <a:rPr lang="en-US" sz="2800" dirty="0">
                <a:effectLst/>
                <a:latin typeface="Arial" panose="020B0604020202020204" pitchFamily="34" charset="0"/>
              </a:rPr>
              <a:t>-Isaiah, is often attributed to a second anonymous writer. These passages use poetry to paint vivid pictures. Known as “the servant’s song,” today’s lesson includes one such poem. God used people’s various gifts to convey messages to Judah. Prophets, like Isaiah, had the responsibility of conveying God’s heart to the people and relaying the people’s words to God. </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903514" y="858762"/>
            <a:ext cx="10395858" cy="5509160"/>
          </a:xfrm>
          <a:prstGeom prst="rect">
            <a:avLst/>
          </a:prstGeom>
          <a:noFill/>
          <a:ln>
            <a:noFill/>
          </a:ln>
        </p:spPr>
        <p:txBody>
          <a:bodyPr spcFirstLastPara="1" wrap="square" lIns="91425" tIns="45700" rIns="91425" bIns="45700" anchor="t" anchorCtr="0">
            <a:spAutoFit/>
          </a:bodyPr>
          <a:lstStyle/>
          <a:p>
            <a:pPr algn="just"/>
            <a:r>
              <a:rPr lang="en-US" sz="4400" baseline="30000" dirty="0">
                <a:effectLst/>
                <a:latin typeface="Arial" panose="020B0604020202020204" pitchFamily="34" charset="0"/>
              </a:rPr>
              <a:t>Judah found themselves in difficulty. Assyrian war efforts had expanded. Intent upon dominating nations to their west, Assyria had conquered Israel, the northern kingdom, and exiled its inhabitants. Under constant Assyrian assault, Judah had few war resources. Military aid from other countries was nonexistent; and though the Assyrian kingdom had diminished, the Babylon empire’s war machine had begun to rise. Things seem to be going from bad to worse. After a succession of several idolatrous kings, Judah was beginning to see God’s anger manifested in the natural. Babylon placed Judah under siege. Israel’s turn to Egypt for military assistance proved futile.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74049</TotalTime>
  <Words>1027</Words>
  <Application>Microsoft Macintosh PowerPoint</Application>
  <PresentationFormat>Widescreen</PresentationFormat>
  <Paragraphs>48</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Helvetica Neue</vt: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83</cp:revision>
  <dcterms:created xsi:type="dcterms:W3CDTF">2018-05-04T03:01:22Z</dcterms:created>
  <dcterms:modified xsi:type="dcterms:W3CDTF">2025-08-28T13:08:01Z</dcterms:modified>
</cp:coreProperties>
</file>